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handoutMasterIdLst>
    <p:handoutMasterId r:id="rId28"/>
  </p:handoutMasterIdLst>
  <p:sldIdLst>
    <p:sldId id="256" r:id="rId2"/>
    <p:sldId id="284" r:id="rId3"/>
    <p:sldId id="288" r:id="rId4"/>
    <p:sldId id="283" r:id="rId5"/>
    <p:sldId id="287" r:id="rId6"/>
    <p:sldId id="289" r:id="rId7"/>
    <p:sldId id="290" r:id="rId8"/>
    <p:sldId id="262" r:id="rId9"/>
    <p:sldId id="275" r:id="rId10"/>
    <p:sldId id="278" r:id="rId11"/>
    <p:sldId id="294" r:id="rId12"/>
    <p:sldId id="291" r:id="rId13"/>
    <p:sldId id="293" r:id="rId14"/>
    <p:sldId id="279" r:id="rId15"/>
    <p:sldId id="292" r:id="rId16"/>
    <p:sldId id="280" r:id="rId17"/>
    <p:sldId id="259" r:id="rId18"/>
    <p:sldId id="260" r:id="rId19"/>
    <p:sldId id="263" r:id="rId20"/>
    <p:sldId id="268" r:id="rId21"/>
    <p:sldId id="269" r:id="rId22"/>
    <p:sldId id="281" r:id="rId23"/>
    <p:sldId id="272" r:id="rId24"/>
    <p:sldId id="273" r:id="rId25"/>
    <p:sldId id="274"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8"/>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27D475F-988B-A84D-8765-350DBA0311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30501DF-45DF-BD43-8FC2-A09AA6134CB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0C0609-EA3B-1946-A330-70C144AC9578}" type="datetimeFigureOut">
              <a:rPr lang="en-US" smtClean="0"/>
              <a:t>9/22/19</a:t>
            </a:fld>
            <a:endParaRPr lang="en-US"/>
          </a:p>
        </p:txBody>
      </p:sp>
      <p:sp>
        <p:nvSpPr>
          <p:cNvPr id="4" name="Footer Placeholder 3">
            <a:extLst>
              <a:ext uri="{FF2B5EF4-FFF2-40B4-BE49-F238E27FC236}">
                <a16:creationId xmlns:a16="http://schemas.microsoft.com/office/drawing/2014/main" id="{596CCE30-7906-7642-9919-77F897532E4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B753ADD-378E-4E47-A904-D472C2E242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3736CF-0867-014A-AADE-29A2AAC1E695}" type="slidenum">
              <a:rPr lang="en-US" smtClean="0"/>
              <a:t>‹#›</a:t>
            </a:fld>
            <a:endParaRPr lang="en-US"/>
          </a:p>
        </p:txBody>
      </p:sp>
    </p:spTree>
    <p:extLst>
      <p:ext uri="{BB962C8B-B14F-4D97-AF65-F5344CB8AC3E}">
        <p14:creationId xmlns:p14="http://schemas.microsoft.com/office/powerpoint/2010/main" val="7948051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9/22/19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9/22/19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9/22/19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9/22/19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9/22/19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9/22/19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9/22/19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9/22/19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9/22/19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9/22/19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9/22/19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9/22/19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webmd.com/diet/obesity/weight-loss-prescription-weight-loss-medicin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file:///health/healthyliving/other-specified-feeding-or-eating-disorders-osfe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levelandclinicmeded.com/medicalpubs/diseasemanagement/psychiatry-psychology/eating-disorders/#bib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0D5E1-BE7F-0843-90A1-9396233B6DEB}"/>
              </a:ext>
            </a:extLst>
          </p:cNvPr>
          <p:cNvSpPr>
            <a:spLocks noGrp="1"/>
          </p:cNvSpPr>
          <p:nvPr>
            <p:ph type="ctrTitle"/>
          </p:nvPr>
        </p:nvSpPr>
        <p:spPr>
          <a:xfrm>
            <a:off x="413657" y="859536"/>
            <a:ext cx="11179629" cy="1645920"/>
          </a:xfrm>
        </p:spPr>
        <p:txBody>
          <a:bodyPr>
            <a:normAutofit/>
          </a:bodyPr>
          <a:lstStyle/>
          <a:p>
            <a:r>
              <a:rPr lang="en-US" sz="3200" dirty="0"/>
              <a:t>Adolescent eating &amp; feeding disorders</a:t>
            </a:r>
          </a:p>
        </p:txBody>
      </p:sp>
      <p:sp>
        <p:nvSpPr>
          <p:cNvPr id="3" name="Subtitle 2">
            <a:extLst>
              <a:ext uri="{FF2B5EF4-FFF2-40B4-BE49-F238E27FC236}">
                <a16:creationId xmlns:a16="http://schemas.microsoft.com/office/drawing/2014/main" id="{9556285D-AFB9-B741-A1DD-8A86CAA9FC8F}"/>
              </a:ext>
            </a:extLst>
          </p:cNvPr>
          <p:cNvSpPr>
            <a:spLocks noGrp="1"/>
          </p:cNvSpPr>
          <p:nvPr>
            <p:ph type="subTitle" idx="1"/>
          </p:nvPr>
        </p:nvSpPr>
        <p:spPr>
          <a:xfrm>
            <a:off x="1600200" y="3165338"/>
            <a:ext cx="8697686" cy="1798548"/>
          </a:xfrm>
        </p:spPr>
        <p:txBody>
          <a:bodyPr>
            <a:normAutofit/>
          </a:bodyPr>
          <a:lstStyle/>
          <a:p>
            <a:r>
              <a:rPr lang="en-US" dirty="0">
                <a:solidFill>
                  <a:schemeClr val="bg1"/>
                </a:solidFill>
              </a:rPr>
              <a:t>Etiology, Cultural Influences, Diagnosis and Treatment</a:t>
            </a:r>
          </a:p>
          <a:p>
            <a:r>
              <a:rPr lang="en-US" dirty="0">
                <a:solidFill>
                  <a:schemeClr val="bg1"/>
                </a:solidFill>
              </a:rPr>
              <a:t> Considerations for Adolescent Eating Disorders.</a:t>
            </a:r>
          </a:p>
          <a:p>
            <a:endParaRPr lang="en-US" dirty="0">
              <a:solidFill>
                <a:schemeClr val="bg1"/>
              </a:solidFill>
            </a:endParaRPr>
          </a:p>
          <a:p>
            <a:r>
              <a:rPr lang="en-US" dirty="0">
                <a:solidFill>
                  <a:schemeClr val="bg1"/>
                </a:solidFill>
              </a:rPr>
              <a:t>Elijah Levy, Ph.D.</a:t>
            </a:r>
          </a:p>
        </p:txBody>
      </p:sp>
    </p:spTree>
    <p:extLst>
      <p:ext uri="{BB962C8B-B14F-4D97-AF65-F5344CB8AC3E}">
        <p14:creationId xmlns:p14="http://schemas.microsoft.com/office/powerpoint/2010/main" val="613031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4F376-223D-7C4D-BA70-8B527D4282F6}"/>
              </a:ext>
            </a:extLst>
          </p:cNvPr>
          <p:cNvSpPr>
            <a:spLocks noGrp="1"/>
          </p:cNvSpPr>
          <p:nvPr>
            <p:ph type="title"/>
          </p:nvPr>
        </p:nvSpPr>
        <p:spPr>
          <a:xfrm>
            <a:off x="968829" y="126492"/>
            <a:ext cx="10297885" cy="526651"/>
          </a:xfrm>
        </p:spPr>
        <p:txBody>
          <a:bodyPr>
            <a:normAutofit fontScale="90000"/>
          </a:bodyPr>
          <a:lstStyle/>
          <a:p>
            <a:r>
              <a:rPr lang="en-US" sz="2000" dirty="0"/>
              <a:t>Overview of common eating disorders</a:t>
            </a:r>
          </a:p>
        </p:txBody>
      </p:sp>
      <p:sp>
        <p:nvSpPr>
          <p:cNvPr id="3" name="Content Placeholder 2">
            <a:extLst>
              <a:ext uri="{FF2B5EF4-FFF2-40B4-BE49-F238E27FC236}">
                <a16:creationId xmlns:a16="http://schemas.microsoft.com/office/drawing/2014/main" id="{7B1E030D-03A0-FA4E-A555-99CC039127FD}"/>
              </a:ext>
            </a:extLst>
          </p:cNvPr>
          <p:cNvSpPr>
            <a:spLocks noGrp="1"/>
          </p:cNvSpPr>
          <p:nvPr>
            <p:ph idx="1"/>
          </p:nvPr>
        </p:nvSpPr>
        <p:spPr>
          <a:xfrm>
            <a:off x="293913" y="892630"/>
            <a:ext cx="11691257" cy="5725884"/>
          </a:xfrm>
        </p:spPr>
        <p:txBody>
          <a:bodyPr>
            <a:normAutofit fontScale="77500" lnSpcReduction="20000"/>
          </a:bodyPr>
          <a:lstStyle/>
          <a:p>
            <a:pPr marL="0" indent="0" algn="ctr">
              <a:buNone/>
            </a:pPr>
            <a:r>
              <a:rPr lang="en-US" sz="2100" dirty="0">
                <a:solidFill>
                  <a:schemeClr val="tx1"/>
                </a:solidFill>
              </a:rPr>
              <a:t>Signs and Symptoms</a:t>
            </a:r>
          </a:p>
          <a:p>
            <a:endParaRPr lang="en-US" b="1" dirty="0"/>
          </a:p>
          <a:p>
            <a:pPr marL="0" indent="0">
              <a:buNone/>
            </a:pPr>
            <a:r>
              <a:rPr lang="en-US" dirty="0"/>
              <a:t>Anorexia Nervosa</a:t>
            </a:r>
          </a:p>
          <a:p>
            <a:pPr>
              <a:buFont typeface="Wingdings" pitchFamily="2" charset="2"/>
              <a:buChar char="§"/>
            </a:pPr>
            <a:r>
              <a:rPr lang="en-US" dirty="0"/>
              <a:t>The essential features of anorexia nervosa are refusal to maintain a minimally normal body weight, intense fear of gaining weight, and significant disturbance in the perception of the shape or size of one’s body.</a:t>
            </a:r>
            <a:endParaRPr lang="en-US" u="sng" baseline="30000" dirty="0"/>
          </a:p>
          <a:p>
            <a:pPr>
              <a:buFont typeface="Wingdings" pitchFamily="2" charset="2"/>
              <a:buChar char="§"/>
            </a:pPr>
            <a:r>
              <a:rPr lang="en-US" dirty="0"/>
              <a:t>DSM–5 identifies 2 subtypes of anorexia nervosa: restricting type and binge eating–purging type. </a:t>
            </a:r>
          </a:p>
          <a:p>
            <a:pPr>
              <a:buFont typeface="Wingdings" pitchFamily="2" charset="2"/>
              <a:buChar char="§"/>
            </a:pPr>
            <a:r>
              <a:rPr lang="en-US" dirty="0"/>
              <a:t>Comorbid psychiatric symptoms include depressive symptoms such as depressed mood, social withdrawal, irritability, insomnia, and decreased sexual interest. </a:t>
            </a:r>
          </a:p>
          <a:p>
            <a:pPr>
              <a:buFont typeface="Wingdings" pitchFamily="2" charset="2"/>
              <a:buChar char="§"/>
            </a:pPr>
            <a:r>
              <a:rPr lang="en-US" dirty="0"/>
              <a:t>Many depressive features may be secondary to the physiologic sequelae of semistarvation. </a:t>
            </a:r>
          </a:p>
          <a:p>
            <a:pPr>
              <a:buFont typeface="Wingdings" pitchFamily="2" charset="2"/>
              <a:buChar char="§"/>
            </a:pPr>
            <a:r>
              <a:rPr lang="en-US" dirty="0"/>
              <a:t>Symptoms of mood disturbances need to be reassessed after partial or complete weight restoration. </a:t>
            </a:r>
          </a:p>
          <a:p>
            <a:pPr>
              <a:buFont typeface="Wingdings" pitchFamily="2" charset="2"/>
              <a:buChar char="§"/>
            </a:pPr>
            <a:r>
              <a:rPr lang="en-US" dirty="0"/>
              <a:t>Obsessive–compulsive features–thoughts of food, hoarding food, picking or pulling apart small portions of food, or collecting recipes–are common. Anxiety symptoms and concerns of eating in public are also common.</a:t>
            </a:r>
          </a:p>
          <a:p>
            <a:endParaRPr lang="en-US" b="1" dirty="0"/>
          </a:p>
          <a:p>
            <a:pPr marL="0" indent="0">
              <a:buNone/>
            </a:pPr>
            <a:r>
              <a:rPr lang="en-US" dirty="0"/>
              <a:t>Bulimia Nervosa</a:t>
            </a:r>
          </a:p>
          <a:p>
            <a:endParaRPr lang="en-US" dirty="0"/>
          </a:p>
          <a:p>
            <a:pPr>
              <a:buFont typeface="Wingdings" pitchFamily="2" charset="2"/>
              <a:buChar char="§"/>
            </a:pPr>
            <a:r>
              <a:rPr lang="en-US" dirty="0"/>
              <a:t>The essential features are binge eating and inappropriate compensatory behavior such as fasting, vomiting, using laxatives, or exercising to prevent weight gain. </a:t>
            </a:r>
          </a:p>
          <a:p>
            <a:pPr>
              <a:buFont typeface="Wingdings" pitchFamily="2" charset="2"/>
              <a:buChar char="§"/>
            </a:pPr>
            <a:r>
              <a:rPr lang="en-US" dirty="0"/>
              <a:t>Binge eating is typically triggered by dysphoric mood states, interpersonal stressors, intense hunger following dietary restraints, or negative feelings related to body weight, shape, and food. </a:t>
            </a:r>
          </a:p>
          <a:p>
            <a:pPr>
              <a:buFont typeface="Wingdings" pitchFamily="2" charset="2"/>
              <a:buChar char="§"/>
            </a:pPr>
            <a:r>
              <a:rPr lang="en-US" dirty="0"/>
              <a:t>Patients are typically ashamed of their eating problems, and binge eating usually occurs in secrecy. </a:t>
            </a:r>
          </a:p>
          <a:p>
            <a:pPr>
              <a:buFont typeface="Wingdings" pitchFamily="2" charset="2"/>
              <a:buChar char="§"/>
            </a:pPr>
            <a:r>
              <a:rPr lang="en-US" dirty="0"/>
              <a:t>Unlike anorexia nervosa, bulimia nervosa patients are typically within normal weight range and restrict their total caloric consumption between binges.</a:t>
            </a:r>
          </a:p>
          <a:p>
            <a:endParaRPr lang="en-US" dirty="0"/>
          </a:p>
        </p:txBody>
      </p:sp>
    </p:spTree>
    <p:extLst>
      <p:ext uri="{BB962C8B-B14F-4D97-AF65-F5344CB8AC3E}">
        <p14:creationId xmlns:p14="http://schemas.microsoft.com/office/powerpoint/2010/main" val="1038090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4F2B8-3DDB-2849-9695-7A09C30AABA3}"/>
              </a:ext>
            </a:extLst>
          </p:cNvPr>
          <p:cNvSpPr>
            <a:spLocks noGrp="1"/>
          </p:cNvSpPr>
          <p:nvPr>
            <p:ph type="title"/>
          </p:nvPr>
        </p:nvSpPr>
        <p:spPr>
          <a:xfrm>
            <a:off x="2231136" y="148264"/>
            <a:ext cx="7729728" cy="537537"/>
          </a:xfrm>
        </p:spPr>
        <p:txBody>
          <a:bodyPr>
            <a:normAutofit fontScale="90000"/>
          </a:bodyPr>
          <a:lstStyle/>
          <a:p>
            <a:r>
              <a:rPr lang="en-US" sz="2000" dirty="0"/>
              <a:t>bulimia</a:t>
            </a:r>
          </a:p>
        </p:txBody>
      </p:sp>
      <p:sp>
        <p:nvSpPr>
          <p:cNvPr id="3" name="Content Placeholder 2">
            <a:extLst>
              <a:ext uri="{FF2B5EF4-FFF2-40B4-BE49-F238E27FC236}">
                <a16:creationId xmlns:a16="http://schemas.microsoft.com/office/drawing/2014/main" id="{1A7FF9FA-0F26-D446-A4C8-ED88AAB0E442}"/>
              </a:ext>
            </a:extLst>
          </p:cNvPr>
          <p:cNvSpPr>
            <a:spLocks noGrp="1"/>
          </p:cNvSpPr>
          <p:nvPr>
            <p:ph idx="1"/>
          </p:nvPr>
        </p:nvSpPr>
        <p:spPr>
          <a:xfrm>
            <a:off x="304799" y="870857"/>
            <a:ext cx="11625943" cy="5638799"/>
          </a:xfrm>
        </p:spPr>
        <p:txBody>
          <a:bodyPr>
            <a:normAutofit fontScale="85000" lnSpcReduction="20000"/>
          </a:bodyPr>
          <a:lstStyle/>
          <a:p>
            <a:pPr marL="0" indent="0">
              <a:buNone/>
            </a:pPr>
            <a:r>
              <a:rPr lang="en-US" dirty="0"/>
              <a:t>Like children and teens with anorexia, bulimic young people also fear weight gain and feel extremely unhappy with their bodies.</a:t>
            </a:r>
          </a:p>
          <a:p>
            <a:pPr marL="0" indent="0">
              <a:buNone/>
            </a:pPr>
            <a:r>
              <a:rPr lang="en-US" dirty="0"/>
              <a:t>They will repeatedly eat too much food in a short amount of time. </a:t>
            </a:r>
          </a:p>
          <a:p>
            <a:pPr marL="0" indent="0">
              <a:buNone/>
            </a:pPr>
            <a:r>
              <a:rPr lang="en-US" dirty="0"/>
              <a:t>Often the child or teen senses a loss of control. </a:t>
            </a:r>
          </a:p>
          <a:p>
            <a:pPr marL="0" indent="0">
              <a:buNone/>
            </a:pPr>
            <a:r>
              <a:rPr lang="en-US" dirty="0"/>
              <a:t>Feeling disgusted and ashamed after overeating, young people with bulimia try to prevent weight gain by inducing vomiting or using laxatives, diet</a:t>
            </a:r>
            <a:r>
              <a:rPr lang="en-US" dirty="0">
                <a:hlinkClick r:id="rId2"/>
              </a:rPr>
              <a:t> </a:t>
            </a:r>
            <a:r>
              <a:rPr lang="en-US" dirty="0"/>
              <a:t>pills, diuretics, or enemas. </a:t>
            </a:r>
          </a:p>
          <a:p>
            <a:pPr marL="0" indent="0">
              <a:buNone/>
            </a:pPr>
            <a:r>
              <a:rPr lang="en-US" dirty="0"/>
              <a:t>After purging the food, they feel relieved.</a:t>
            </a:r>
          </a:p>
          <a:p>
            <a:pPr marL="0" indent="0">
              <a:buNone/>
            </a:pPr>
            <a:endParaRPr lang="en-US" dirty="0"/>
          </a:p>
          <a:p>
            <a:pPr marL="0" indent="0">
              <a:buNone/>
            </a:pPr>
            <a:r>
              <a:rPr lang="en-US" dirty="0"/>
              <a:t>Doctors make a diagnosis of bulimia after a person has two or more episodes per week for at least three months.</a:t>
            </a:r>
          </a:p>
          <a:p>
            <a:pPr marL="0" indent="0">
              <a:buNone/>
            </a:pPr>
            <a:r>
              <a:rPr lang="en-US" dirty="0">
                <a:solidFill>
                  <a:schemeClr val="tx1"/>
                </a:solidFill>
              </a:rPr>
              <a:t>As many as one out of every 25 females will have bulimia in their lifetime.</a:t>
            </a:r>
          </a:p>
          <a:p>
            <a:pPr marL="0" indent="0" algn="ctr">
              <a:buNone/>
            </a:pPr>
            <a:endParaRPr lang="en-US" dirty="0">
              <a:solidFill>
                <a:srgbClr val="FF0000"/>
              </a:solidFill>
            </a:endParaRPr>
          </a:p>
          <a:p>
            <a:pPr marL="0" indent="0" algn="ctr">
              <a:buNone/>
            </a:pPr>
            <a:r>
              <a:rPr lang="en-US" dirty="0">
                <a:solidFill>
                  <a:schemeClr val="tx1"/>
                </a:solidFill>
              </a:rPr>
              <a:t>Symptoms of bulimia include:</a:t>
            </a:r>
          </a:p>
          <a:p>
            <a:pPr marL="0" indent="0" algn="ctr">
              <a:buNone/>
            </a:pPr>
            <a:endParaRPr lang="en-US" dirty="0">
              <a:solidFill>
                <a:srgbClr val="FF0000"/>
              </a:solidFill>
            </a:endParaRPr>
          </a:p>
          <a:p>
            <a:r>
              <a:rPr lang="en-US" dirty="0"/>
              <a:t>abusing drugs and alcohol				abusing laxatives and other treatments to prevent weight gain</a:t>
            </a:r>
          </a:p>
          <a:p>
            <a:r>
              <a:rPr lang="en-US" dirty="0"/>
              <a:t>Anxiety						bingeing on large amounts of food</a:t>
            </a:r>
          </a:p>
          <a:p>
            <a:r>
              <a:rPr lang="en-US" dirty="0"/>
              <a:t>eating in secret or having unusual eating habits		excessive exercise</a:t>
            </a:r>
          </a:p>
          <a:p>
            <a:r>
              <a:rPr lang="en-US" dirty="0"/>
              <a:t>mood swings 					emphasis on physical appearance</a:t>
            </a:r>
          </a:p>
          <a:p>
            <a:r>
              <a:rPr lang="en-US" dirty="0"/>
              <a:t>regularly spending time in the bathroom after eating</a:t>
            </a:r>
            <a:endParaRPr lang="en-US" sz="1600" dirty="0"/>
          </a:p>
          <a:p>
            <a:r>
              <a:rPr lang="en-US" dirty="0"/>
              <a:t>vomiting after eating</a:t>
            </a:r>
          </a:p>
          <a:p>
            <a:endParaRPr lang="en-US" dirty="0"/>
          </a:p>
        </p:txBody>
      </p:sp>
    </p:spTree>
    <p:extLst>
      <p:ext uri="{BB962C8B-B14F-4D97-AF65-F5344CB8AC3E}">
        <p14:creationId xmlns:p14="http://schemas.microsoft.com/office/powerpoint/2010/main" val="1731526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52563-A8FE-A449-B9AE-3E53FAD5F75F}"/>
              </a:ext>
            </a:extLst>
          </p:cNvPr>
          <p:cNvSpPr>
            <a:spLocks noGrp="1"/>
          </p:cNvSpPr>
          <p:nvPr>
            <p:ph type="title"/>
          </p:nvPr>
        </p:nvSpPr>
        <p:spPr>
          <a:xfrm>
            <a:off x="1926771" y="130629"/>
            <a:ext cx="7979229" cy="526651"/>
          </a:xfrm>
        </p:spPr>
        <p:txBody>
          <a:bodyPr>
            <a:normAutofit fontScale="90000"/>
          </a:bodyPr>
          <a:lstStyle/>
          <a:p>
            <a:r>
              <a:rPr lang="en-US" sz="2000" dirty="0"/>
              <a:t>Overview of common eating disorders</a:t>
            </a:r>
          </a:p>
        </p:txBody>
      </p:sp>
      <p:sp>
        <p:nvSpPr>
          <p:cNvPr id="3" name="Content Placeholder 2">
            <a:extLst>
              <a:ext uri="{FF2B5EF4-FFF2-40B4-BE49-F238E27FC236}">
                <a16:creationId xmlns:a16="http://schemas.microsoft.com/office/drawing/2014/main" id="{69307740-BD3D-0D43-84A5-6259502DBB86}"/>
              </a:ext>
            </a:extLst>
          </p:cNvPr>
          <p:cNvSpPr>
            <a:spLocks noGrp="1"/>
          </p:cNvSpPr>
          <p:nvPr>
            <p:ph idx="1"/>
          </p:nvPr>
        </p:nvSpPr>
        <p:spPr>
          <a:xfrm>
            <a:off x="348343" y="957944"/>
            <a:ext cx="11615057" cy="5769428"/>
          </a:xfrm>
        </p:spPr>
        <p:txBody>
          <a:bodyPr>
            <a:normAutofit/>
          </a:bodyPr>
          <a:lstStyle/>
          <a:p>
            <a:pPr marL="0" indent="0">
              <a:buNone/>
            </a:pPr>
            <a:r>
              <a:rPr lang="en-US" dirty="0"/>
              <a:t>Pica</a:t>
            </a:r>
          </a:p>
          <a:p>
            <a:pPr>
              <a:buFont typeface="Wingdings" pitchFamily="2" charset="2"/>
              <a:buChar char="§"/>
            </a:pPr>
            <a:r>
              <a:rPr lang="en-US" dirty="0"/>
              <a:t>The essential features are eating, nonnutritive substances for at least 1 month. </a:t>
            </a:r>
          </a:p>
          <a:p>
            <a:pPr>
              <a:buFont typeface="Wingdings" pitchFamily="2" charset="2"/>
              <a:buChar char="§"/>
            </a:pPr>
            <a:r>
              <a:rPr lang="en-US" dirty="0"/>
              <a:t>The eating of these substances is not appropriate for the developmental level of the patient and is also not part of a culturally supported practice. </a:t>
            </a:r>
          </a:p>
          <a:p>
            <a:pPr>
              <a:buFont typeface="Wingdings" pitchFamily="2" charset="2"/>
              <a:buChar char="§"/>
            </a:pPr>
            <a:r>
              <a:rPr lang="en-US" dirty="0"/>
              <a:t>If the pica occurs associated with another mental disorder (intellectual disability, autism, schizophrenia), the significance is severe enough that requires additional clinical attention. </a:t>
            </a:r>
          </a:p>
          <a:p>
            <a:pPr>
              <a:buFont typeface="Wingdings" pitchFamily="2" charset="2"/>
              <a:buChar char="§"/>
            </a:pPr>
            <a:r>
              <a:rPr lang="en-US" dirty="0"/>
              <a:t>Some of the environmental risk factors are neglect, lack of supervision by adults, or cognitive disability. </a:t>
            </a:r>
          </a:p>
          <a:p>
            <a:pPr>
              <a:buFont typeface="Wingdings" pitchFamily="2" charset="2"/>
              <a:buChar char="§"/>
            </a:pPr>
            <a:r>
              <a:rPr lang="en-US" dirty="0"/>
              <a:t>Other frequent comorbid disorders are patients with obsessive-compulsive disorder, trichotillomania, skin picking.</a:t>
            </a:r>
          </a:p>
          <a:p>
            <a:pPr>
              <a:buFont typeface="Wingdings" pitchFamily="2" charset="2"/>
              <a:buChar char="§"/>
            </a:pPr>
            <a:endParaRPr lang="en-US" dirty="0"/>
          </a:p>
          <a:p>
            <a:pPr marL="0" indent="0">
              <a:buNone/>
            </a:pPr>
            <a:r>
              <a:rPr lang="en-US" dirty="0"/>
              <a:t>Rumination Disorder</a:t>
            </a:r>
          </a:p>
          <a:p>
            <a:pPr>
              <a:buFont typeface="Wingdings" pitchFamily="2" charset="2"/>
              <a:buChar char="§"/>
            </a:pPr>
            <a:r>
              <a:rPr lang="en-US" dirty="0"/>
              <a:t>The essential feature is the repeated regurgitation of food after eating for a period of at least 1 month. </a:t>
            </a:r>
          </a:p>
          <a:p>
            <a:pPr>
              <a:buFont typeface="Wingdings" pitchFamily="2" charset="2"/>
              <a:buChar char="§"/>
            </a:pPr>
            <a:r>
              <a:rPr lang="en-US" dirty="0"/>
              <a:t>This is not secondary to gastrointestinal disease or other gastrointestinal issue. </a:t>
            </a:r>
          </a:p>
          <a:p>
            <a:pPr>
              <a:buFont typeface="Wingdings" pitchFamily="2" charset="2"/>
              <a:buChar char="§"/>
            </a:pPr>
            <a:r>
              <a:rPr lang="en-US" dirty="0"/>
              <a:t>Rumination disorder is not associated exclusively during anorexia, bulimia or binge–eating disorder. </a:t>
            </a:r>
          </a:p>
          <a:p>
            <a:pPr>
              <a:buFont typeface="Wingdings" pitchFamily="2" charset="2"/>
              <a:buChar char="§"/>
            </a:pPr>
            <a:r>
              <a:rPr lang="en-US" dirty="0"/>
              <a:t>This disorder is also more frequent in patients with intellectual disabilities, can happen at any age.</a:t>
            </a:r>
          </a:p>
          <a:p>
            <a:endParaRPr lang="en-US" dirty="0"/>
          </a:p>
        </p:txBody>
      </p:sp>
    </p:spTree>
    <p:extLst>
      <p:ext uri="{BB962C8B-B14F-4D97-AF65-F5344CB8AC3E}">
        <p14:creationId xmlns:p14="http://schemas.microsoft.com/office/powerpoint/2010/main" val="120585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3BE-50AE-DB4E-B5F6-56D2D2A85803}"/>
              </a:ext>
            </a:extLst>
          </p:cNvPr>
          <p:cNvSpPr>
            <a:spLocks noGrp="1"/>
          </p:cNvSpPr>
          <p:nvPr>
            <p:ph type="title"/>
          </p:nvPr>
        </p:nvSpPr>
        <p:spPr>
          <a:xfrm>
            <a:off x="2231136" y="235349"/>
            <a:ext cx="7729728" cy="515765"/>
          </a:xfrm>
        </p:spPr>
        <p:txBody>
          <a:bodyPr>
            <a:normAutofit fontScale="90000"/>
          </a:bodyPr>
          <a:lstStyle/>
          <a:p>
            <a:r>
              <a:rPr lang="en-US" sz="2000" dirty="0"/>
              <a:t>Overview of common eating disorders</a:t>
            </a:r>
          </a:p>
        </p:txBody>
      </p:sp>
      <p:sp>
        <p:nvSpPr>
          <p:cNvPr id="3" name="Content Placeholder 2">
            <a:extLst>
              <a:ext uri="{FF2B5EF4-FFF2-40B4-BE49-F238E27FC236}">
                <a16:creationId xmlns:a16="http://schemas.microsoft.com/office/drawing/2014/main" id="{5309AD5E-CD4C-8B43-9EE6-6C24F89F8006}"/>
              </a:ext>
            </a:extLst>
          </p:cNvPr>
          <p:cNvSpPr>
            <a:spLocks noGrp="1"/>
          </p:cNvSpPr>
          <p:nvPr>
            <p:ph idx="1"/>
          </p:nvPr>
        </p:nvSpPr>
        <p:spPr>
          <a:xfrm>
            <a:off x="228600" y="1023257"/>
            <a:ext cx="11604171" cy="5599394"/>
          </a:xfrm>
        </p:spPr>
        <p:txBody>
          <a:bodyPr>
            <a:normAutofit/>
          </a:bodyPr>
          <a:lstStyle/>
          <a:p>
            <a:pPr marL="0" indent="0">
              <a:buNone/>
            </a:pPr>
            <a:r>
              <a:rPr lang="en-US" dirty="0"/>
              <a:t>Avoidant/Restrictive Food Intake Disorder</a:t>
            </a:r>
          </a:p>
          <a:p>
            <a:pPr marL="0" indent="0">
              <a:buNone/>
            </a:pPr>
            <a:endParaRPr lang="en-US" dirty="0"/>
          </a:p>
          <a:p>
            <a:pPr>
              <a:buFont typeface="Wingdings" pitchFamily="2" charset="2"/>
              <a:buChar char="§"/>
            </a:pPr>
            <a:r>
              <a:rPr lang="en-US" dirty="0"/>
              <a:t>The essential feature is avoidance of food intake based on the sensory characteristics of the food, patients might have at least one of the following; significant weight loss, significant nutritional deficiency, dependence on enteral feeding, marked interference with psychosocial functioning. </a:t>
            </a:r>
          </a:p>
          <a:p>
            <a:pPr>
              <a:buFont typeface="Wingdings" pitchFamily="2" charset="2"/>
              <a:buChar char="§"/>
            </a:pPr>
            <a:r>
              <a:rPr lang="en-US" dirty="0"/>
              <a:t>Food avoidance can be a negative response associating food intake with a traumatic experience, such as choking, traumatic investigation, or repeated vomiting. </a:t>
            </a:r>
          </a:p>
          <a:p>
            <a:pPr>
              <a:buFont typeface="Wingdings" pitchFamily="2" charset="2"/>
              <a:buChar char="§"/>
            </a:pPr>
            <a:r>
              <a:rPr lang="en-US" dirty="0"/>
              <a:t>Patients might seem not interested in food. </a:t>
            </a:r>
          </a:p>
          <a:p>
            <a:pPr>
              <a:buFont typeface="Wingdings" pitchFamily="2" charset="2"/>
              <a:buChar char="§"/>
            </a:pPr>
            <a:r>
              <a:rPr lang="en-US" dirty="0"/>
              <a:t>Children might look too sleepy, too worried, or too agitated during feeding time. </a:t>
            </a:r>
          </a:p>
          <a:p>
            <a:pPr>
              <a:buFont typeface="Wingdings" pitchFamily="2" charset="2"/>
              <a:buChar char="§"/>
            </a:pPr>
            <a:r>
              <a:rPr lang="en-US" dirty="0"/>
              <a:t>In older children, other emotional symptoms such as mood symptoms or anxiety symptoms might be present.</a:t>
            </a:r>
          </a:p>
          <a:p>
            <a:endParaRPr lang="en-US" b="1" dirty="0">
              <a:hlinkClick r:id="rId2"/>
            </a:endParaRPr>
          </a:p>
          <a:p>
            <a:pPr marL="0" indent="0">
              <a:buNone/>
            </a:pPr>
            <a:r>
              <a:rPr lang="en-US" dirty="0"/>
              <a:t>Other Specified Feeding or Eating Disorder</a:t>
            </a:r>
          </a:p>
          <a:p>
            <a:pPr marL="0" indent="0">
              <a:buNone/>
            </a:pPr>
            <a:endParaRPr lang="en-US" dirty="0"/>
          </a:p>
          <a:p>
            <a:pPr>
              <a:buFont typeface="Wingdings" pitchFamily="2" charset="2"/>
              <a:buChar char="§"/>
            </a:pPr>
            <a:r>
              <a:rPr lang="en-US" dirty="0"/>
              <a:t>feeding or eating behaviors that cause the individual distress and impairment, but do not meet criteria for the first three eating disorders.</a:t>
            </a:r>
          </a:p>
          <a:p>
            <a:endParaRPr lang="en-US" dirty="0"/>
          </a:p>
        </p:txBody>
      </p:sp>
    </p:spTree>
    <p:extLst>
      <p:ext uri="{BB962C8B-B14F-4D97-AF65-F5344CB8AC3E}">
        <p14:creationId xmlns:p14="http://schemas.microsoft.com/office/powerpoint/2010/main" val="538890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6014E-931A-DF44-BB1B-73962781695C}"/>
              </a:ext>
            </a:extLst>
          </p:cNvPr>
          <p:cNvSpPr>
            <a:spLocks noGrp="1"/>
          </p:cNvSpPr>
          <p:nvPr>
            <p:ph type="title"/>
          </p:nvPr>
        </p:nvSpPr>
        <p:spPr>
          <a:xfrm>
            <a:off x="2307336" y="104720"/>
            <a:ext cx="7729728" cy="428679"/>
          </a:xfrm>
        </p:spPr>
        <p:txBody>
          <a:bodyPr>
            <a:noAutofit/>
          </a:bodyPr>
          <a:lstStyle/>
          <a:p>
            <a:r>
              <a:rPr lang="en-US" sz="2000" dirty="0"/>
              <a:t>Differential diagnosis</a:t>
            </a:r>
          </a:p>
        </p:txBody>
      </p:sp>
      <p:sp>
        <p:nvSpPr>
          <p:cNvPr id="3" name="Content Placeholder 2">
            <a:extLst>
              <a:ext uri="{FF2B5EF4-FFF2-40B4-BE49-F238E27FC236}">
                <a16:creationId xmlns:a16="http://schemas.microsoft.com/office/drawing/2014/main" id="{F9CE2B81-E170-FC49-8DC4-0409E2C74DF1}"/>
              </a:ext>
            </a:extLst>
          </p:cNvPr>
          <p:cNvSpPr>
            <a:spLocks noGrp="1"/>
          </p:cNvSpPr>
          <p:nvPr>
            <p:ph idx="1"/>
          </p:nvPr>
        </p:nvSpPr>
        <p:spPr>
          <a:xfrm>
            <a:off x="152400" y="707571"/>
            <a:ext cx="11887200" cy="5900057"/>
          </a:xfrm>
        </p:spPr>
        <p:txBody>
          <a:bodyPr>
            <a:normAutofit fontScale="77500" lnSpcReduction="20000"/>
          </a:bodyPr>
          <a:lstStyle/>
          <a:p>
            <a:pPr marL="0" indent="0">
              <a:buNone/>
            </a:pPr>
            <a:endParaRPr lang="en-US" dirty="0"/>
          </a:p>
          <a:p>
            <a:pPr marL="0" indent="0">
              <a:buNone/>
            </a:pPr>
            <a:r>
              <a:rPr lang="en-US" dirty="0"/>
              <a:t>Anorexia Nervosa</a:t>
            </a:r>
          </a:p>
          <a:p>
            <a:pPr>
              <a:buFont typeface="Wingdings" pitchFamily="2" charset="2"/>
              <a:buChar char="§"/>
            </a:pPr>
            <a:r>
              <a:rPr lang="en-US" dirty="0"/>
              <a:t>Medical illnesses include brain tumors, other malignancies, gastrointestinal disease and acquired immunodeficiency syndrome.</a:t>
            </a:r>
            <a:endParaRPr lang="en-US" u="sng" baseline="30000" dirty="0"/>
          </a:p>
          <a:p>
            <a:pPr>
              <a:buFont typeface="Wingdings" pitchFamily="2" charset="2"/>
              <a:buChar char="§"/>
            </a:pPr>
            <a:r>
              <a:rPr lang="en-US" dirty="0"/>
              <a:t>Other medical disorders that can present with weight loss, malabsorption, or secondary amenorrhea (secondary amenorrhea is due to pregnancy, stress, illness or other causes) chronic infections, uncontrolled diabetes mellitus, adrenal insufficiency (also called Addison's disease occurs when your body doesn't produce enough hormones such as cortisol) and pituitary prolactinoma (noncancerous tumor (adenoma) of the pituitary gland in your brain overproduces the hormone prolactin)</a:t>
            </a:r>
          </a:p>
          <a:p>
            <a:pPr>
              <a:buFont typeface="Wingdings" pitchFamily="2" charset="2"/>
              <a:buChar char="§"/>
            </a:pPr>
            <a:r>
              <a:rPr lang="en-US" dirty="0"/>
              <a:t>Other psychiatric disorders with disturbed appetite or food intake include depression, somatization disorder, and schizophrenia. </a:t>
            </a:r>
          </a:p>
          <a:p>
            <a:pPr>
              <a:buFont typeface="Wingdings" pitchFamily="2" charset="2"/>
              <a:buChar char="§"/>
            </a:pPr>
            <a:r>
              <a:rPr lang="en-US" dirty="0"/>
              <a:t>Patients with depressive disorder generally do not have an intense fear of obesity or body image disturbance. </a:t>
            </a:r>
          </a:p>
          <a:p>
            <a:pPr>
              <a:buFont typeface="Wingdings" pitchFamily="2" charset="2"/>
              <a:buChar char="§"/>
            </a:pPr>
            <a:r>
              <a:rPr lang="en-US" dirty="0"/>
              <a:t>Depressed patients usually have a decreased appetite, whereas anorexia nervosa patients often claim to have a normal appetite and to feel hungry. </a:t>
            </a:r>
          </a:p>
          <a:p>
            <a:pPr>
              <a:buFont typeface="Wingdings" pitchFamily="2" charset="2"/>
              <a:buChar char="§"/>
            </a:pPr>
            <a:r>
              <a:rPr lang="en-US" dirty="0"/>
              <a:t>Patients with somatization disorder do not generally express a morbid fear of obesity. </a:t>
            </a:r>
          </a:p>
          <a:p>
            <a:pPr>
              <a:buFont typeface="Wingdings" pitchFamily="2" charset="2"/>
              <a:buChar char="§"/>
            </a:pPr>
            <a:r>
              <a:rPr lang="en-US" dirty="0"/>
              <a:t>Severe weight loss and amenorrhea longer than 3 months are unusual in somatization disorder. </a:t>
            </a:r>
          </a:p>
          <a:p>
            <a:pPr>
              <a:buFont typeface="Wingdings" pitchFamily="2" charset="2"/>
              <a:buChar char="§"/>
            </a:pPr>
            <a:r>
              <a:rPr lang="en-US" dirty="0"/>
              <a:t>Schizophrenic patients might have delusions about food being poisoned but rarely are they concerned with caloric content and do not express a fear of gaining weight.</a:t>
            </a:r>
          </a:p>
          <a:p>
            <a:pPr>
              <a:buFont typeface="Wingdings" pitchFamily="2" charset="2"/>
              <a:buChar char="§"/>
            </a:pPr>
            <a:endParaRPr lang="en-US" dirty="0">
              <a:solidFill>
                <a:schemeClr val="tx1"/>
              </a:solidFill>
            </a:endParaRPr>
          </a:p>
          <a:p>
            <a:pPr>
              <a:buFont typeface="Wingdings" pitchFamily="2" charset="2"/>
              <a:buChar char="§"/>
            </a:pPr>
            <a:r>
              <a:rPr lang="en-US" dirty="0">
                <a:solidFill>
                  <a:schemeClr val="tx1"/>
                </a:solidFill>
              </a:rPr>
              <a:t>Somatization Disorder:  now classified as Somatic Symptom Disorder (SSD) includes these types:</a:t>
            </a:r>
          </a:p>
          <a:p>
            <a:pPr marL="571500" lvl="1" indent="-342900">
              <a:buFont typeface="+mj-lt"/>
              <a:buAutoNum type="arabicParenR"/>
            </a:pPr>
            <a:r>
              <a:rPr lang="en-US" dirty="0">
                <a:solidFill>
                  <a:schemeClr val="tx1"/>
                </a:solidFill>
              </a:rPr>
              <a:t>Conversion Disorder</a:t>
            </a:r>
          </a:p>
          <a:p>
            <a:pPr marL="571500" lvl="1" indent="-342900">
              <a:buFont typeface="+mj-lt"/>
              <a:buAutoNum type="arabicParenR"/>
            </a:pPr>
            <a:r>
              <a:rPr lang="en-US" dirty="0">
                <a:solidFill>
                  <a:schemeClr val="tx1"/>
                </a:solidFill>
              </a:rPr>
              <a:t>Body Dysmorphic Disorder</a:t>
            </a:r>
          </a:p>
          <a:p>
            <a:pPr marL="571500" lvl="1" indent="-342900">
              <a:buFont typeface="+mj-lt"/>
              <a:buAutoNum type="arabicParenR"/>
            </a:pPr>
            <a:r>
              <a:rPr lang="en-US" dirty="0">
                <a:solidFill>
                  <a:schemeClr val="tx1"/>
                </a:solidFill>
              </a:rPr>
              <a:t>Hypochondriasis</a:t>
            </a:r>
          </a:p>
          <a:p>
            <a:pPr marL="571500" lvl="1" indent="-342900">
              <a:buFont typeface="+mj-lt"/>
              <a:buAutoNum type="arabicParenR"/>
            </a:pPr>
            <a:r>
              <a:rPr lang="en-US" dirty="0">
                <a:solidFill>
                  <a:schemeClr val="tx1"/>
                </a:solidFill>
              </a:rPr>
              <a:t>Other Specific Somatic Symptom and Related Disorders</a:t>
            </a:r>
          </a:p>
          <a:p>
            <a:br>
              <a:rPr lang="en-US" dirty="0"/>
            </a:br>
            <a:endParaRPr lang="en-US" dirty="0"/>
          </a:p>
          <a:p>
            <a:pPr marL="0" indent="0">
              <a:buNone/>
            </a:pPr>
            <a:endParaRPr lang="en-US" dirty="0"/>
          </a:p>
        </p:txBody>
      </p:sp>
    </p:spTree>
    <p:extLst>
      <p:ext uri="{BB962C8B-B14F-4D97-AF65-F5344CB8AC3E}">
        <p14:creationId xmlns:p14="http://schemas.microsoft.com/office/powerpoint/2010/main" val="890384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2CD6C-708B-BB44-AE1A-53B6168BAA02}"/>
              </a:ext>
            </a:extLst>
          </p:cNvPr>
          <p:cNvSpPr>
            <a:spLocks noGrp="1"/>
          </p:cNvSpPr>
          <p:nvPr>
            <p:ph type="title"/>
          </p:nvPr>
        </p:nvSpPr>
        <p:spPr>
          <a:xfrm>
            <a:off x="2056965" y="289778"/>
            <a:ext cx="7729728" cy="624622"/>
          </a:xfrm>
        </p:spPr>
        <p:txBody>
          <a:bodyPr>
            <a:normAutofit fontScale="90000"/>
          </a:bodyPr>
          <a:lstStyle/>
          <a:p>
            <a:r>
              <a:rPr lang="en-US" dirty="0"/>
              <a:t>Differential diagnosis</a:t>
            </a:r>
          </a:p>
        </p:txBody>
      </p:sp>
      <p:sp>
        <p:nvSpPr>
          <p:cNvPr id="3" name="Content Placeholder 2">
            <a:extLst>
              <a:ext uri="{FF2B5EF4-FFF2-40B4-BE49-F238E27FC236}">
                <a16:creationId xmlns:a16="http://schemas.microsoft.com/office/drawing/2014/main" id="{CEEF7C8C-55D4-CB45-BE1E-0C63931EB1D5}"/>
              </a:ext>
            </a:extLst>
          </p:cNvPr>
          <p:cNvSpPr>
            <a:spLocks noGrp="1"/>
          </p:cNvSpPr>
          <p:nvPr>
            <p:ph idx="1"/>
          </p:nvPr>
        </p:nvSpPr>
        <p:spPr>
          <a:xfrm>
            <a:off x="478971" y="1295400"/>
            <a:ext cx="11266715" cy="5116286"/>
          </a:xfrm>
        </p:spPr>
        <p:txBody>
          <a:bodyPr>
            <a:normAutofit lnSpcReduction="10000"/>
          </a:bodyPr>
          <a:lstStyle/>
          <a:p>
            <a:pPr marL="0" indent="0">
              <a:buNone/>
            </a:pPr>
            <a:r>
              <a:rPr lang="en-US" dirty="0"/>
              <a:t>Bulimia Nervosa</a:t>
            </a:r>
          </a:p>
          <a:p>
            <a:r>
              <a:rPr lang="en-US" dirty="0"/>
              <a:t>General medical conditions of central nervous system pathology, such as brain tumors, can simulate the binging and compensatory behaviors seen in bulimia nervosa.</a:t>
            </a:r>
          </a:p>
          <a:p>
            <a:r>
              <a:rPr lang="en-US" dirty="0" err="1"/>
              <a:t>Klüver-Bucy</a:t>
            </a:r>
            <a:r>
              <a:rPr lang="en-US" dirty="0"/>
              <a:t> syndrome is a rare condition characterized by hyperphagia (excessive eating), hypersexuality, and compulsive licking and biting. </a:t>
            </a:r>
          </a:p>
          <a:p>
            <a:r>
              <a:rPr lang="en-US" dirty="0"/>
              <a:t>Klein–Levin syndrome, also rare, is more common in men and consists of hyperphagia and periodic hypersomnia.</a:t>
            </a:r>
          </a:p>
          <a:p>
            <a:r>
              <a:rPr lang="en-US" dirty="0"/>
              <a:t>Patients with the binge–purge subtype of anorexia nervosa fail to maintain their weight within a normal range. Patients with borderline personality disorder sometimes exhibit binge–eating but do not have other criteria for bulimia nervosa. </a:t>
            </a:r>
          </a:p>
          <a:p>
            <a:r>
              <a:rPr lang="en-US" dirty="0"/>
              <a:t>Patients with binge–eating disorder do not exhibit compensatory behaviors such as purging, excessive exercise, or diet pill, diuretic, or laxative use.</a:t>
            </a:r>
          </a:p>
          <a:p>
            <a:r>
              <a:rPr lang="en-US" dirty="0"/>
              <a:t>Other psychiatric disorders may present similarly to bulimia nervosa. </a:t>
            </a:r>
          </a:p>
          <a:p>
            <a:r>
              <a:rPr lang="en-US" dirty="0"/>
              <a:t>Overeating is common in major depressive disorder with atypical features, but individuals with this disorder will not exhibit the compensatory behaviors or excessive concern with body shape and weight present in bulimia nervosa. </a:t>
            </a:r>
          </a:p>
          <a:p>
            <a:r>
              <a:rPr lang="en-US" dirty="0"/>
              <a:t>Patients with borderline personality disorder may engage in binge–eating behavior as an impulsive act, but will exhibit other personality changes and will not be excessively concerned with body weight or shape.</a:t>
            </a:r>
            <a:r>
              <a:rPr lang="en-US" u="sng" baseline="30000" dirty="0">
                <a:hlinkClick r:id="rId2"/>
              </a:rPr>
              <a:t>2</a:t>
            </a:r>
            <a:endParaRPr lang="en-US" dirty="0"/>
          </a:p>
          <a:p>
            <a:endParaRPr lang="en-US" dirty="0"/>
          </a:p>
        </p:txBody>
      </p:sp>
    </p:spTree>
    <p:extLst>
      <p:ext uri="{BB962C8B-B14F-4D97-AF65-F5344CB8AC3E}">
        <p14:creationId xmlns:p14="http://schemas.microsoft.com/office/powerpoint/2010/main" val="4169060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172EE-841A-2B45-8ADD-3FF7A683EA96}"/>
              </a:ext>
            </a:extLst>
          </p:cNvPr>
          <p:cNvSpPr>
            <a:spLocks noGrp="1"/>
          </p:cNvSpPr>
          <p:nvPr>
            <p:ph type="title"/>
          </p:nvPr>
        </p:nvSpPr>
        <p:spPr>
          <a:xfrm>
            <a:off x="2231136" y="261257"/>
            <a:ext cx="7729728" cy="631372"/>
          </a:xfrm>
        </p:spPr>
        <p:txBody>
          <a:bodyPr>
            <a:normAutofit fontScale="90000"/>
          </a:bodyPr>
          <a:lstStyle/>
          <a:p>
            <a:r>
              <a:rPr lang="en-US" dirty="0"/>
              <a:t>Differential diagnosis</a:t>
            </a:r>
          </a:p>
        </p:txBody>
      </p:sp>
      <p:sp>
        <p:nvSpPr>
          <p:cNvPr id="3" name="Content Placeholder 2">
            <a:extLst>
              <a:ext uri="{FF2B5EF4-FFF2-40B4-BE49-F238E27FC236}">
                <a16:creationId xmlns:a16="http://schemas.microsoft.com/office/drawing/2014/main" id="{153E1797-DF54-3A43-9124-5C9A03F45C49}"/>
              </a:ext>
            </a:extLst>
          </p:cNvPr>
          <p:cNvSpPr>
            <a:spLocks noGrp="1"/>
          </p:cNvSpPr>
          <p:nvPr>
            <p:ph idx="1"/>
          </p:nvPr>
        </p:nvSpPr>
        <p:spPr>
          <a:xfrm>
            <a:off x="228599" y="1110344"/>
            <a:ext cx="11713029" cy="5486400"/>
          </a:xfrm>
        </p:spPr>
        <p:txBody>
          <a:bodyPr>
            <a:normAutofit lnSpcReduction="10000"/>
          </a:bodyPr>
          <a:lstStyle/>
          <a:p>
            <a:pPr marL="0" indent="0">
              <a:buNone/>
            </a:pPr>
            <a:r>
              <a:rPr lang="en-US" dirty="0"/>
              <a:t>Binge–Eating Disorder</a:t>
            </a:r>
          </a:p>
          <a:p>
            <a:endParaRPr lang="en-US" b="1" dirty="0"/>
          </a:p>
          <a:p>
            <a:r>
              <a:rPr lang="en-US" dirty="0"/>
              <a:t>Differential diagnosis for binge–eating disorder includes bulimia nervosa, obesity, and other psychiatric conditions such as bipolar and depressive disorders and borderline personality disorder. </a:t>
            </a:r>
          </a:p>
          <a:p>
            <a:r>
              <a:rPr lang="en-US" dirty="0"/>
              <a:t>Binge–eating disorder differs from bulimia nervosa in that binge–eating disorder is not associated with compensatory weight loss behaviors that are present in bulimia nervosa. </a:t>
            </a:r>
          </a:p>
          <a:p>
            <a:r>
              <a:rPr lang="en-US" dirty="0"/>
              <a:t>While binge–eating disorder is associated with overweight and obesity, key features of binge–eating disorder include higher levels of overvaluation of body weight shape, increased rates of psychiatric comorbidity, and successful outcomes with evidence–based psychotherapy. </a:t>
            </a:r>
          </a:p>
          <a:p>
            <a:r>
              <a:rPr lang="en-US" dirty="0"/>
              <a:t>Bipolar and depressive disorders include features of increases in appetite and weight gain, but episodes of overeating may not be associated with a loss of control.</a:t>
            </a:r>
          </a:p>
          <a:p>
            <a:r>
              <a:rPr lang="en-US" dirty="0"/>
              <a:t> Similarly, patients with borderline personality disorder may exhibit binge–eating but will not meet all criteria for binge–eating disorder, although the two conditions can exist simultaneously.</a:t>
            </a:r>
            <a:endParaRPr lang="en-US" u="sng" baseline="30000" dirty="0"/>
          </a:p>
          <a:p>
            <a:endParaRPr lang="en-US" dirty="0"/>
          </a:p>
          <a:p>
            <a:br>
              <a:rPr lang="en-US" dirty="0"/>
            </a:br>
            <a:endParaRPr lang="en-US" dirty="0"/>
          </a:p>
          <a:p>
            <a:endParaRPr lang="en-US" dirty="0"/>
          </a:p>
        </p:txBody>
      </p:sp>
    </p:spTree>
    <p:extLst>
      <p:ext uri="{BB962C8B-B14F-4D97-AF65-F5344CB8AC3E}">
        <p14:creationId xmlns:p14="http://schemas.microsoft.com/office/powerpoint/2010/main" val="2478370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634EA-49E6-C146-BE86-E00A8AEA3C86}"/>
              </a:ext>
            </a:extLst>
          </p:cNvPr>
          <p:cNvSpPr>
            <a:spLocks noGrp="1"/>
          </p:cNvSpPr>
          <p:nvPr>
            <p:ph type="title"/>
          </p:nvPr>
        </p:nvSpPr>
        <p:spPr>
          <a:xfrm>
            <a:off x="2231136" y="148263"/>
            <a:ext cx="7729728" cy="472223"/>
          </a:xfrm>
        </p:spPr>
        <p:txBody>
          <a:bodyPr>
            <a:normAutofit fontScale="90000"/>
          </a:bodyPr>
          <a:lstStyle/>
          <a:p>
            <a:r>
              <a:rPr lang="en-US" sz="2000" dirty="0"/>
              <a:t>Risk factors </a:t>
            </a:r>
          </a:p>
        </p:txBody>
      </p:sp>
      <p:sp>
        <p:nvSpPr>
          <p:cNvPr id="3" name="Content Placeholder 2">
            <a:extLst>
              <a:ext uri="{FF2B5EF4-FFF2-40B4-BE49-F238E27FC236}">
                <a16:creationId xmlns:a16="http://schemas.microsoft.com/office/drawing/2014/main" id="{9401673C-A190-8147-9A01-6F0BF64CE4A8}"/>
              </a:ext>
            </a:extLst>
          </p:cNvPr>
          <p:cNvSpPr>
            <a:spLocks noGrp="1"/>
          </p:cNvSpPr>
          <p:nvPr>
            <p:ph idx="1"/>
          </p:nvPr>
        </p:nvSpPr>
        <p:spPr>
          <a:xfrm>
            <a:off x="168728" y="1043400"/>
            <a:ext cx="11854543" cy="5520685"/>
          </a:xfrm>
        </p:spPr>
        <p:txBody>
          <a:bodyPr>
            <a:normAutofit lnSpcReduction="10000"/>
          </a:bodyPr>
          <a:lstStyle/>
          <a:p>
            <a:pPr>
              <a:buFont typeface="Wingdings" pitchFamily="2" charset="2"/>
              <a:buChar char="§"/>
            </a:pPr>
            <a:r>
              <a:rPr lang="en-US" dirty="0"/>
              <a:t>Many factors might influence an adolescent to develop an unhealthy eating pattern or to become fearful about gaining weight. </a:t>
            </a:r>
          </a:p>
          <a:p>
            <a:pPr>
              <a:buFont typeface="Wingdings" pitchFamily="2" charset="2"/>
              <a:buChar char="§"/>
            </a:pPr>
            <a:r>
              <a:rPr lang="en-US" dirty="0"/>
              <a:t>These factors may be psychological, social or environmental, or biological. </a:t>
            </a:r>
          </a:p>
          <a:p>
            <a:pPr>
              <a:buFont typeface="Wingdings" pitchFamily="2" charset="2"/>
              <a:buChar char="§"/>
            </a:pPr>
            <a:r>
              <a:rPr lang="en-US" dirty="0"/>
              <a:t>Often it is combination of circumstances that trigger an eating disorder in a vulnerable person.</a:t>
            </a:r>
          </a:p>
          <a:p>
            <a:endParaRPr lang="en-US" dirty="0"/>
          </a:p>
          <a:p>
            <a:pPr marL="0" indent="0" algn="ctr">
              <a:buNone/>
            </a:pPr>
            <a:r>
              <a:rPr lang="en-US" dirty="0">
                <a:solidFill>
                  <a:schemeClr val="tx1"/>
                </a:solidFill>
              </a:rPr>
              <a:t>Psychological Risk Factors</a:t>
            </a:r>
          </a:p>
          <a:p>
            <a:pPr marL="0" indent="0">
              <a:buNone/>
            </a:pPr>
            <a:endParaRPr lang="en-US" dirty="0">
              <a:solidFill>
                <a:srgbClr val="FF0000"/>
              </a:solidFill>
            </a:endParaRPr>
          </a:p>
          <a:p>
            <a:pPr marL="0" indent="0">
              <a:buNone/>
            </a:pPr>
            <a:r>
              <a:rPr lang="en-US" dirty="0"/>
              <a:t>Personality factors that make a person more at risk of developing an eating disorder may include: </a:t>
            </a:r>
          </a:p>
          <a:p>
            <a:pPr marL="0" indent="0">
              <a:buNone/>
            </a:pPr>
            <a:endParaRPr lang="en-US" dirty="0"/>
          </a:p>
          <a:p>
            <a:pPr>
              <a:buFont typeface="Wingdings" pitchFamily="2" charset="2"/>
              <a:buChar char="§"/>
            </a:pPr>
            <a:r>
              <a:rPr lang="en-US" dirty="0"/>
              <a:t>low self-esteem</a:t>
            </a:r>
          </a:p>
          <a:p>
            <a:pPr>
              <a:buFont typeface="Wingdings" pitchFamily="2" charset="2"/>
              <a:buChar char="§"/>
            </a:pPr>
            <a:r>
              <a:rPr lang="en-US" dirty="0"/>
              <a:t>perfectionism</a:t>
            </a:r>
          </a:p>
          <a:p>
            <a:pPr>
              <a:buFont typeface="Wingdings" pitchFamily="2" charset="2"/>
              <a:buChar char="§"/>
            </a:pPr>
            <a:r>
              <a:rPr lang="en-US" dirty="0"/>
              <a:t>difficulties expressing feelings like anger or anxiety</a:t>
            </a:r>
          </a:p>
          <a:p>
            <a:pPr>
              <a:buFont typeface="Wingdings" pitchFamily="2" charset="2"/>
              <a:buChar char="§"/>
            </a:pPr>
            <a:r>
              <a:rPr lang="en-US" dirty="0"/>
              <a:t>being a 'people pleaser'</a:t>
            </a:r>
          </a:p>
          <a:p>
            <a:pPr>
              <a:buFont typeface="Wingdings" pitchFamily="2" charset="2"/>
              <a:buChar char="§"/>
            </a:pPr>
            <a:r>
              <a:rPr lang="en-US" dirty="0"/>
              <a:t>difficulties being assertive with others</a:t>
            </a:r>
          </a:p>
          <a:p>
            <a:pPr>
              <a:buFont typeface="Wingdings" pitchFamily="2" charset="2"/>
              <a:buChar char="§"/>
            </a:pPr>
            <a:r>
              <a:rPr lang="en-US" dirty="0"/>
              <a:t>fear of adulthood.</a:t>
            </a:r>
          </a:p>
          <a:p>
            <a:endParaRPr lang="en-US" dirty="0"/>
          </a:p>
        </p:txBody>
      </p:sp>
    </p:spTree>
    <p:extLst>
      <p:ext uri="{BB962C8B-B14F-4D97-AF65-F5344CB8AC3E}">
        <p14:creationId xmlns:p14="http://schemas.microsoft.com/office/powerpoint/2010/main" val="1443134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65B47-920C-4743-9D77-D6CD0F0B3DD0}"/>
              </a:ext>
            </a:extLst>
          </p:cNvPr>
          <p:cNvSpPr>
            <a:spLocks noGrp="1"/>
          </p:cNvSpPr>
          <p:nvPr>
            <p:ph type="title"/>
          </p:nvPr>
        </p:nvSpPr>
        <p:spPr>
          <a:xfrm>
            <a:off x="1883011" y="278892"/>
            <a:ext cx="8425978" cy="570194"/>
          </a:xfrm>
        </p:spPr>
        <p:txBody>
          <a:bodyPr>
            <a:normAutofit fontScale="90000"/>
          </a:bodyPr>
          <a:lstStyle/>
          <a:p>
            <a:r>
              <a:rPr lang="en-US" sz="2000" dirty="0"/>
              <a:t>Social or environmental risk factors</a:t>
            </a:r>
          </a:p>
        </p:txBody>
      </p:sp>
      <p:sp>
        <p:nvSpPr>
          <p:cNvPr id="3" name="Content Placeholder 2">
            <a:extLst>
              <a:ext uri="{FF2B5EF4-FFF2-40B4-BE49-F238E27FC236}">
                <a16:creationId xmlns:a16="http://schemas.microsoft.com/office/drawing/2014/main" id="{8749D0B2-6A30-6E47-BC30-B3D567DF7CB5}"/>
              </a:ext>
            </a:extLst>
          </p:cNvPr>
          <p:cNvSpPr>
            <a:spLocks noGrp="1"/>
          </p:cNvSpPr>
          <p:nvPr>
            <p:ph idx="1"/>
          </p:nvPr>
        </p:nvSpPr>
        <p:spPr>
          <a:xfrm>
            <a:off x="261257" y="1034143"/>
            <a:ext cx="11800114" cy="5544965"/>
          </a:xfrm>
        </p:spPr>
        <p:txBody>
          <a:bodyPr>
            <a:normAutofit/>
          </a:bodyPr>
          <a:lstStyle/>
          <a:p>
            <a:pPr marL="0" indent="0" algn="ctr">
              <a:buNone/>
            </a:pPr>
            <a:endParaRPr lang="en-US" dirty="0">
              <a:solidFill>
                <a:srgbClr val="FF0000"/>
              </a:solidFill>
            </a:endParaRPr>
          </a:p>
          <a:p>
            <a:pPr marL="0" indent="0" algn="ctr">
              <a:buNone/>
            </a:pPr>
            <a:r>
              <a:rPr lang="en-US" dirty="0">
                <a:solidFill>
                  <a:schemeClr val="tx1"/>
                </a:solidFill>
              </a:rPr>
              <a:t>Social or environmental risk factors in the development of an eating disorder may include:</a:t>
            </a:r>
          </a:p>
          <a:p>
            <a:pPr marL="0" indent="0" algn="ctr">
              <a:buNone/>
            </a:pPr>
            <a:r>
              <a:rPr lang="en-US" dirty="0">
                <a:solidFill>
                  <a:srgbClr val="FF0000"/>
                </a:solidFill>
              </a:rPr>
              <a:t> </a:t>
            </a:r>
          </a:p>
          <a:p>
            <a:pPr>
              <a:buFont typeface="Wingdings" pitchFamily="2" charset="2"/>
              <a:buChar char="§"/>
            </a:pPr>
            <a:r>
              <a:rPr lang="en-US" dirty="0"/>
              <a:t>Being teased or bullied</a:t>
            </a:r>
          </a:p>
          <a:p>
            <a:pPr>
              <a:buFont typeface="Wingdings" pitchFamily="2" charset="2"/>
              <a:buChar char="§"/>
            </a:pPr>
            <a:r>
              <a:rPr lang="en-US" dirty="0"/>
              <a:t>A belief that high expectations from family and others must be met</a:t>
            </a:r>
          </a:p>
          <a:p>
            <a:pPr>
              <a:buFont typeface="Wingdings" pitchFamily="2" charset="2"/>
              <a:buChar char="§"/>
            </a:pPr>
            <a:r>
              <a:rPr lang="en-US" dirty="0"/>
              <a:t>Major life changes such as family break-up, or the accumulation of many minor stressors</a:t>
            </a:r>
          </a:p>
          <a:p>
            <a:pPr>
              <a:buFont typeface="Wingdings" pitchFamily="2" charset="2"/>
              <a:buChar char="§"/>
            </a:pPr>
            <a:r>
              <a:rPr lang="en-US" dirty="0"/>
              <a:t>Peer pressure to behave in particular ways</a:t>
            </a:r>
          </a:p>
          <a:p>
            <a:pPr>
              <a:buFont typeface="Wingdings" pitchFamily="2" charset="2"/>
              <a:buChar char="§"/>
            </a:pPr>
            <a:r>
              <a:rPr lang="en-US" dirty="0"/>
              <a:t>A parent or other role model who consistently diets or who is unhappy with their body</a:t>
            </a:r>
          </a:p>
          <a:p>
            <a:pPr>
              <a:buFont typeface="Wingdings" pitchFamily="2" charset="2"/>
              <a:buChar char="§"/>
            </a:pPr>
            <a:r>
              <a:rPr lang="en-US" dirty="0"/>
              <a:t>Media and advertising images of the 'ideal body size and shape as slim and fit</a:t>
            </a:r>
          </a:p>
          <a:p>
            <a:pPr>
              <a:buFont typeface="Wingdings" pitchFamily="2" charset="2"/>
              <a:buChar char="§"/>
            </a:pPr>
            <a:r>
              <a:rPr lang="en-US" dirty="0"/>
              <a:t>A cultural tendency to judge people by their appearance.</a:t>
            </a:r>
          </a:p>
          <a:p>
            <a:endParaRPr lang="en-US" dirty="0"/>
          </a:p>
        </p:txBody>
      </p:sp>
    </p:spTree>
    <p:extLst>
      <p:ext uri="{BB962C8B-B14F-4D97-AF65-F5344CB8AC3E}">
        <p14:creationId xmlns:p14="http://schemas.microsoft.com/office/powerpoint/2010/main" val="342284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881B-045E-C14F-A6AA-D81103D8F23E}"/>
              </a:ext>
            </a:extLst>
          </p:cNvPr>
          <p:cNvSpPr>
            <a:spLocks noGrp="1"/>
          </p:cNvSpPr>
          <p:nvPr>
            <p:ph type="title"/>
          </p:nvPr>
        </p:nvSpPr>
        <p:spPr>
          <a:xfrm>
            <a:off x="359229" y="239487"/>
            <a:ext cx="11212285" cy="892628"/>
          </a:xfrm>
        </p:spPr>
        <p:txBody>
          <a:bodyPr>
            <a:normAutofit fontScale="90000"/>
          </a:bodyPr>
          <a:lstStyle/>
          <a:p>
            <a:br>
              <a:rPr lang="en-US" sz="2000" dirty="0"/>
            </a:br>
            <a:r>
              <a:rPr lang="en-US" sz="2000" dirty="0"/>
              <a:t>Encourage older children and adolescents to feel good about </a:t>
            </a:r>
            <a:br>
              <a:rPr lang="en-US" sz="2000" dirty="0"/>
            </a:br>
            <a:r>
              <a:rPr lang="en-US" sz="2000" dirty="0"/>
              <a:t>their bodies</a:t>
            </a:r>
            <a:br>
              <a:rPr lang="en-US" b="1" dirty="0"/>
            </a:br>
            <a:endParaRPr lang="en-US" dirty="0"/>
          </a:p>
        </p:txBody>
      </p:sp>
      <p:sp>
        <p:nvSpPr>
          <p:cNvPr id="3" name="Content Placeholder 2">
            <a:extLst>
              <a:ext uri="{FF2B5EF4-FFF2-40B4-BE49-F238E27FC236}">
                <a16:creationId xmlns:a16="http://schemas.microsoft.com/office/drawing/2014/main" id="{80079EAB-6A09-FD49-8202-2C0362F09CD0}"/>
              </a:ext>
            </a:extLst>
          </p:cNvPr>
          <p:cNvSpPr>
            <a:spLocks noGrp="1"/>
          </p:cNvSpPr>
          <p:nvPr>
            <p:ph idx="1"/>
          </p:nvPr>
        </p:nvSpPr>
        <p:spPr>
          <a:xfrm>
            <a:off x="359229" y="1295400"/>
            <a:ext cx="11615057" cy="5203371"/>
          </a:xfrm>
        </p:spPr>
        <p:txBody>
          <a:bodyPr>
            <a:normAutofit lnSpcReduction="10000"/>
          </a:bodyPr>
          <a:lstStyle/>
          <a:p>
            <a:pPr marL="0" indent="0" algn="ctr">
              <a:buNone/>
            </a:pPr>
            <a:r>
              <a:rPr lang="en-US" dirty="0">
                <a:solidFill>
                  <a:schemeClr val="tx1"/>
                </a:solidFill>
              </a:rPr>
              <a:t>There are lots of ways to help your children feel good about their bodies, including: </a:t>
            </a:r>
          </a:p>
          <a:p>
            <a:pPr>
              <a:buFont typeface="Wingdings" pitchFamily="2" charset="2"/>
              <a:buChar char="§"/>
            </a:pPr>
            <a:r>
              <a:rPr lang="en-US" dirty="0"/>
              <a:t>Show an acceptance of different body shapes and sizes, including your own. </a:t>
            </a:r>
          </a:p>
          <a:p>
            <a:pPr>
              <a:buFont typeface="Wingdings" pitchFamily="2" charset="2"/>
              <a:buChar char="§"/>
            </a:pPr>
            <a:r>
              <a:rPr lang="en-US" dirty="0"/>
              <a:t>Make a positive effort to portray your own body as functional and well-designed.</a:t>
            </a:r>
          </a:p>
          <a:p>
            <a:pPr>
              <a:buFont typeface="Wingdings" pitchFamily="2" charset="2"/>
              <a:buChar char="§"/>
            </a:pPr>
            <a:r>
              <a:rPr lang="en-US" dirty="0"/>
              <a:t>Demonstrate healthy eating and sensible exercise.</a:t>
            </a:r>
          </a:p>
          <a:p>
            <a:pPr>
              <a:buFont typeface="Wingdings" pitchFamily="2" charset="2"/>
              <a:buChar char="§"/>
            </a:pPr>
            <a:r>
              <a:rPr lang="en-US" dirty="0"/>
              <a:t>Don't criticize or tease your children about their appearance.</a:t>
            </a:r>
          </a:p>
          <a:p>
            <a:pPr>
              <a:buFont typeface="Wingdings" pitchFamily="2" charset="2"/>
              <a:buChar char="§"/>
            </a:pPr>
            <a:r>
              <a:rPr lang="en-US" dirty="0"/>
              <a:t>Encourage your children to 'listen' to their bodies and to become familiar with different physical feelings and experiences.</a:t>
            </a:r>
          </a:p>
          <a:p>
            <a:pPr>
              <a:buFont typeface="Wingdings" pitchFamily="2" charset="2"/>
              <a:buChar char="§"/>
            </a:pPr>
            <a:r>
              <a:rPr lang="en-US" dirty="0"/>
              <a:t>Encourage sport and regular exercise to help maintain your child's healthy weight and foster their body confidence.</a:t>
            </a:r>
          </a:p>
          <a:p>
            <a:pPr>
              <a:buFont typeface="Wingdings" pitchFamily="2" charset="2"/>
              <a:buChar char="§"/>
            </a:pPr>
            <a:r>
              <a:rPr lang="en-US" dirty="0"/>
              <a:t>A strong sense of identity and self-worth is important to help older children and adolescents cope with life pressures. </a:t>
            </a:r>
          </a:p>
          <a:p>
            <a:pPr>
              <a:buFont typeface="Wingdings" pitchFamily="2" charset="2"/>
              <a:buChar char="§"/>
            </a:pPr>
            <a:r>
              <a:rPr lang="en-US" dirty="0"/>
              <a:t>Help them to develop effective coping strategies.</a:t>
            </a:r>
          </a:p>
          <a:p>
            <a:pPr>
              <a:buFont typeface="Wingdings" pitchFamily="2" charset="2"/>
              <a:buChar char="§"/>
            </a:pPr>
            <a:r>
              <a:rPr lang="en-US" dirty="0"/>
              <a:t>Encourage them to express their needs and wants, to make decisions (and cope with the consequences) and to pursue things they are good at.</a:t>
            </a:r>
          </a:p>
          <a:p>
            <a:pPr>
              <a:buFont typeface="Wingdings" pitchFamily="2" charset="2"/>
              <a:buChar char="§"/>
            </a:pPr>
            <a:r>
              <a:rPr lang="en-US" dirty="0"/>
              <a:t>Allow them to say 'no’ and encourage them to be assertive if they feel they have been mistreated.</a:t>
            </a:r>
          </a:p>
          <a:p>
            <a:pPr>
              <a:buFont typeface="Wingdings" pitchFamily="2" charset="2"/>
              <a:buChar char="§"/>
            </a:pPr>
            <a:r>
              <a:rPr lang="en-US" dirty="0"/>
              <a:t>Help them develop a critical awareness of the images and messages they receive from television and magazines.</a:t>
            </a:r>
          </a:p>
          <a:p>
            <a:endParaRPr lang="en-US" dirty="0"/>
          </a:p>
          <a:p>
            <a:endParaRPr lang="en-US" dirty="0"/>
          </a:p>
        </p:txBody>
      </p:sp>
    </p:spTree>
    <p:extLst>
      <p:ext uri="{BB962C8B-B14F-4D97-AF65-F5344CB8AC3E}">
        <p14:creationId xmlns:p14="http://schemas.microsoft.com/office/powerpoint/2010/main" val="2873401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19762-EF8C-E34B-8559-F7A5F5CC660B}"/>
              </a:ext>
            </a:extLst>
          </p:cNvPr>
          <p:cNvSpPr>
            <a:spLocks noGrp="1"/>
          </p:cNvSpPr>
          <p:nvPr>
            <p:ph type="title"/>
          </p:nvPr>
        </p:nvSpPr>
        <p:spPr>
          <a:xfrm>
            <a:off x="1610868" y="115607"/>
            <a:ext cx="8970264" cy="406908"/>
          </a:xfrm>
        </p:spPr>
        <p:txBody>
          <a:bodyPr>
            <a:normAutofit fontScale="90000"/>
          </a:bodyPr>
          <a:lstStyle/>
          <a:p>
            <a:r>
              <a:rPr lang="en-US" sz="2200" dirty="0"/>
              <a:t>What is an eating disorder</a:t>
            </a:r>
            <a:r>
              <a:rPr lang="en-US" dirty="0"/>
              <a:t>?</a:t>
            </a:r>
          </a:p>
        </p:txBody>
      </p:sp>
      <p:sp>
        <p:nvSpPr>
          <p:cNvPr id="3" name="Content Placeholder 2">
            <a:extLst>
              <a:ext uri="{FF2B5EF4-FFF2-40B4-BE49-F238E27FC236}">
                <a16:creationId xmlns:a16="http://schemas.microsoft.com/office/drawing/2014/main" id="{F274E681-10BF-D244-829A-DFC8204B9976}"/>
              </a:ext>
            </a:extLst>
          </p:cNvPr>
          <p:cNvSpPr>
            <a:spLocks noGrp="1"/>
          </p:cNvSpPr>
          <p:nvPr>
            <p:ph idx="1"/>
          </p:nvPr>
        </p:nvSpPr>
        <p:spPr>
          <a:xfrm>
            <a:off x="163285" y="707571"/>
            <a:ext cx="11778343" cy="5910943"/>
          </a:xfrm>
        </p:spPr>
        <p:txBody>
          <a:bodyPr>
            <a:normAutofit/>
          </a:bodyPr>
          <a:lstStyle/>
          <a:p>
            <a:pPr>
              <a:buFont typeface="Wingdings" pitchFamily="2" charset="2"/>
              <a:buChar char="§"/>
            </a:pPr>
            <a:r>
              <a:rPr lang="en-US" sz="2000" dirty="0"/>
              <a:t>Feeding and eating disorders are characterized by a persistent disturbance of eating or eating-related behavior that results in the altered consumption or absorption of food and that significantly impairs physical health or psychosocial functioning.</a:t>
            </a:r>
          </a:p>
          <a:p>
            <a:pPr fontAlgn="base">
              <a:buFont typeface="Wingdings" pitchFamily="2" charset="2"/>
              <a:buChar char="§"/>
            </a:pPr>
            <a:r>
              <a:rPr lang="en-US" sz="2000" dirty="0"/>
              <a:t>A feeding disorder involves a child’s refusal to eat certain food groups, textures, solids, or liquids for a period of at least one month, which causes them to not gain enough weight or grow naturally. </a:t>
            </a:r>
          </a:p>
          <a:p>
            <a:pPr fontAlgn="base">
              <a:buFont typeface="Wingdings" pitchFamily="2" charset="2"/>
              <a:buChar char="§"/>
            </a:pPr>
            <a:r>
              <a:rPr lang="en-US" sz="2000" dirty="0"/>
              <a:t>Most often seen in children, feeding disorders resemble failure to thrive, except there is no medical or physiological condition that can explain the very small amount of food the children consume or their lack of growth.</a:t>
            </a:r>
          </a:p>
          <a:p>
            <a:pPr fontAlgn="base">
              <a:buFont typeface="Wingdings" pitchFamily="2" charset="2"/>
              <a:buChar char="§"/>
            </a:pPr>
            <a:r>
              <a:rPr lang="en-US" sz="2000" dirty="0"/>
              <a:t>In the 5th edition of the DSM (DSM-5), the diagnosis of </a:t>
            </a:r>
            <a:r>
              <a:rPr lang="en-US" sz="2000" i="1" dirty="0"/>
              <a:t>feeding disorder of infancy or early childhood</a:t>
            </a:r>
            <a:r>
              <a:rPr lang="en-US" sz="2000" dirty="0"/>
              <a:t> was renamed to </a:t>
            </a:r>
            <a:r>
              <a:rPr lang="en-US" sz="2000" i="1" dirty="0"/>
              <a:t>avoidant/restrictive food intake disorder (ARFID), </a:t>
            </a:r>
            <a:r>
              <a:rPr lang="en-US" sz="2000" dirty="0"/>
              <a:t>and the criteria were expanded.</a:t>
            </a:r>
          </a:p>
          <a:p>
            <a:pPr fontAlgn="base">
              <a:buFont typeface="Wingdings" pitchFamily="2" charset="2"/>
              <a:buChar char="§"/>
            </a:pPr>
            <a:r>
              <a:rPr lang="en-US" sz="2000" dirty="0"/>
              <a:t> ARFID is an eating disorder that prevents the consumption of certain foods, and it is often viewed as a phase of childhood that is generally overcome with age. </a:t>
            </a:r>
          </a:p>
          <a:p>
            <a:pPr fontAlgn="base">
              <a:buFont typeface="Wingdings" pitchFamily="2" charset="2"/>
              <a:buChar char="§"/>
            </a:pPr>
            <a:r>
              <a:rPr lang="en-US" sz="2000" dirty="0"/>
              <a:t>Some people may not grow out of the disorder, however, and may continue to be afflicted with ARFID throughout their adult lives.</a:t>
            </a:r>
          </a:p>
        </p:txBody>
      </p:sp>
    </p:spTree>
    <p:extLst>
      <p:ext uri="{BB962C8B-B14F-4D97-AF65-F5344CB8AC3E}">
        <p14:creationId xmlns:p14="http://schemas.microsoft.com/office/powerpoint/2010/main" val="1367575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306FE-BE94-C942-94CD-C6D9BFB3D0E0}"/>
              </a:ext>
            </a:extLst>
          </p:cNvPr>
          <p:cNvSpPr>
            <a:spLocks noGrp="1"/>
          </p:cNvSpPr>
          <p:nvPr>
            <p:ph type="title"/>
          </p:nvPr>
        </p:nvSpPr>
        <p:spPr>
          <a:xfrm>
            <a:off x="2035193" y="137378"/>
            <a:ext cx="7729728" cy="559308"/>
          </a:xfrm>
        </p:spPr>
        <p:txBody>
          <a:bodyPr>
            <a:noAutofit/>
          </a:bodyPr>
          <a:lstStyle/>
          <a:p>
            <a:r>
              <a:rPr lang="en-US" sz="2000" dirty="0"/>
              <a:t>Prevention begins with open communication</a:t>
            </a:r>
          </a:p>
        </p:txBody>
      </p:sp>
      <p:sp>
        <p:nvSpPr>
          <p:cNvPr id="3" name="Content Placeholder 2">
            <a:extLst>
              <a:ext uri="{FF2B5EF4-FFF2-40B4-BE49-F238E27FC236}">
                <a16:creationId xmlns:a16="http://schemas.microsoft.com/office/drawing/2014/main" id="{0CEF480E-ECAA-0849-909D-6BE02092D73D}"/>
              </a:ext>
            </a:extLst>
          </p:cNvPr>
          <p:cNvSpPr>
            <a:spLocks noGrp="1"/>
          </p:cNvSpPr>
          <p:nvPr>
            <p:ph idx="1"/>
          </p:nvPr>
        </p:nvSpPr>
        <p:spPr>
          <a:xfrm>
            <a:off x="261257" y="849086"/>
            <a:ext cx="11157857" cy="5871536"/>
          </a:xfrm>
        </p:spPr>
        <p:txBody>
          <a:bodyPr>
            <a:normAutofit fontScale="92500" lnSpcReduction="10000"/>
          </a:bodyPr>
          <a:lstStyle/>
          <a:p>
            <a:pPr marL="0" indent="0" algn="ctr">
              <a:buNone/>
            </a:pPr>
            <a:r>
              <a:rPr lang="en-US" dirty="0">
                <a:solidFill>
                  <a:schemeClr val="tx1"/>
                </a:solidFill>
              </a:rPr>
              <a:t>To help prevent teen eating disorders, talk to your son or daughter about eating habits and body image. </a:t>
            </a:r>
          </a:p>
          <a:p>
            <a:pPr marL="0" indent="0">
              <a:buNone/>
            </a:pPr>
            <a:r>
              <a:rPr lang="en-US" dirty="0"/>
              <a:t>Encourage healthy-eating habits. </a:t>
            </a:r>
          </a:p>
          <a:p>
            <a:pPr lvl="1"/>
            <a:r>
              <a:rPr lang="en-US" dirty="0"/>
              <a:t>Talk to your teen about how diet can affect his or her health, appearance and energy level. Encourage your teen to eat when he or she is hungry. Make a habit of eating together as a family.</a:t>
            </a:r>
          </a:p>
          <a:p>
            <a:pPr marL="0" indent="0">
              <a:buNone/>
            </a:pPr>
            <a:r>
              <a:rPr lang="en-US" dirty="0"/>
              <a:t>Discuss media messages. </a:t>
            </a:r>
          </a:p>
          <a:p>
            <a:pPr lvl="1"/>
            <a:r>
              <a:rPr lang="en-US" dirty="0"/>
              <a:t>Television programs, movies, websites and other media might send your teen the message that only a certain body type is acceptable. Encourage your teen to talk about and question what he or she has seen or heard — especially from websites or other sources that promote anorexia as a lifestyle choice, rather than an eating disorder.</a:t>
            </a:r>
          </a:p>
          <a:p>
            <a:pPr marL="0" indent="0">
              <a:buNone/>
            </a:pPr>
            <a:r>
              <a:rPr lang="en-US" dirty="0"/>
              <a:t>Promote a healthy body image.</a:t>
            </a:r>
            <a:r>
              <a:rPr lang="en-US" b="1" dirty="0"/>
              <a:t>	</a:t>
            </a:r>
          </a:p>
          <a:p>
            <a:pPr lvl="1"/>
            <a:r>
              <a:rPr lang="en-US" dirty="0"/>
              <a:t>Talk to your teen about his or her self-image and offer reassurance that healthy body shapes vary. Don't allow hurtful nicknames or jokes based on a person's physical characteristics. Avoid making comments about another person based on his or her weight or body shape.</a:t>
            </a:r>
          </a:p>
          <a:p>
            <a:pPr marL="0" indent="0">
              <a:buNone/>
            </a:pPr>
            <a:r>
              <a:rPr lang="en-US" dirty="0"/>
              <a:t>Foster self-esteem. </a:t>
            </a:r>
          </a:p>
          <a:p>
            <a:pPr lvl="1"/>
            <a:r>
              <a:rPr lang="en-US" dirty="0"/>
              <a:t>Respect your teen's accomplishments, and support his or her goals. Listen when your teen speaks. Look for positive qualities in your teen, such as curiosity, generosity and a sense of humor. Remind your teen that your love and acceptance is unconditional — not based on his or her weight or appearance.</a:t>
            </a:r>
          </a:p>
          <a:p>
            <a:pPr marL="0" indent="0">
              <a:buNone/>
            </a:pPr>
            <a:r>
              <a:rPr lang="en-US" dirty="0"/>
              <a:t>Share the dangers of dieting and emotional eating. </a:t>
            </a:r>
          </a:p>
          <a:p>
            <a:pPr lvl="1"/>
            <a:r>
              <a:rPr lang="en-US" dirty="0"/>
              <a:t>Explain that dieting can compromise your teen's nutrition, growth and health, as well as lead to the development of binge eating over time. Remind your teen that eating or controlling his or her diet isn't a healthy way to cope with emotions. Instead, encourage your teen to talk to loved ones, friends or a counselor about problems he or she might be facing.</a:t>
            </a:r>
          </a:p>
          <a:p>
            <a:endParaRPr lang="en-US" dirty="0"/>
          </a:p>
        </p:txBody>
      </p:sp>
    </p:spTree>
    <p:extLst>
      <p:ext uri="{BB962C8B-B14F-4D97-AF65-F5344CB8AC3E}">
        <p14:creationId xmlns:p14="http://schemas.microsoft.com/office/powerpoint/2010/main" val="2149773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B6244-BD20-0B48-BAD0-5D77DCC663D6}"/>
              </a:ext>
            </a:extLst>
          </p:cNvPr>
          <p:cNvSpPr>
            <a:spLocks noGrp="1"/>
          </p:cNvSpPr>
          <p:nvPr>
            <p:ph type="title"/>
          </p:nvPr>
        </p:nvSpPr>
        <p:spPr>
          <a:xfrm>
            <a:off x="3297936" y="202691"/>
            <a:ext cx="4430921" cy="298052"/>
          </a:xfrm>
        </p:spPr>
        <p:txBody>
          <a:bodyPr>
            <a:noAutofit/>
          </a:bodyPr>
          <a:lstStyle/>
          <a:p>
            <a:r>
              <a:rPr lang="en-US" sz="2000" dirty="0"/>
              <a:t>Treating anorexia</a:t>
            </a:r>
          </a:p>
        </p:txBody>
      </p:sp>
      <p:sp>
        <p:nvSpPr>
          <p:cNvPr id="3" name="Content Placeholder 2">
            <a:extLst>
              <a:ext uri="{FF2B5EF4-FFF2-40B4-BE49-F238E27FC236}">
                <a16:creationId xmlns:a16="http://schemas.microsoft.com/office/drawing/2014/main" id="{BAF33AD2-9D16-3645-8895-04941D4A9776}"/>
              </a:ext>
            </a:extLst>
          </p:cNvPr>
          <p:cNvSpPr>
            <a:spLocks noGrp="1"/>
          </p:cNvSpPr>
          <p:nvPr>
            <p:ph idx="1"/>
          </p:nvPr>
        </p:nvSpPr>
        <p:spPr>
          <a:xfrm>
            <a:off x="272143" y="685801"/>
            <a:ext cx="11756571" cy="5878286"/>
          </a:xfrm>
        </p:spPr>
        <p:txBody>
          <a:bodyPr>
            <a:normAutofit fontScale="92500" lnSpcReduction="20000"/>
          </a:bodyPr>
          <a:lstStyle/>
          <a:p>
            <a:endParaRPr lang="en-US" dirty="0"/>
          </a:p>
          <a:p>
            <a:r>
              <a:rPr lang="en-US" dirty="0"/>
              <a:t>Anorexia is fatal in about one out of every 10 cases. </a:t>
            </a:r>
          </a:p>
          <a:p>
            <a:r>
              <a:rPr lang="en-US" dirty="0"/>
              <a:t>The most common causes of death include cardiac arrest, electrolyte imbalance, and suicide.</a:t>
            </a:r>
          </a:p>
          <a:p>
            <a:pPr marL="0" indent="0" algn="ctr">
              <a:buNone/>
            </a:pPr>
            <a:endParaRPr lang="en-US" dirty="0">
              <a:solidFill>
                <a:srgbClr val="FF0000"/>
              </a:solidFill>
            </a:endParaRPr>
          </a:p>
          <a:p>
            <a:pPr marL="0" indent="0" algn="ctr">
              <a:buNone/>
            </a:pPr>
            <a:r>
              <a:rPr lang="en-US" dirty="0">
                <a:solidFill>
                  <a:schemeClr val="tx1"/>
                </a:solidFill>
              </a:rPr>
              <a:t>Treating anorexia</a:t>
            </a:r>
          </a:p>
          <a:p>
            <a:pPr marL="0" indent="0" algn="ctr">
              <a:buNone/>
            </a:pPr>
            <a:endParaRPr lang="en-US" dirty="0">
              <a:solidFill>
                <a:srgbClr val="FF0000"/>
              </a:solidFill>
            </a:endParaRPr>
          </a:p>
          <a:p>
            <a:r>
              <a:rPr lang="en-US" dirty="0"/>
              <a:t>The first aim of treatment is to bring the young person back to normal weight and eating habits. </a:t>
            </a:r>
          </a:p>
          <a:p>
            <a:r>
              <a:rPr lang="en-US" dirty="0"/>
              <a:t>Hospitalization, sometimes for weeks, may be necessary. </a:t>
            </a:r>
          </a:p>
          <a:p>
            <a:r>
              <a:rPr lang="en-US" dirty="0"/>
              <a:t>In cases of extreme or life-threatening malnutrition, tube or intravenous feeding may be required.</a:t>
            </a:r>
          </a:p>
          <a:p>
            <a:endParaRPr lang="en-US" dirty="0"/>
          </a:p>
          <a:p>
            <a:r>
              <a:rPr lang="en-US" dirty="0"/>
              <a:t>Long-term treatment addresses psychological issues. Treatments include:</a:t>
            </a:r>
          </a:p>
          <a:p>
            <a:endParaRPr lang="en-US" dirty="0"/>
          </a:p>
          <a:p>
            <a:r>
              <a:rPr lang="en-US" dirty="0">
                <a:solidFill>
                  <a:schemeClr val="tx1"/>
                </a:solidFill>
              </a:rPr>
              <a:t>Antidepressant Medication</a:t>
            </a:r>
          </a:p>
          <a:p>
            <a:r>
              <a:rPr lang="en-US" dirty="0">
                <a:solidFill>
                  <a:schemeClr val="tx1"/>
                </a:solidFill>
              </a:rPr>
              <a:t>Behavioral Therapy</a:t>
            </a:r>
          </a:p>
          <a:p>
            <a:r>
              <a:rPr lang="en-US" dirty="0">
                <a:solidFill>
                  <a:schemeClr val="tx1"/>
                </a:solidFill>
              </a:rPr>
              <a:t>Psychotherapy</a:t>
            </a:r>
          </a:p>
          <a:p>
            <a:r>
              <a:rPr lang="en-US" dirty="0">
                <a:solidFill>
                  <a:schemeClr val="tx1"/>
                </a:solidFill>
              </a:rPr>
              <a:t>Support Groups</a:t>
            </a:r>
          </a:p>
          <a:p>
            <a:pPr marL="0" indent="0">
              <a:buNone/>
            </a:pPr>
            <a:br>
              <a:rPr lang="en-US" dirty="0"/>
            </a:br>
            <a:endParaRPr lang="en-US" dirty="0"/>
          </a:p>
        </p:txBody>
      </p:sp>
    </p:spTree>
    <p:extLst>
      <p:ext uri="{BB962C8B-B14F-4D97-AF65-F5344CB8AC3E}">
        <p14:creationId xmlns:p14="http://schemas.microsoft.com/office/powerpoint/2010/main" val="4154878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5721-F845-BD4E-87B9-DFECF05C1581}"/>
              </a:ext>
            </a:extLst>
          </p:cNvPr>
          <p:cNvSpPr>
            <a:spLocks noGrp="1"/>
          </p:cNvSpPr>
          <p:nvPr>
            <p:ph type="title"/>
          </p:nvPr>
        </p:nvSpPr>
        <p:spPr>
          <a:xfrm>
            <a:off x="359228" y="213577"/>
            <a:ext cx="11615057" cy="548422"/>
          </a:xfrm>
        </p:spPr>
        <p:txBody>
          <a:bodyPr>
            <a:normAutofit fontScale="90000"/>
          </a:bodyPr>
          <a:lstStyle/>
          <a:p>
            <a:r>
              <a:rPr lang="en-US" dirty="0"/>
              <a:t>Treatment/indications for hospitalization</a:t>
            </a:r>
          </a:p>
        </p:txBody>
      </p:sp>
      <p:sp>
        <p:nvSpPr>
          <p:cNvPr id="3" name="Content Placeholder 2">
            <a:extLst>
              <a:ext uri="{FF2B5EF4-FFF2-40B4-BE49-F238E27FC236}">
                <a16:creationId xmlns:a16="http://schemas.microsoft.com/office/drawing/2014/main" id="{DDFE162B-7C64-2E45-B0AA-95516DDD2A86}"/>
              </a:ext>
            </a:extLst>
          </p:cNvPr>
          <p:cNvSpPr>
            <a:spLocks noGrp="1"/>
          </p:cNvSpPr>
          <p:nvPr>
            <p:ph idx="1"/>
          </p:nvPr>
        </p:nvSpPr>
        <p:spPr>
          <a:xfrm>
            <a:off x="163286" y="1045029"/>
            <a:ext cx="11811000" cy="5599393"/>
          </a:xfrm>
        </p:spPr>
        <p:txBody>
          <a:bodyPr/>
          <a:lstStyle/>
          <a:p>
            <a:endParaRPr lang="en-US" dirty="0"/>
          </a:p>
          <a:p>
            <a:pPr>
              <a:buFont typeface="Wingdings" pitchFamily="2" charset="2"/>
              <a:buChar char="§"/>
            </a:pPr>
            <a:r>
              <a:rPr lang="en-US" dirty="0"/>
              <a:t>Weight less than 75% of individually estimated healthy weight</a:t>
            </a:r>
          </a:p>
          <a:p>
            <a:pPr>
              <a:buFont typeface="Wingdings" pitchFamily="2" charset="2"/>
              <a:buChar char="§"/>
            </a:pPr>
            <a:r>
              <a:rPr lang="en-US" dirty="0"/>
              <a:t>Rapid, persistent decline in oral intake or weight despite maximally intensive outpatient interventions</a:t>
            </a:r>
          </a:p>
          <a:p>
            <a:pPr>
              <a:buFont typeface="Wingdings" pitchFamily="2" charset="2"/>
              <a:buChar char="§"/>
            </a:pPr>
            <a:r>
              <a:rPr lang="en-US" dirty="0"/>
              <a:t>Prior knowledge of weight at which physical instability is likely to occur in the particular patient</a:t>
            </a:r>
          </a:p>
          <a:p>
            <a:pPr>
              <a:buFont typeface="Wingdings" pitchFamily="2" charset="2"/>
              <a:buChar char="§"/>
            </a:pPr>
            <a:r>
              <a:rPr lang="en-US" dirty="0"/>
              <a:t>Serious physical abnormalities</a:t>
            </a:r>
          </a:p>
          <a:p>
            <a:pPr>
              <a:buFont typeface="Wingdings" pitchFamily="2" charset="2"/>
              <a:buChar char="§"/>
            </a:pPr>
            <a:r>
              <a:rPr lang="en-US" dirty="0"/>
              <a:t>Electrolyte or metabolic abnormalities</a:t>
            </a:r>
          </a:p>
          <a:p>
            <a:pPr>
              <a:buFont typeface="Wingdings" pitchFamily="2" charset="2"/>
              <a:buChar char="§"/>
            </a:pPr>
            <a:r>
              <a:rPr lang="en-US" dirty="0"/>
              <a:t>Hematemesis (vomiting blood)</a:t>
            </a:r>
          </a:p>
          <a:p>
            <a:pPr>
              <a:buFont typeface="Wingdings" pitchFamily="2" charset="2"/>
              <a:buChar char="§"/>
            </a:pPr>
            <a:r>
              <a:rPr lang="en-US" dirty="0"/>
              <a:t>Vital sign changes including orthostatic hypotension and heart rate less than 40 beats per minute or greater than 110 beats per minute</a:t>
            </a:r>
          </a:p>
          <a:p>
            <a:pPr>
              <a:buFont typeface="Wingdings" pitchFamily="2" charset="2"/>
              <a:buChar char="§"/>
            </a:pPr>
            <a:r>
              <a:rPr lang="en-US" dirty="0"/>
              <a:t>Inability to sustain body core temperature</a:t>
            </a:r>
          </a:p>
          <a:p>
            <a:pPr>
              <a:buFont typeface="Wingdings" pitchFamily="2" charset="2"/>
              <a:buChar char="§"/>
            </a:pPr>
            <a:r>
              <a:rPr lang="en-US" dirty="0"/>
              <a:t>Comorbid psychiatric illness (suicidal, depressed, unable to care for self)</a:t>
            </a:r>
          </a:p>
          <a:p>
            <a:pPr marL="0" indent="0">
              <a:buNone/>
            </a:pPr>
            <a:endParaRPr lang="en-US" dirty="0"/>
          </a:p>
        </p:txBody>
      </p:sp>
    </p:spTree>
    <p:extLst>
      <p:ext uri="{BB962C8B-B14F-4D97-AF65-F5344CB8AC3E}">
        <p14:creationId xmlns:p14="http://schemas.microsoft.com/office/powerpoint/2010/main" val="2144054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93468-CCBF-BD4C-8BBE-7217CA89A72C}"/>
              </a:ext>
            </a:extLst>
          </p:cNvPr>
          <p:cNvSpPr>
            <a:spLocks noGrp="1"/>
          </p:cNvSpPr>
          <p:nvPr>
            <p:ph type="title"/>
          </p:nvPr>
        </p:nvSpPr>
        <p:spPr>
          <a:xfrm>
            <a:off x="2231136" y="235349"/>
            <a:ext cx="7729728" cy="570194"/>
          </a:xfrm>
        </p:spPr>
        <p:txBody>
          <a:bodyPr>
            <a:noAutofit/>
          </a:bodyPr>
          <a:lstStyle/>
          <a:p>
            <a:r>
              <a:rPr lang="en-US" sz="2000" dirty="0"/>
              <a:t>treatment</a:t>
            </a:r>
          </a:p>
        </p:txBody>
      </p:sp>
      <p:sp>
        <p:nvSpPr>
          <p:cNvPr id="3" name="Content Placeholder 2">
            <a:extLst>
              <a:ext uri="{FF2B5EF4-FFF2-40B4-BE49-F238E27FC236}">
                <a16:creationId xmlns:a16="http://schemas.microsoft.com/office/drawing/2014/main" id="{5AC9F69C-B266-E048-940B-A9141052DCA5}"/>
              </a:ext>
            </a:extLst>
          </p:cNvPr>
          <p:cNvSpPr>
            <a:spLocks noGrp="1"/>
          </p:cNvSpPr>
          <p:nvPr>
            <p:ph idx="1"/>
          </p:nvPr>
        </p:nvSpPr>
        <p:spPr>
          <a:xfrm>
            <a:off x="141514" y="968829"/>
            <a:ext cx="11821886" cy="5653821"/>
          </a:xfrm>
        </p:spPr>
        <p:txBody>
          <a:bodyPr>
            <a:normAutofit fontScale="85000" lnSpcReduction="20000"/>
          </a:bodyPr>
          <a:lstStyle/>
          <a:p>
            <a:pPr marL="0" indent="0">
              <a:buNone/>
            </a:pPr>
            <a:r>
              <a:rPr lang="en-US" cap="all" dirty="0"/>
              <a:t>INTENSIVE OUTPATIENT/OUTPATIENT</a:t>
            </a:r>
          </a:p>
          <a:p>
            <a:pPr marL="0" indent="0">
              <a:buNone/>
            </a:pPr>
            <a:endParaRPr lang="en-US" cap="all" dirty="0"/>
          </a:p>
          <a:p>
            <a:r>
              <a:rPr lang="en-US" dirty="0"/>
              <a:t>Patient is medically stable and does not need daily medical monitoring</a:t>
            </a:r>
          </a:p>
          <a:p>
            <a:r>
              <a:rPr lang="en-US" dirty="0"/>
              <a:t>Patient is psychiatrically stable and has symptoms under sufficient control to be able to function in normal social, educational, or vocational situations and continue to make progress in recovery</a:t>
            </a:r>
          </a:p>
          <a:p>
            <a:pPr marL="0" indent="0">
              <a:buNone/>
            </a:pPr>
            <a:r>
              <a:rPr lang="en-US" cap="all" dirty="0"/>
              <a:t>PARTIAL HOSPITAL</a:t>
            </a:r>
          </a:p>
          <a:p>
            <a:pPr marL="0" indent="0">
              <a:buNone/>
            </a:pPr>
            <a:r>
              <a:rPr lang="en-US" cap="all" dirty="0"/>
              <a:t> </a:t>
            </a:r>
            <a:r>
              <a:rPr lang="en-US" b="1" cap="all" dirty="0"/>
              <a:t>  </a:t>
            </a:r>
          </a:p>
          <a:p>
            <a:r>
              <a:rPr lang="en-US" dirty="0"/>
              <a:t>Patient is medically stable but:</a:t>
            </a:r>
          </a:p>
          <a:p>
            <a:r>
              <a:rPr lang="en-US" dirty="0"/>
              <a:t>Eating disorder impairs functioning, though without immediate risk</a:t>
            </a:r>
          </a:p>
          <a:p>
            <a:r>
              <a:rPr lang="en-US" dirty="0"/>
              <a:t>Needs daily assessment of physiologic and mental status</a:t>
            </a:r>
          </a:p>
          <a:p>
            <a:r>
              <a:rPr lang="en-US" dirty="0"/>
              <a:t>Patient is psychiatrically stable but:</a:t>
            </a:r>
          </a:p>
          <a:p>
            <a:r>
              <a:rPr lang="en-US" dirty="0"/>
              <a:t>Unable to function in normal social, educational, or vocational situations</a:t>
            </a:r>
          </a:p>
          <a:p>
            <a:r>
              <a:rPr lang="en-US" dirty="0"/>
              <a:t>Engages in daily binge eating, purging, fasting or very limited food intake, or other pathogenic weight control techniques.</a:t>
            </a:r>
          </a:p>
          <a:p>
            <a:endParaRPr lang="en-US" dirty="0"/>
          </a:p>
          <a:p>
            <a:pPr marL="0" indent="0">
              <a:buNone/>
            </a:pPr>
            <a:r>
              <a:rPr lang="en-US" cap="all" dirty="0"/>
              <a:t>RESIDENTIAL</a:t>
            </a:r>
          </a:p>
          <a:p>
            <a:r>
              <a:rPr lang="en-US" dirty="0"/>
              <a:t>Patient is medically stable and requires no intensive medical intervention</a:t>
            </a:r>
          </a:p>
          <a:p>
            <a:r>
              <a:rPr lang="en-US" dirty="0"/>
              <a:t>Patient is psychiatrically impaired and unable to respond to partial hospital or outpatient treatment</a:t>
            </a:r>
          </a:p>
          <a:p>
            <a:br>
              <a:rPr lang="en-US" dirty="0"/>
            </a:br>
            <a:endParaRPr lang="en-US" dirty="0"/>
          </a:p>
        </p:txBody>
      </p:sp>
    </p:spTree>
    <p:extLst>
      <p:ext uri="{BB962C8B-B14F-4D97-AF65-F5344CB8AC3E}">
        <p14:creationId xmlns:p14="http://schemas.microsoft.com/office/powerpoint/2010/main" val="418939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958C2-EF88-3843-A46D-8A9F75D16322}"/>
              </a:ext>
            </a:extLst>
          </p:cNvPr>
          <p:cNvSpPr>
            <a:spLocks noGrp="1"/>
          </p:cNvSpPr>
          <p:nvPr>
            <p:ph type="title"/>
          </p:nvPr>
        </p:nvSpPr>
        <p:spPr>
          <a:xfrm>
            <a:off x="2231136" y="213578"/>
            <a:ext cx="7729728" cy="439565"/>
          </a:xfrm>
        </p:spPr>
        <p:txBody>
          <a:bodyPr>
            <a:normAutofit fontScale="90000"/>
          </a:bodyPr>
          <a:lstStyle/>
          <a:p>
            <a:r>
              <a:rPr lang="en-US" sz="2000" dirty="0"/>
              <a:t>treatment</a:t>
            </a:r>
          </a:p>
        </p:txBody>
      </p:sp>
      <p:sp>
        <p:nvSpPr>
          <p:cNvPr id="3" name="Content Placeholder 2">
            <a:extLst>
              <a:ext uri="{FF2B5EF4-FFF2-40B4-BE49-F238E27FC236}">
                <a16:creationId xmlns:a16="http://schemas.microsoft.com/office/drawing/2014/main" id="{B89C6D38-11BE-1249-B129-034EA2579DAD}"/>
              </a:ext>
            </a:extLst>
          </p:cNvPr>
          <p:cNvSpPr>
            <a:spLocks noGrp="1"/>
          </p:cNvSpPr>
          <p:nvPr>
            <p:ph idx="1"/>
          </p:nvPr>
        </p:nvSpPr>
        <p:spPr>
          <a:xfrm>
            <a:off x="250371" y="1055914"/>
            <a:ext cx="11658600" cy="5431972"/>
          </a:xfrm>
        </p:spPr>
        <p:txBody>
          <a:bodyPr>
            <a:normAutofit/>
          </a:bodyPr>
          <a:lstStyle/>
          <a:p>
            <a:pPr marL="0" indent="0">
              <a:buNone/>
            </a:pPr>
            <a:r>
              <a:rPr lang="en-US" cap="all" dirty="0"/>
              <a:t>INPATIENT</a:t>
            </a:r>
          </a:p>
          <a:p>
            <a:pPr marL="0" indent="0">
              <a:buNone/>
            </a:pPr>
            <a:endParaRPr lang="en-US" cap="all" dirty="0"/>
          </a:p>
          <a:p>
            <a:pPr marL="0" indent="0">
              <a:buNone/>
            </a:pPr>
            <a:r>
              <a:rPr lang="en-US" dirty="0"/>
              <a:t>Patient is medically unstable as determined by:</a:t>
            </a:r>
          </a:p>
          <a:p>
            <a:pPr lvl="1"/>
            <a:r>
              <a:rPr lang="en-US" dirty="0"/>
              <a:t>Unstable or depressed vital signs</a:t>
            </a:r>
          </a:p>
          <a:p>
            <a:pPr lvl="1"/>
            <a:r>
              <a:rPr lang="en-US" dirty="0"/>
              <a:t>Laboratory findings presenting acute health risk</a:t>
            </a:r>
          </a:p>
          <a:p>
            <a:pPr lvl="1"/>
            <a:r>
              <a:rPr lang="en-US" dirty="0"/>
              <a:t>In addition, bulimia can also lower blood levels of potassium which can lead to dangerous, abnormal heart rhythms.</a:t>
            </a:r>
          </a:p>
          <a:p>
            <a:pPr lvl="1"/>
            <a:r>
              <a:rPr lang="en-US" dirty="0"/>
              <a:t>Complications due to coexisting medical problems such as diabetes.</a:t>
            </a:r>
          </a:p>
          <a:p>
            <a:pPr marL="228600" lvl="1" indent="0">
              <a:buNone/>
            </a:pPr>
            <a:endParaRPr lang="en-US" dirty="0"/>
          </a:p>
          <a:p>
            <a:pPr marL="0" indent="0">
              <a:buNone/>
            </a:pPr>
            <a:r>
              <a:rPr lang="en-US" dirty="0"/>
              <a:t>Patient is psychiatrically unstable as determined by:</a:t>
            </a:r>
          </a:p>
          <a:p>
            <a:pPr marL="0" indent="0">
              <a:buNone/>
            </a:pPr>
            <a:endParaRPr lang="en-US" dirty="0"/>
          </a:p>
          <a:p>
            <a:pPr marL="0" indent="0">
              <a:buNone/>
            </a:pPr>
            <a:r>
              <a:rPr lang="en-US" dirty="0"/>
              <a:t>	</a:t>
            </a:r>
            <a:r>
              <a:rPr lang="en-US" sz="1600" dirty="0"/>
              <a:t>Rapidly worsening symptoms</a:t>
            </a:r>
          </a:p>
          <a:p>
            <a:pPr marL="0" indent="0">
              <a:buNone/>
            </a:pPr>
            <a:r>
              <a:rPr lang="en-US" sz="1600" dirty="0"/>
              <a:t>	Suicidal and unable to contract for safety</a:t>
            </a:r>
          </a:p>
        </p:txBody>
      </p:sp>
    </p:spTree>
    <p:extLst>
      <p:ext uri="{BB962C8B-B14F-4D97-AF65-F5344CB8AC3E}">
        <p14:creationId xmlns:p14="http://schemas.microsoft.com/office/powerpoint/2010/main" val="509843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47709-76F3-F84B-A3CA-9C4F5653AEC7}"/>
              </a:ext>
            </a:extLst>
          </p:cNvPr>
          <p:cNvSpPr>
            <a:spLocks noGrp="1"/>
          </p:cNvSpPr>
          <p:nvPr>
            <p:ph type="title"/>
          </p:nvPr>
        </p:nvSpPr>
        <p:spPr>
          <a:xfrm>
            <a:off x="4544568" y="272143"/>
            <a:ext cx="3102864" cy="450451"/>
          </a:xfrm>
        </p:spPr>
        <p:txBody>
          <a:bodyPr>
            <a:noAutofit/>
          </a:bodyPr>
          <a:lstStyle/>
          <a:p>
            <a:r>
              <a:rPr lang="en-US" sz="2000" dirty="0"/>
              <a:t>psychotherapy</a:t>
            </a:r>
          </a:p>
        </p:txBody>
      </p:sp>
      <p:sp>
        <p:nvSpPr>
          <p:cNvPr id="3" name="Content Placeholder 2">
            <a:extLst>
              <a:ext uri="{FF2B5EF4-FFF2-40B4-BE49-F238E27FC236}">
                <a16:creationId xmlns:a16="http://schemas.microsoft.com/office/drawing/2014/main" id="{1EC42982-868B-994B-A4F2-99AACC585D62}"/>
              </a:ext>
            </a:extLst>
          </p:cNvPr>
          <p:cNvSpPr>
            <a:spLocks noGrp="1"/>
          </p:cNvSpPr>
          <p:nvPr>
            <p:ph idx="1"/>
          </p:nvPr>
        </p:nvSpPr>
        <p:spPr>
          <a:xfrm>
            <a:off x="163285" y="762000"/>
            <a:ext cx="11702144" cy="5823857"/>
          </a:xfrm>
        </p:spPr>
        <p:txBody>
          <a:bodyPr>
            <a:normAutofit fontScale="85000" lnSpcReduction="20000"/>
          </a:bodyPr>
          <a:lstStyle/>
          <a:p>
            <a:pPr marL="0" indent="0" algn="ctr">
              <a:buNone/>
            </a:pPr>
            <a:r>
              <a:rPr lang="en-US" cap="all" dirty="0">
                <a:solidFill>
                  <a:schemeClr val="tx1"/>
                </a:solidFill>
              </a:rPr>
              <a:t>TYPES OF PSYCHOTHERAPY</a:t>
            </a:r>
          </a:p>
          <a:p>
            <a:pPr marL="0" indent="0" algn="ctr">
              <a:buNone/>
            </a:pPr>
            <a:endParaRPr lang="en-US" cap="all" dirty="0">
              <a:solidFill>
                <a:srgbClr val="FF0000"/>
              </a:solidFill>
            </a:endParaRPr>
          </a:p>
          <a:p>
            <a:pPr marL="0" indent="0">
              <a:buNone/>
            </a:pPr>
            <a:r>
              <a:rPr lang="en-US" dirty="0"/>
              <a:t>Different therapies work differently for different people, and some may be more helpful than others, depending on the person and their stage of recovery. Reducing eating disorder behaviors is generally considered the first goal of treatment, and the following therapies currently have the most evidence for effectiveness.</a:t>
            </a:r>
          </a:p>
          <a:p>
            <a:endParaRPr lang="en-US" dirty="0"/>
          </a:p>
          <a:p>
            <a:pPr marL="0" indent="0">
              <a:buNone/>
            </a:pPr>
            <a:r>
              <a:rPr lang="en-US" cap="all" dirty="0"/>
              <a:t>ACCEPTANCE AND COMMITMENT THERAPY (ACT)</a:t>
            </a:r>
          </a:p>
          <a:p>
            <a:r>
              <a:rPr lang="en-US" dirty="0"/>
              <a:t>The goal of ACT is focusing on changing your actions rather than your thoughts and feelings. Patients are taught to identify core values and commit to creating goals that fulfill these values.  ACT also encourages patients to detach themselves from emotions and learn that pain and anxiety are a normal part of life. The goal isn’t to feel good, but to live an authentic life. Through living a good life, people often find they do start to feel better.</a:t>
            </a:r>
          </a:p>
          <a:p>
            <a:endParaRPr lang="en-US" dirty="0"/>
          </a:p>
          <a:p>
            <a:pPr marL="0" indent="0">
              <a:buNone/>
            </a:pPr>
            <a:r>
              <a:rPr lang="en-US" cap="all" dirty="0"/>
              <a:t>COGNITIVE BEHAVIORAL THERAPY (CBT) </a:t>
            </a:r>
          </a:p>
          <a:p>
            <a:r>
              <a:rPr lang="en-US" dirty="0"/>
              <a:t>A relatively short-term, symptom-oriented therapy focusing on the beliefs, values, and cognitive processes that maintain the eating disorder behavior. It aims to modify distorted beliefs and attitudes about the meaning of weight, shape, and appearance, which are correlated to the development and maintenance of the eating disorder.</a:t>
            </a:r>
          </a:p>
          <a:p>
            <a:endParaRPr lang="en-US" dirty="0"/>
          </a:p>
          <a:p>
            <a:pPr marL="0" indent="0">
              <a:buNone/>
            </a:pPr>
            <a:r>
              <a:rPr lang="en-US" cap="all" dirty="0"/>
              <a:t>DIALECTICAL BEHAVIOR THERAPY (DBT)</a:t>
            </a:r>
          </a:p>
          <a:p>
            <a:r>
              <a:rPr lang="en-US" dirty="0"/>
              <a:t>A behavioral treatment supported by empirical evidence for treatment of binge eating disorder, bulimia nervosa, and anorexia nervosa. DBT assumes that the most effective place to begin treatment is with changing behaviors. Treatment focuses on developing skills to replace maladaptive eating disorder behaviors. Skills focus on building mindfulness skills, becoming more effective in interpersonal relationships, emotion regulation, and distress tolerance. Although DBT was initially developed to treat borderline personality disorder, it is currently being used to treat eating disorders as well as substance abuse.</a:t>
            </a:r>
          </a:p>
          <a:p>
            <a:pPr marL="0" indent="0">
              <a:buNone/>
            </a:pPr>
            <a:endParaRPr lang="en-US" dirty="0"/>
          </a:p>
        </p:txBody>
      </p:sp>
    </p:spTree>
    <p:extLst>
      <p:ext uri="{BB962C8B-B14F-4D97-AF65-F5344CB8AC3E}">
        <p14:creationId xmlns:p14="http://schemas.microsoft.com/office/powerpoint/2010/main" val="54863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CF13-7918-2A44-812C-731A2903BB59}"/>
              </a:ext>
            </a:extLst>
          </p:cNvPr>
          <p:cNvSpPr>
            <a:spLocks noGrp="1"/>
          </p:cNvSpPr>
          <p:nvPr>
            <p:ph type="title"/>
          </p:nvPr>
        </p:nvSpPr>
        <p:spPr>
          <a:xfrm>
            <a:off x="2198479" y="224463"/>
            <a:ext cx="7729728" cy="515766"/>
          </a:xfrm>
        </p:spPr>
        <p:txBody>
          <a:bodyPr>
            <a:normAutofit fontScale="90000"/>
          </a:bodyPr>
          <a:lstStyle/>
          <a:p>
            <a:r>
              <a:rPr lang="en-US" sz="2000" dirty="0"/>
              <a:t>summary</a:t>
            </a:r>
          </a:p>
        </p:txBody>
      </p:sp>
      <p:sp>
        <p:nvSpPr>
          <p:cNvPr id="3" name="Content Placeholder 2">
            <a:extLst>
              <a:ext uri="{FF2B5EF4-FFF2-40B4-BE49-F238E27FC236}">
                <a16:creationId xmlns:a16="http://schemas.microsoft.com/office/drawing/2014/main" id="{6BE04E98-A136-0B4A-92A4-ADD0826AAF0F}"/>
              </a:ext>
            </a:extLst>
          </p:cNvPr>
          <p:cNvSpPr>
            <a:spLocks noGrp="1"/>
          </p:cNvSpPr>
          <p:nvPr>
            <p:ph idx="1"/>
          </p:nvPr>
        </p:nvSpPr>
        <p:spPr>
          <a:xfrm>
            <a:off x="283029" y="979714"/>
            <a:ext cx="11669485" cy="5653823"/>
          </a:xfrm>
        </p:spPr>
        <p:txBody>
          <a:bodyPr>
            <a:normAutofit/>
          </a:bodyPr>
          <a:lstStyle/>
          <a:p>
            <a:endParaRPr lang="en-US" dirty="0">
              <a:solidFill>
                <a:schemeClr val="tx1"/>
              </a:solidFill>
            </a:endParaRPr>
          </a:p>
          <a:p>
            <a:pPr marL="342900" indent="-342900">
              <a:buFont typeface="+mj-lt"/>
              <a:buAutoNum type="arabicParenR"/>
            </a:pPr>
            <a:r>
              <a:rPr lang="en-US" dirty="0">
                <a:solidFill>
                  <a:schemeClr val="tx1"/>
                </a:solidFill>
              </a:rPr>
              <a:t>The lifetime prevalence of anorexia and bulimia combined may be as high as 5% or more of the general population.</a:t>
            </a:r>
          </a:p>
          <a:p>
            <a:pPr marL="342900" indent="-342900">
              <a:buFont typeface="+mj-lt"/>
              <a:buAutoNum type="arabicParenR"/>
            </a:pPr>
            <a:r>
              <a:rPr lang="en-US" dirty="0">
                <a:solidFill>
                  <a:schemeClr val="tx1"/>
                </a:solidFill>
              </a:rPr>
              <a:t>Bulimia nervosa is more common than anorexia nervosa and has a better prognosis.</a:t>
            </a:r>
          </a:p>
          <a:p>
            <a:pPr marL="342900" indent="-342900">
              <a:buFont typeface="+mj-lt"/>
              <a:buAutoNum type="arabicParenR"/>
            </a:pPr>
            <a:r>
              <a:rPr lang="en-US" dirty="0">
                <a:solidFill>
                  <a:schemeClr val="tx1"/>
                </a:solidFill>
              </a:rPr>
              <a:t>The rate of mood, anxiety, and substance use disorders is higher in the families of bulimic than anorectic patients.</a:t>
            </a:r>
          </a:p>
          <a:p>
            <a:pPr marL="342900" indent="-342900">
              <a:buFont typeface="+mj-lt"/>
              <a:buAutoNum type="arabicParenR"/>
            </a:pPr>
            <a:r>
              <a:rPr lang="en-US" dirty="0">
                <a:solidFill>
                  <a:schemeClr val="tx1"/>
                </a:solidFill>
              </a:rPr>
              <a:t>Hospitalization is indicated when body weight drops below 75% of ideal body weight, in the presence of significant fluid and electrolyte imbalance, and when heart rate falls below 40 beats per minute or rises above 110 beats per minute.</a:t>
            </a:r>
          </a:p>
          <a:p>
            <a:pPr marL="342900" indent="-342900">
              <a:buFont typeface="+mj-lt"/>
              <a:buAutoNum type="arabicParenR"/>
            </a:pPr>
            <a:r>
              <a:rPr lang="en-US" dirty="0">
                <a:solidFill>
                  <a:schemeClr val="tx1"/>
                </a:solidFill>
              </a:rPr>
              <a:t>Antidepressant medication is more effective for bulimia nervosa than for anorexia nervosa.</a:t>
            </a:r>
          </a:p>
          <a:p>
            <a:pPr marL="342900" indent="-342900">
              <a:buFont typeface="+mj-lt"/>
              <a:buAutoNum type="arabicParenR"/>
            </a:pPr>
            <a:r>
              <a:rPr lang="en-US" dirty="0">
                <a:solidFill>
                  <a:schemeClr val="tx1"/>
                </a:solidFill>
              </a:rPr>
              <a:t>Anorexia nervosa and bulimia nervosa respond well to a combination of individual, family, and group psychotherapy interventions that focus on the recovery of normal eating behavior.</a:t>
            </a:r>
          </a:p>
          <a:p>
            <a:endParaRPr lang="en-US" dirty="0"/>
          </a:p>
        </p:txBody>
      </p:sp>
    </p:spTree>
    <p:extLst>
      <p:ext uri="{BB962C8B-B14F-4D97-AF65-F5344CB8AC3E}">
        <p14:creationId xmlns:p14="http://schemas.microsoft.com/office/powerpoint/2010/main" val="1248261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4761D-B7E8-CB48-8184-1475E8F6CAF6}"/>
              </a:ext>
            </a:extLst>
          </p:cNvPr>
          <p:cNvSpPr>
            <a:spLocks noGrp="1"/>
          </p:cNvSpPr>
          <p:nvPr>
            <p:ph type="title"/>
          </p:nvPr>
        </p:nvSpPr>
        <p:spPr>
          <a:xfrm>
            <a:off x="2231136" y="268007"/>
            <a:ext cx="7729728" cy="548422"/>
          </a:xfrm>
        </p:spPr>
        <p:txBody>
          <a:bodyPr>
            <a:normAutofit fontScale="90000"/>
          </a:bodyPr>
          <a:lstStyle/>
          <a:p>
            <a:r>
              <a:rPr lang="en-US" dirty="0"/>
              <a:t>What is an eating disorder?</a:t>
            </a:r>
          </a:p>
        </p:txBody>
      </p:sp>
      <p:sp>
        <p:nvSpPr>
          <p:cNvPr id="3" name="Content Placeholder 2">
            <a:extLst>
              <a:ext uri="{FF2B5EF4-FFF2-40B4-BE49-F238E27FC236}">
                <a16:creationId xmlns:a16="http://schemas.microsoft.com/office/drawing/2014/main" id="{DDC09BC0-EB6B-5847-AFFB-67532445A184}"/>
              </a:ext>
            </a:extLst>
          </p:cNvPr>
          <p:cNvSpPr>
            <a:spLocks noGrp="1"/>
          </p:cNvSpPr>
          <p:nvPr>
            <p:ph idx="1"/>
          </p:nvPr>
        </p:nvSpPr>
        <p:spPr>
          <a:xfrm>
            <a:off x="664029" y="1295400"/>
            <a:ext cx="11157857" cy="5214257"/>
          </a:xfrm>
        </p:spPr>
        <p:txBody>
          <a:bodyPr>
            <a:normAutofit lnSpcReduction="10000"/>
          </a:bodyPr>
          <a:lstStyle/>
          <a:p>
            <a:pPr marL="0" indent="0" fontAlgn="base">
              <a:buNone/>
            </a:pPr>
            <a:r>
              <a:rPr lang="en-US" dirty="0"/>
              <a:t>Foods that are considered “safe” for people with ARFID may be limited to certain food types and even specific brands. </a:t>
            </a:r>
          </a:p>
          <a:p>
            <a:pPr marL="0" indent="0" fontAlgn="base">
              <a:buNone/>
            </a:pPr>
            <a:r>
              <a:rPr lang="en-US" dirty="0"/>
              <a:t>In some cases, afflicted individuals will exclude whole food groups, such as fruits or vegetables; others may avoid specific types of foods, such as sauces. </a:t>
            </a:r>
          </a:p>
          <a:p>
            <a:pPr marL="0" indent="0" fontAlgn="base">
              <a:buNone/>
            </a:pPr>
            <a:r>
              <a:rPr lang="en-US" dirty="0"/>
              <a:t>Some may only like foods of a certain color, very hot or very cold foods, very crunchy or hard-to-chew foods, or very soft foods. </a:t>
            </a:r>
          </a:p>
          <a:p>
            <a:pPr marL="0" indent="0" fontAlgn="base">
              <a:buNone/>
            </a:pPr>
            <a:r>
              <a:rPr lang="en-US" dirty="0"/>
              <a:t>Sufferers can experience physical gastrointestinal reactions to adverse foods such as retching (making sounds or movements of vomiting), vomiting, or gagging. </a:t>
            </a:r>
          </a:p>
          <a:p>
            <a:pPr fontAlgn="base"/>
            <a:endParaRPr lang="en-US" dirty="0"/>
          </a:p>
          <a:p>
            <a:pPr marL="0" indent="0" fontAlgn="base">
              <a:buNone/>
            </a:pPr>
            <a:r>
              <a:rPr lang="en-US" dirty="0"/>
              <a:t>There are four types of eating disorders that are recognized in the DSM-5: </a:t>
            </a:r>
          </a:p>
          <a:p>
            <a:pPr fontAlgn="base">
              <a:buFont typeface="Wingdings" pitchFamily="2" charset="2"/>
              <a:buChar char="§"/>
            </a:pPr>
            <a:r>
              <a:rPr lang="en-US" dirty="0"/>
              <a:t>Anorexia Nervosa </a:t>
            </a:r>
          </a:p>
          <a:p>
            <a:pPr fontAlgn="base">
              <a:buFont typeface="Wingdings" pitchFamily="2" charset="2"/>
              <a:buChar char="§"/>
            </a:pPr>
            <a:r>
              <a:rPr lang="en-US" dirty="0"/>
              <a:t>Bulimia Nervosa </a:t>
            </a:r>
          </a:p>
          <a:p>
            <a:pPr fontAlgn="base">
              <a:buFont typeface="Wingdings" pitchFamily="2" charset="2"/>
              <a:buChar char="§"/>
            </a:pPr>
            <a:r>
              <a:rPr lang="en-US" dirty="0"/>
              <a:t>Binge Eating Disorder </a:t>
            </a:r>
          </a:p>
          <a:p>
            <a:pPr fontAlgn="base">
              <a:buFont typeface="Wingdings" pitchFamily="2" charset="2"/>
              <a:buChar char="§"/>
            </a:pPr>
            <a:r>
              <a:rPr lang="en-US" dirty="0"/>
              <a:t>Eating Disorder not Otherwise Specified (NOS).</a:t>
            </a:r>
          </a:p>
          <a:p>
            <a:pPr fontAlgn="base">
              <a:buFont typeface="Wingdings" pitchFamily="2" charset="2"/>
              <a:buChar char="§"/>
            </a:pPr>
            <a:r>
              <a:rPr lang="en-US" dirty="0"/>
              <a:t>Some people with eating disorders suffer also from body dysmorphic disorder, a disorder which alters the way a person sees themselves.</a:t>
            </a:r>
          </a:p>
          <a:p>
            <a:pPr fontAlgn="base"/>
            <a:endParaRPr lang="en-US" dirty="0"/>
          </a:p>
          <a:p>
            <a:endParaRPr lang="en-US" dirty="0"/>
          </a:p>
        </p:txBody>
      </p:sp>
    </p:spTree>
    <p:extLst>
      <p:ext uri="{BB962C8B-B14F-4D97-AF65-F5344CB8AC3E}">
        <p14:creationId xmlns:p14="http://schemas.microsoft.com/office/powerpoint/2010/main" val="420415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237FC-62D3-8C43-8DD2-7A4BC3E14ED4}"/>
              </a:ext>
            </a:extLst>
          </p:cNvPr>
          <p:cNvSpPr>
            <a:spLocks noGrp="1"/>
          </p:cNvSpPr>
          <p:nvPr>
            <p:ph type="title"/>
          </p:nvPr>
        </p:nvSpPr>
        <p:spPr>
          <a:xfrm>
            <a:off x="1632857" y="191807"/>
            <a:ext cx="8447750" cy="461336"/>
          </a:xfrm>
        </p:spPr>
        <p:txBody>
          <a:bodyPr>
            <a:normAutofit fontScale="90000"/>
          </a:bodyPr>
          <a:lstStyle/>
          <a:p>
            <a:r>
              <a:rPr lang="en-US" sz="2000" dirty="0"/>
              <a:t>Why teens develop eating disorders</a:t>
            </a:r>
          </a:p>
        </p:txBody>
      </p:sp>
      <p:sp>
        <p:nvSpPr>
          <p:cNvPr id="3" name="Content Placeholder 2">
            <a:extLst>
              <a:ext uri="{FF2B5EF4-FFF2-40B4-BE49-F238E27FC236}">
                <a16:creationId xmlns:a16="http://schemas.microsoft.com/office/drawing/2014/main" id="{AE9AD4FF-7139-8240-B06A-0F9B66382186}"/>
              </a:ext>
            </a:extLst>
          </p:cNvPr>
          <p:cNvSpPr>
            <a:spLocks noGrp="1"/>
          </p:cNvSpPr>
          <p:nvPr>
            <p:ph idx="1"/>
          </p:nvPr>
        </p:nvSpPr>
        <p:spPr>
          <a:xfrm>
            <a:off x="163285" y="783771"/>
            <a:ext cx="11854543" cy="5882422"/>
          </a:xfrm>
        </p:spPr>
        <p:txBody>
          <a:bodyPr>
            <a:normAutofit fontScale="85000" lnSpcReduction="10000"/>
          </a:bodyPr>
          <a:lstStyle/>
          <a:p>
            <a:pPr marL="0" indent="0">
              <a:buNone/>
            </a:pPr>
            <a:r>
              <a:rPr lang="en-US" dirty="0"/>
              <a:t>Eating disorders are serious conditions related to persistent eating behaviors that negatively impact health, emotions and the ability to function in important areas of life. </a:t>
            </a:r>
          </a:p>
          <a:p>
            <a:pPr marL="0" indent="0">
              <a:buNone/>
            </a:pPr>
            <a:r>
              <a:rPr lang="en-US" dirty="0"/>
              <a:t>The most common eating disorders are anorexia nervosa, bulimia nervosa and binge-eating disorder.</a:t>
            </a:r>
          </a:p>
          <a:p>
            <a:pPr marL="0" indent="0">
              <a:buNone/>
            </a:pPr>
            <a:r>
              <a:rPr lang="en-US" dirty="0"/>
              <a:t>The exact cause of eating disorders is unknown. However, certain factors might put teens at risk of developing eating disorders, including:</a:t>
            </a:r>
          </a:p>
          <a:p>
            <a:endParaRPr lang="en-US" dirty="0"/>
          </a:p>
          <a:p>
            <a:pPr>
              <a:buFont typeface="Wingdings" pitchFamily="2" charset="2"/>
              <a:buChar char="§"/>
            </a:pPr>
            <a:r>
              <a:rPr lang="en-US" b="1" dirty="0"/>
              <a:t>Societal pressure.</a:t>
            </a:r>
            <a:r>
              <a:rPr lang="en-US" dirty="0"/>
              <a:t> Popular culture tends to place a premium on being thin. Even with a normal body weight, teens can easily develop the perception that they're fat. This can trigger an obsession with losing weight and dieting.</a:t>
            </a:r>
          </a:p>
          <a:p>
            <a:pPr>
              <a:buFont typeface="Wingdings" pitchFamily="2" charset="2"/>
              <a:buChar char="§"/>
            </a:pPr>
            <a:r>
              <a:rPr lang="en-US" b="1" dirty="0"/>
              <a:t>Favorite activities.</a:t>
            </a:r>
            <a:r>
              <a:rPr lang="en-US" dirty="0"/>
              <a:t> Participation in activities that value leanness — such as modeling and elite athletics — can increase the risk of teen eating disorders.</a:t>
            </a:r>
          </a:p>
          <a:p>
            <a:pPr>
              <a:buFont typeface="Wingdings" pitchFamily="2" charset="2"/>
              <a:buChar char="§"/>
            </a:pPr>
            <a:r>
              <a:rPr lang="en-US" b="1" dirty="0"/>
              <a:t>Personal factors.</a:t>
            </a:r>
            <a:r>
              <a:rPr lang="en-US" dirty="0"/>
              <a:t> Genetics or biological factors might make some teens more likely to develop eating disorders. Personality traits such as perfectionism, anxiety or rigidity also might play a role.</a:t>
            </a:r>
          </a:p>
          <a:p>
            <a:pPr marL="0" indent="0" algn="ctr">
              <a:buNone/>
            </a:pPr>
            <a:r>
              <a:rPr lang="en-US" dirty="0">
                <a:solidFill>
                  <a:schemeClr val="tx1"/>
                </a:solidFill>
              </a:rPr>
              <a:t>Cultural Considerations</a:t>
            </a:r>
          </a:p>
          <a:p>
            <a:r>
              <a:rPr lang="en-US" dirty="0"/>
              <a:t>Eating disorders are more common in industrialized societies where there is an abundance of food and being thin, especially for women, is considered attractive.</a:t>
            </a:r>
            <a:endParaRPr lang="en-US" u="sng" baseline="30000" dirty="0"/>
          </a:p>
          <a:p>
            <a:r>
              <a:rPr lang="en-US" dirty="0"/>
              <a:t>Eating disorders are most common in the United States, Canada, Europe, Australia, New Zealand, and South Africa. </a:t>
            </a:r>
          </a:p>
          <a:p>
            <a:r>
              <a:rPr lang="en-US" dirty="0"/>
              <a:t>However, rates are increasing in Asia, especially in Japan and China, where women are exposed to cultural change and modernization. </a:t>
            </a:r>
          </a:p>
          <a:p>
            <a:r>
              <a:rPr lang="en-US" dirty="0"/>
              <a:t>In the U.S., eating disorders are common in young Latin American, Native American, and African American women, but the rates are still lower than in white women. </a:t>
            </a:r>
          </a:p>
          <a:p>
            <a:r>
              <a:rPr lang="en-US" dirty="0"/>
              <a:t>African American women are more likely to develop bulimia and more likely to purge.</a:t>
            </a:r>
          </a:p>
          <a:p>
            <a:r>
              <a:rPr lang="en-US" dirty="0"/>
              <a:t>Female athletes involved in running, gymnastics, or ballet and male body builders or wrestlers are at increased risk.</a:t>
            </a:r>
          </a:p>
          <a:p>
            <a:pPr>
              <a:buFont typeface="Wingdings" pitchFamily="2" charset="2"/>
              <a:buChar char="§"/>
            </a:pPr>
            <a:endParaRPr lang="en-US" dirty="0"/>
          </a:p>
          <a:p>
            <a:pPr>
              <a:buFont typeface="Wingdings" pitchFamily="2" charset="2"/>
              <a:buChar char="§"/>
            </a:pPr>
            <a:endParaRPr lang="en-US" dirty="0"/>
          </a:p>
          <a:p>
            <a:endParaRPr lang="en-US" dirty="0"/>
          </a:p>
        </p:txBody>
      </p:sp>
    </p:spTree>
    <p:extLst>
      <p:ext uri="{BB962C8B-B14F-4D97-AF65-F5344CB8AC3E}">
        <p14:creationId xmlns:p14="http://schemas.microsoft.com/office/powerpoint/2010/main" val="1741954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F05F2-8569-7347-9E5C-DEE612AD92E4}"/>
              </a:ext>
            </a:extLst>
          </p:cNvPr>
          <p:cNvSpPr>
            <a:spLocks noGrp="1"/>
          </p:cNvSpPr>
          <p:nvPr>
            <p:ph type="title"/>
          </p:nvPr>
        </p:nvSpPr>
        <p:spPr>
          <a:xfrm>
            <a:off x="2231136" y="246234"/>
            <a:ext cx="7729728" cy="526651"/>
          </a:xfrm>
        </p:spPr>
        <p:txBody>
          <a:bodyPr>
            <a:normAutofit fontScale="90000"/>
          </a:bodyPr>
          <a:lstStyle/>
          <a:p>
            <a:r>
              <a:rPr lang="en-US" dirty="0"/>
              <a:t>etiology</a:t>
            </a:r>
          </a:p>
        </p:txBody>
      </p:sp>
      <p:sp>
        <p:nvSpPr>
          <p:cNvPr id="3" name="Content Placeholder 2">
            <a:extLst>
              <a:ext uri="{FF2B5EF4-FFF2-40B4-BE49-F238E27FC236}">
                <a16:creationId xmlns:a16="http://schemas.microsoft.com/office/drawing/2014/main" id="{F3CA8A42-5C54-EF4A-A5D4-EBAF0FE7E54E}"/>
              </a:ext>
            </a:extLst>
          </p:cNvPr>
          <p:cNvSpPr>
            <a:spLocks noGrp="1"/>
          </p:cNvSpPr>
          <p:nvPr>
            <p:ph idx="1"/>
          </p:nvPr>
        </p:nvSpPr>
        <p:spPr>
          <a:xfrm>
            <a:off x="424543" y="990600"/>
            <a:ext cx="11495314" cy="5621166"/>
          </a:xfrm>
        </p:spPr>
        <p:txBody>
          <a:bodyPr>
            <a:normAutofit/>
          </a:bodyPr>
          <a:lstStyle/>
          <a:p>
            <a:pPr fontAlgn="base"/>
            <a:endParaRPr lang="en-US" b="1" dirty="0"/>
          </a:p>
          <a:p>
            <a:pPr fontAlgn="base"/>
            <a:r>
              <a:rPr lang="en-US" dirty="0"/>
              <a:t>The precise causes of eating disorders are not entirely understood, but there is evidence that they may be linked to other medical conditions or combination of circumstances.</a:t>
            </a:r>
          </a:p>
          <a:p>
            <a:pPr fontAlgn="base"/>
            <a:r>
              <a:rPr lang="en-US" dirty="0"/>
              <a:t>May include the combination of the following factors:</a:t>
            </a:r>
          </a:p>
          <a:p>
            <a:pPr marL="0" indent="0" fontAlgn="base">
              <a:buNone/>
            </a:pPr>
            <a:endParaRPr lang="en-US" dirty="0"/>
          </a:p>
          <a:p>
            <a:pPr marL="0" indent="0" fontAlgn="base">
              <a:buNone/>
            </a:pPr>
            <a:r>
              <a:rPr lang="en-US" dirty="0"/>
              <a:t>Biological contexts</a:t>
            </a:r>
          </a:p>
          <a:p>
            <a:pPr marL="0" indent="0" fontAlgn="base">
              <a:buNone/>
            </a:pPr>
            <a:r>
              <a:rPr lang="en-US" dirty="0"/>
              <a:t>Genetic predispositions</a:t>
            </a:r>
          </a:p>
          <a:p>
            <a:pPr marL="0" indent="0" fontAlgn="base">
              <a:buNone/>
            </a:pPr>
            <a:r>
              <a:rPr lang="en-US" dirty="0"/>
              <a:t>Psychological factors (such as depression or obsessive-compulsive disorder)</a:t>
            </a:r>
          </a:p>
          <a:p>
            <a:pPr marL="0" indent="0" fontAlgn="base">
              <a:buNone/>
            </a:pPr>
            <a:r>
              <a:rPr lang="en-US" dirty="0"/>
              <a:t>Environmental influences (such as social isolation, parental influence, peer pressure, and cultural pressure).</a:t>
            </a:r>
          </a:p>
          <a:p>
            <a:pPr fontAlgn="base"/>
            <a:r>
              <a:rPr lang="en-US" dirty="0"/>
              <a:t>There is evidence that genetics may predispose certain individuals, as well as neuro-chemical abnormalities. </a:t>
            </a:r>
          </a:p>
          <a:p>
            <a:pPr fontAlgn="base"/>
            <a:r>
              <a:rPr lang="en-US" dirty="0"/>
              <a:t>Depression, anxiety disorders, and low self-esteem have been described as possible predisposing factors. </a:t>
            </a:r>
          </a:p>
          <a:p>
            <a:pPr fontAlgn="base"/>
            <a:r>
              <a:rPr lang="en-US" dirty="0"/>
              <a:t>Environmental, social, and interpersonal issues that could promote and sustain these illnesses such as cultural idealizations of thinness and youthfulness in the United States have contributed to eating disorders affecting diverse populations. </a:t>
            </a:r>
          </a:p>
          <a:p>
            <a:pPr marL="0" indent="0">
              <a:buNone/>
            </a:pPr>
            <a:endParaRPr lang="en-US" dirty="0"/>
          </a:p>
        </p:txBody>
      </p:sp>
    </p:spTree>
    <p:extLst>
      <p:ext uri="{BB962C8B-B14F-4D97-AF65-F5344CB8AC3E}">
        <p14:creationId xmlns:p14="http://schemas.microsoft.com/office/powerpoint/2010/main" val="1261534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9B2B-C4C8-0D4A-BAC3-537C0E7DAD9A}"/>
              </a:ext>
            </a:extLst>
          </p:cNvPr>
          <p:cNvSpPr>
            <a:spLocks noGrp="1"/>
          </p:cNvSpPr>
          <p:nvPr>
            <p:ph type="title"/>
          </p:nvPr>
        </p:nvSpPr>
        <p:spPr>
          <a:xfrm>
            <a:off x="2209365" y="118980"/>
            <a:ext cx="7729728" cy="450451"/>
          </a:xfrm>
        </p:spPr>
        <p:txBody>
          <a:bodyPr>
            <a:normAutofit fontScale="90000"/>
          </a:bodyPr>
          <a:lstStyle/>
          <a:p>
            <a:r>
              <a:rPr lang="en-US" dirty="0"/>
              <a:t>etiology</a:t>
            </a:r>
          </a:p>
        </p:txBody>
      </p:sp>
      <p:sp>
        <p:nvSpPr>
          <p:cNvPr id="3" name="Content Placeholder 2">
            <a:extLst>
              <a:ext uri="{FF2B5EF4-FFF2-40B4-BE49-F238E27FC236}">
                <a16:creationId xmlns:a16="http://schemas.microsoft.com/office/drawing/2014/main" id="{8F336C33-0BC0-D744-BDE0-C68D511B75E0}"/>
              </a:ext>
            </a:extLst>
          </p:cNvPr>
          <p:cNvSpPr>
            <a:spLocks noGrp="1"/>
          </p:cNvSpPr>
          <p:nvPr>
            <p:ph idx="1"/>
          </p:nvPr>
        </p:nvSpPr>
        <p:spPr>
          <a:xfrm>
            <a:off x="239487" y="783771"/>
            <a:ext cx="11669484" cy="5867400"/>
          </a:xfrm>
        </p:spPr>
        <p:txBody>
          <a:bodyPr>
            <a:normAutofit fontScale="92500" lnSpcReduction="20000"/>
          </a:bodyPr>
          <a:lstStyle/>
          <a:p>
            <a:pPr fontAlgn="base">
              <a:buFont typeface="Wingdings" pitchFamily="2" charset="2"/>
              <a:buChar char="§"/>
            </a:pPr>
            <a:r>
              <a:rPr lang="en-US" dirty="0"/>
              <a:t>Peer pressure and idealized body types seen in the media may be significant factors. </a:t>
            </a:r>
          </a:p>
          <a:p>
            <a:pPr fontAlgn="base">
              <a:buFont typeface="Wingdings" pitchFamily="2" charset="2"/>
              <a:buChar char="§"/>
            </a:pPr>
            <a:r>
              <a:rPr lang="en-US" dirty="0"/>
              <a:t>The media is often blamed for the rise in the incidences of eating disorders due to the fact that media images of idealized slim physical shape of people such as models and celebrities motivate people to attempt to achieve slimness themselves. </a:t>
            </a:r>
          </a:p>
          <a:p>
            <a:pPr fontAlgn="base">
              <a:buFont typeface="Wingdings" pitchFamily="2" charset="2"/>
              <a:buChar char="§"/>
            </a:pPr>
            <a:r>
              <a:rPr lang="en-US" dirty="0"/>
              <a:t>Cultural influences are accused of distorting reality, in the sense that people portrayed in the media are unnaturally thin by putting excessive pressure on themselves (often through eating disorders), or thin by means of editing and airbrushing photos to make them look thinner and blemish-free.</a:t>
            </a:r>
          </a:p>
          <a:p>
            <a:pPr fontAlgn="base"/>
            <a:endParaRPr lang="en-US" dirty="0"/>
          </a:p>
          <a:p>
            <a:pPr marL="0" indent="0" algn="ctr">
              <a:buNone/>
            </a:pPr>
            <a:r>
              <a:rPr lang="en-US" dirty="0">
                <a:solidFill>
                  <a:schemeClr val="tx1"/>
                </a:solidFill>
              </a:rPr>
              <a:t>Psychosocial/Familial Factors</a:t>
            </a:r>
          </a:p>
          <a:p>
            <a:pPr marL="0" indent="0" algn="ctr">
              <a:buNone/>
            </a:pPr>
            <a:endParaRPr lang="en-US" dirty="0">
              <a:solidFill>
                <a:srgbClr val="FF0000"/>
              </a:solidFill>
            </a:endParaRPr>
          </a:p>
          <a:p>
            <a:pPr>
              <a:buFont typeface="Wingdings" pitchFamily="2" charset="2"/>
              <a:buChar char="§"/>
            </a:pPr>
            <a:r>
              <a:rPr lang="en-US" dirty="0"/>
              <a:t>High levels of hostility, chaos, and isolation and low levels of nurturance and empathy are reported in families of children presenting with eating disorders.</a:t>
            </a:r>
            <a:endParaRPr lang="en-US" u="sng" baseline="30000" dirty="0"/>
          </a:p>
          <a:p>
            <a:pPr>
              <a:buFont typeface="Wingdings" pitchFamily="2" charset="2"/>
              <a:buChar char="§"/>
            </a:pPr>
            <a:r>
              <a:rPr lang="en-US" dirty="0"/>
              <a:t>Anorexia has been postulated as a reaction to demands on adolescents to behave more independently or to respond to societal pressures to be slender. </a:t>
            </a:r>
          </a:p>
          <a:p>
            <a:pPr>
              <a:buFont typeface="Wingdings" pitchFamily="2" charset="2"/>
              <a:buChar char="§"/>
            </a:pPr>
            <a:r>
              <a:rPr lang="en-US" dirty="0"/>
              <a:t>Anorexia nervosa patients are usually high achievers, and two–thirds live at home with their parents. </a:t>
            </a:r>
          </a:p>
          <a:p>
            <a:pPr>
              <a:buFont typeface="Wingdings" pitchFamily="2" charset="2"/>
              <a:buChar char="§"/>
            </a:pPr>
            <a:r>
              <a:rPr lang="en-US" dirty="0"/>
              <a:t>Many consider their bodies to be under the control of their parents. </a:t>
            </a:r>
          </a:p>
          <a:p>
            <a:pPr>
              <a:buFont typeface="Wingdings" pitchFamily="2" charset="2"/>
              <a:buChar char="§"/>
            </a:pPr>
            <a:r>
              <a:rPr lang="en-US" dirty="0"/>
              <a:t>First generation daughters of Asian immigrants are at higher risk than U.S. females of the same age. </a:t>
            </a:r>
          </a:p>
          <a:p>
            <a:pPr>
              <a:buFont typeface="Wingdings" pitchFamily="2" charset="2"/>
              <a:buChar char="§"/>
            </a:pPr>
            <a:r>
              <a:rPr lang="en-US" dirty="0"/>
              <a:t>Family dynamics alone, however, do not cause anorexia nervosa. </a:t>
            </a:r>
          </a:p>
          <a:p>
            <a:pPr>
              <a:buFont typeface="Wingdings" pitchFamily="2" charset="2"/>
              <a:buChar char="§"/>
            </a:pPr>
            <a:r>
              <a:rPr lang="en-US" dirty="0"/>
              <a:t>Self–starvation may be an effort to gain validation as a unique person. </a:t>
            </a:r>
          </a:p>
          <a:p>
            <a:pPr>
              <a:buFont typeface="Wingdings" pitchFamily="2" charset="2"/>
              <a:buChar char="§"/>
            </a:pPr>
            <a:r>
              <a:rPr lang="en-US" dirty="0"/>
              <a:t>Patients with bulimia nervosa have been described as having difficulties with impulse regulation.</a:t>
            </a:r>
          </a:p>
          <a:p>
            <a:pPr marL="0" indent="0" fontAlgn="base">
              <a:buNone/>
            </a:pPr>
            <a:endParaRPr lang="en-US" b="1" dirty="0"/>
          </a:p>
          <a:p>
            <a:pPr marL="0" indent="0" fontAlgn="base">
              <a:buNone/>
            </a:pPr>
            <a:endParaRPr lang="en-US" b="1" dirty="0"/>
          </a:p>
          <a:p>
            <a:pPr marL="0" indent="0" fontAlgn="base">
              <a:buNone/>
            </a:pPr>
            <a:endParaRPr lang="en-US" b="1" dirty="0"/>
          </a:p>
        </p:txBody>
      </p:sp>
    </p:spTree>
    <p:extLst>
      <p:ext uri="{BB962C8B-B14F-4D97-AF65-F5344CB8AC3E}">
        <p14:creationId xmlns:p14="http://schemas.microsoft.com/office/powerpoint/2010/main" val="576792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C6AE1-37D7-BE4B-8805-992CD7063DB6}"/>
              </a:ext>
            </a:extLst>
          </p:cNvPr>
          <p:cNvSpPr>
            <a:spLocks noGrp="1"/>
          </p:cNvSpPr>
          <p:nvPr>
            <p:ph type="title"/>
          </p:nvPr>
        </p:nvSpPr>
        <p:spPr>
          <a:xfrm>
            <a:off x="2231136" y="202692"/>
            <a:ext cx="7729728" cy="439565"/>
          </a:xfrm>
        </p:spPr>
        <p:txBody>
          <a:bodyPr>
            <a:normAutofit fontScale="90000"/>
          </a:bodyPr>
          <a:lstStyle/>
          <a:p>
            <a:r>
              <a:rPr lang="en-US" sz="2000" dirty="0"/>
              <a:t>comorbidities</a:t>
            </a:r>
          </a:p>
        </p:txBody>
      </p:sp>
      <p:sp>
        <p:nvSpPr>
          <p:cNvPr id="3" name="Content Placeholder 2">
            <a:extLst>
              <a:ext uri="{FF2B5EF4-FFF2-40B4-BE49-F238E27FC236}">
                <a16:creationId xmlns:a16="http://schemas.microsoft.com/office/drawing/2014/main" id="{52BE3F5F-9A1B-8345-A365-78FA203EE932}"/>
              </a:ext>
            </a:extLst>
          </p:cNvPr>
          <p:cNvSpPr>
            <a:spLocks noGrp="1"/>
          </p:cNvSpPr>
          <p:nvPr>
            <p:ph idx="1"/>
          </p:nvPr>
        </p:nvSpPr>
        <p:spPr>
          <a:xfrm>
            <a:off x="304800" y="794658"/>
            <a:ext cx="11669486" cy="5682342"/>
          </a:xfrm>
        </p:spPr>
        <p:txBody>
          <a:bodyPr>
            <a:normAutofit/>
          </a:bodyPr>
          <a:lstStyle/>
          <a:p>
            <a:pPr marL="0" indent="0" algn="ctr" fontAlgn="base">
              <a:buNone/>
            </a:pPr>
            <a:endParaRPr lang="en-US" dirty="0">
              <a:solidFill>
                <a:srgbClr val="FF0000"/>
              </a:solidFill>
            </a:endParaRPr>
          </a:p>
          <a:p>
            <a:pPr marL="0" indent="0" fontAlgn="base">
              <a:buNone/>
            </a:pPr>
            <a:endParaRPr lang="en-US" b="1" dirty="0"/>
          </a:p>
          <a:p>
            <a:pPr fontAlgn="base">
              <a:buFont typeface="Wingdings" pitchFamily="2" charset="2"/>
              <a:buChar char="§"/>
            </a:pPr>
            <a:r>
              <a:rPr lang="en-US" dirty="0"/>
              <a:t>Some form of feeding disorder is found in 80% of children that also have a developmental disability. </a:t>
            </a:r>
          </a:p>
          <a:p>
            <a:pPr fontAlgn="base">
              <a:buFont typeface="Wingdings" pitchFamily="2" charset="2"/>
              <a:buChar char="§"/>
            </a:pPr>
            <a:r>
              <a:rPr lang="en-US" dirty="0"/>
              <a:t>Children with feeding disorders often exhibit symptoms of obsessive-compulsive disorder (OCD) and/or autism spectrum disorder (ASD). </a:t>
            </a:r>
          </a:p>
          <a:p>
            <a:pPr fontAlgn="base">
              <a:buFont typeface="Wingdings" pitchFamily="2" charset="2"/>
              <a:buChar char="§"/>
            </a:pPr>
            <a:r>
              <a:rPr lang="en-US" dirty="0"/>
              <a:t>Although many people with ARFID have symptoms of these disorders, they often do not qualify for a full diagnosis. </a:t>
            </a:r>
          </a:p>
          <a:p>
            <a:pPr fontAlgn="base">
              <a:buFont typeface="Wingdings" pitchFamily="2" charset="2"/>
              <a:buChar char="§"/>
            </a:pPr>
            <a:r>
              <a:rPr lang="en-US" dirty="0"/>
              <a:t>Specific food avoidances could also be caused by food phobias that cause great anxiety when a person is presented with new or feared foods. </a:t>
            </a:r>
          </a:p>
          <a:p>
            <a:endParaRPr lang="en-US" dirty="0"/>
          </a:p>
        </p:txBody>
      </p:sp>
    </p:spTree>
    <p:extLst>
      <p:ext uri="{BB962C8B-B14F-4D97-AF65-F5344CB8AC3E}">
        <p14:creationId xmlns:p14="http://schemas.microsoft.com/office/powerpoint/2010/main" val="2193146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BD7EB-E039-4B46-AE63-C7C5FE31DA5D}"/>
              </a:ext>
            </a:extLst>
          </p:cNvPr>
          <p:cNvSpPr>
            <a:spLocks noGrp="1"/>
          </p:cNvSpPr>
          <p:nvPr>
            <p:ph type="title"/>
          </p:nvPr>
        </p:nvSpPr>
        <p:spPr>
          <a:xfrm>
            <a:off x="1980981" y="-1"/>
            <a:ext cx="8469521" cy="794657"/>
          </a:xfrm>
        </p:spPr>
        <p:txBody>
          <a:bodyPr>
            <a:normAutofit fontScale="90000"/>
          </a:bodyPr>
          <a:lstStyle/>
          <a:p>
            <a:r>
              <a:rPr lang="en-US" sz="2200" dirty="0"/>
              <a:t>Early warning signs of eating disorders</a:t>
            </a:r>
            <a:br>
              <a:rPr lang="en-US" b="1" dirty="0"/>
            </a:br>
            <a:endParaRPr lang="en-US" dirty="0"/>
          </a:p>
        </p:txBody>
      </p:sp>
      <p:sp>
        <p:nvSpPr>
          <p:cNvPr id="3" name="Content Placeholder 2">
            <a:extLst>
              <a:ext uri="{FF2B5EF4-FFF2-40B4-BE49-F238E27FC236}">
                <a16:creationId xmlns:a16="http://schemas.microsoft.com/office/drawing/2014/main" id="{26D26F07-FA93-3046-AB46-EFCBEF45E17B}"/>
              </a:ext>
            </a:extLst>
          </p:cNvPr>
          <p:cNvSpPr>
            <a:spLocks noGrp="1"/>
          </p:cNvSpPr>
          <p:nvPr>
            <p:ph idx="1"/>
          </p:nvPr>
        </p:nvSpPr>
        <p:spPr>
          <a:xfrm>
            <a:off x="206827" y="947057"/>
            <a:ext cx="11778343" cy="5823857"/>
          </a:xfrm>
        </p:spPr>
        <p:txBody>
          <a:bodyPr>
            <a:normAutofit fontScale="92500" lnSpcReduction="20000"/>
          </a:bodyPr>
          <a:lstStyle/>
          <a:p>
            <a:pPr marL="0" indent="0">
              <a:buNone/>
            </a:pPr>
            <a:endParaRPr lang="en-US" b="1" dirty="0"/>
          </a:p>
          <a:p>
            <a:r>
              <a:rPr lang="en-US" dirty="0"/>
              <a:t>Adolescents can become fussy about particular foods or lose weight for lots of reasons, but it is important to have these concerns checked by a health professional.</a:t>
            </a:r>
          </a:p>
          <a:p>
            <a:pPr marL="0" indent="0" algn="ctr">
              <a:buNone/>
            </a:pPr>
            <a:r>
              <a:rPr lang="en-US" dirty="0">
                <a:solidFill>
                  <a:schemeClr val="tx1"/>
                </a:solidFill>
              </a:rPr>
              <a:t>Some signs that a young person might have an eating disorder include:</a:t>
            </a:r>
          </a:p>
          <a:p>
            <a:pPr marL="0" indent="0" algn="ctr">
              <a:buNone/>
            </a:pPr>
            <a:endParaRPr lang="en-US" dirty="0">
              <a:solidFill>
                <a:srgbClr val="FF0000"/>
              </a:solidFill>
            </a:endParaRPr>
          </a:p>
          <a:p>
            <a:r>
              <a:rPr lang="en-US" dirty="0"/>
              <a:t>rapid weight loss</a:t>
            </a:r>
          </a:p>
          <a:p>
            <a:r>
              <a:rPr lang="en-US" dirty="0"/>
              <a:t>an intense fear of gaining weight, Expressing depression, disgust, shame or guilt about eating habits</a:t>
            </a:r>
          </a:p>
          <a:p>
            <a:r>
              <a:rPr lang="en-US" dirty="0"/>
              <a:t>denial of being hungry</a:t>
            </a:r>
          </a:p>
          <a:p>
            <a:r>
              <a:rPr lang="en-US" dirty="0"/>
              <a:t>deceptive behavior around food -- for instance, throwing out or hiding school lunches</a:t>
            </a:r>
          </a:p>
          <a:p>
            <a:r>
              <a:rPr lang="en-US" dirty="0"/>
              <a:t>avoiding food and eating in social situations</a:t>
            </a:r>
          </a:p>
          <a:p>
            <a:r>
              <a:rPr lang="en-US" dirty="0"/>
              <a:t>compulsive exercising and a need to be active all the time</a:t>
            </a:r>
          </a:p>
          <a:p>
            <a:r>
              <a:rPr lang="en-US" dirty="0"/>
              <a:t>eating in secret, misusing laxatives, diuretics or enemas after eating</a:t>
            </a:r>
          </a:p>
          <a:p>
            <a:r>
              <a:rPr lang="en-US" dirty="0"/>
              <a:t>cutting out particular food groups, such as meat or dairy products</a:t>
            </a:r>
          </a:p>
          <a:p>
            <a:r>
              <a:rPr lang="en-US" dirty="0"/>
              <a:t>developing food rituals -- such as always using the same bowl, cutting food up into tiny pieces or eating very slowly</a:t>
            </a:r>
          </a:p>
          <a:p>
            <a:r>
              <a:rPr lang="en-US" dirty="0"/>
              <a:t>behavioral changes -- such as social withdrawal, irritability or depression</a:t>
            </a:r>
          </a:p>
          <a:p>
            <a:r>
              <a:rPr lang="en-US" dirty="0"/>
              <a:t>sleep disturbance.</a:t>
            </a:r>
          </a:p>
          <a:p>
            <a:r>
              <a:rPr lang="en-US" dirty="0"/>
              <a:t>Regularly going to the bathroom right after eating or during meals</a:t>
            </a:r>
          </a:p>
          <a:p>
            <a:endParaRPr lang="en-US" dirty="0"/>
          </a:p>
          <a:p>
            <a:endParaRPr lang="en-US" dirty="0"/>
          </a:p>
        </p:txBody>
      </p:sp>
    </p:spTree>
    <p:extLst>
      <p:ext uri="{BB962C8B-B14F-4D97-AF65-F5344CB8AC3E}">
        <p14:creationId xmlns:p14="http://schemas.microsoft.com/office/powerpoint/2010/main" val="3146070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F5C90-A711-9445-9AFD-5E94015B4B01}"/>
              </a:ext>
            </a:extLst>
          </p:cNvPr>
          <p:cNvSpPr>
            <a:spLocks noGrp="1"/>
          </p:cNvSpPr>
          <p:nvPr>
            <p:ph type="title"/>
          </p:nvPr>
        </p:nvSpPr>
        <p:spPr>
          <a:xfrm>
            <a:off x="2231136" y="213578"/>
            <a:ext cx="7729728" cy="624622"/>
          </a:xfrm>
        </p:spPr>
        <p:txBody>
          <a:bodyPr>
            <a:normAutofit fontScale="90000"/>
          </a:bodyPr>
          <a:lstStyle/>
          <a:p>
            <a:r>
              <a:rPr lang="en-US" dirty="0"/>
              <a:t>Risk factors and prevalence</a:t>
            </a:r>
          </a:p>
        </p:txBody>
      </p:sp>
      <p:sp>
        <p:nvSpPr>
          <p:cNvPr id="3" name="Content Placeholder 2">
            <a:extLst>
              <a:ext uri="{FF2B5EF4-FFF2-40B4-BE49-F238E27FC236}">
                <a16:creationId xmlns:a16="http://schemas.microsoft.com/office/drawing/2014/main" id="{56B7558F-06F2-5F4A-8E30-5748E1F29633}"/>
              </a:ext>
            </a:extLst>
          </p:cNvPr>
          <p:cNvSpPr>
            <a:spLocks noGrp="1"/>
          </p:cNvSpPr>
          <p:nvPr>
            <p:ph idx="1"/>
          </p:nvPr>
        </p:nvSpPr>
        <p:spPr>
          <a:xfrm>
            <a:off x="217713" y="1153885"/>
            <a:ext cx="11756573" cy="5584371"/>
          </a:xfrm>
        </p:spPr>
        <p:txBody>
          <a:bodyPr>
            <a:normAutofit/>
          </a:bodyPr>
          <a:lstStyle/>
          <a:p>
            <a:pPr marL="0" indent="0" algn="ctr">
              <a:buNone/>
            </a:pPr>
            <a:r>
              <a:rPr lang="en-US" dirty="0">
                <a:solidFill>
                  <a:schemeClr val="tx1"/>
                </a:solidFill>
              </a:rPr>
              <a:t>Risk Factors and Prevalence</a:t>
            </a:r>
          </a:p>
          <a:p>
            <a:pPr>
              <a:buFont typeface="Wingdings" pitchFamily="2" charset="2"/>
              <a:buChar char="§"/>
            </a:pPr>
            <a:r>
              <a:rPr lang="en-US" dirty="0"/>
              <a:t>Eating disorders have been reported in approximately 3% of adolescents and young adults.</a:t>
            </a:r>
            <a:endParaRPr lang="en-US" u="sng" baseline="30000" dirty="0"/>
          </a:p>
          <a:p>
            <a:pPr>
              <a:buFont typeface="Wingdings" pitchFamily="2" charset="2"/>
              <a:buChar char="§"/>
            </a:pPr>
            <a:r>
              <a:rPr lang="en-US" dirty="0"/>
              <a:t>The most common age of onset for anorexia nervosa is during adolescence, although eating disorders can occur in patients of any age, sex, race, or ethnicity. </a:t>
            </a:r>
          </a:p>
          <a:p>
            <a:pPr>
              <a:buFont typeface="Wingdings" pitchFamily="2" charset="2"/>
              <a:buChar char="§"/>
            </a:pPr>
            <a:r>
              <a:rPr lang="en-US" dirty="0"/>
              <a:t>Similarly, the onset of bulimia nervosa is usually in adolescence</a:t>
            </a:r>
            <a:r>
              <a:rPr lang="en-US" u="sng" baseline="30000" dirty="0"/>
              <a:t> </a:t>
            </a:r>
            <a:r>
              <a:rPr lang="en-US" dirty="0"/>
              <a:t>and the onset of binge–eating disorder is slightly later, most commonly in the mid–20s.</a:t>
            </a:r>
          </a:p>
          <a:p>
            <a:pPr marL="0" indent="0" algn="ctr">
              <a:buNone/>
            </a:pPr>
            <a:r>
              <a:rPr lang="en-US" dirty="0">
                <a:solidFill>
                  <a:schemeClr val="tx1"/>
                </a:solidFill>
              </a:rPr>
              <a:t>Epidemiology</a:t>
            </a:r>
          </a:p>
          <a:p>
            <a:pPr>
              <a:buFont typeface="Wingdings" pitchFamily="2" charset="2"/>
              <a:buChar char="§"/>
            </a:pPr>
            <a:r>
              <a:rPr lang="en-US" dirty="0"/>
              <a:t>Screening and treatment of eating disorders has focused on young white females, but more recent estimates suggest that males may make up 10% to 25% of patients.</a:t>
            </a:r>
            <a:endParaRPr lang="en-US" u="sng" baseline="30000" dirty="0"/>
          </a:p>
          <a:p>
            <a:pPr>
              <a:buFont typeface="Wingdings" pitchFamily="2" charset="2"/>
              <a:buChar char="§"/>
            </a:pPr>
            <a:r>
              <a:rPr lang="en-US" dirty="0"/>
              <a:t>In addition, this percentage may increase as clinicians become more familiar with DSM–5 diagnostic criteria for eating disorders.</a:t>
            </a:r>
          </a:p>
          <a:p>
            <a:pPr marL="0" indent="0" algn="ctr">
              <a:buNone/>
            </a:pPr>
            <a:r>
              <a:rPr lang="en-US" dirty="0">
                <a:solidFill>
                  <a:schemeClr val="tx1"/>
                </a:solidFill>
              </a:rPr>
              <a:t>Prevalence</a:t>
            </a:r>
          </a:p>
          <a:p>
            <a:pPr>
              <a:buFont typeface="Wingdings" pitchFamily="2" charset="2"/>
              <a:buChar char="§"/>
            </a:pPr>
            <a:r>
              <a:rPr lang="en-US" dirty="0"/>
              <a:t>Eating disorders are the third most common chronic illness among adolescents.</a:t>
            </a:r>
          </a:p>
          <a:p>
            <a:pPr>
              <a:buFont typeface="Wingdings" pitchFamily="2" charset="2"/>
              <a:buChar char="§"/>
            </a:pPr>
            <a:r>
              <a:rPr lang="en-US" dirty="0"/>
              <a:t>A recent report of DSM–5 eating disorders among adolescent females revealed a lifetime prevalence of 1.7% for anorexia nervosa, 0.8% for bulimia nervosa, and 2.3% for binge eating disorder.</a:t>
            </a:r>
            <a:endParaRPr lang="en-US" u="sng" baseline="30000" dirty="0"/>
          </a:p>
          <a:p>
            <a:endParaRPr lang="en-US" dirty="0"/>
          </a:p>
        </p:txBody>
      </p:sp>
    </p:spTree>
    <p:extLst>
      <p:ext uri="{BB962C8B-B14F-4D97-AF65-F5344CB8AC3E}">
        <p14:creationId xmlns:p14="http://schemas.microsoft.com/office/powerpoint/2010/main" val="314695885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1219</TotalTime>
  <Words>3327</Words>
  <Application>Microsoft Macintosh PowerPoint</Application>
  <PresentationFormat>Widescreen</PresentationFormat>
  <Paragraphs>333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Gill Sans MT</vt:lpstr>
      <vt:lpstr>Wingdings</vt:lpstr>
      <vt:lpstr>Parcel</vt:lpstr>
      <vt:lpstr>Adolescent eating &amp; feeding disorders</vt:lpstr>
      <vt:lpstr>What is an eating disorder?</vt:lpstr>
      <vt:lpstr>What is an eating disorder?</vt:lpstr>
      <vt:lpstr>Why teens develop eating disorders</vt:lpstr>
      <vt:lpstr>etiology</vt:lpstr>
      <vt:lpstr>etiology</vt:lpstr>
      <vt:lpstr>comorbidities</vt:lpstr>
      <vt:lpstr>Early warning signs of eating disorders </vt:lpstr>
      <vt:lpstr>Risk factors and prevalence</vt:lpstr>
      <vt:lpstr>Overview of common eating disorders</vt:lpstr>
      <vt:lpstr>bulimia</vt:lpstr>
      <vt:lpstr>Overview of common eating disorders</vt:lpstr>
      <vt:lpstr>Overview of common eating disorders</vt:lpstr>
      <vt:lpstr>Differential diagnosis</vt:lpstr>
      <vt:lpstr>Differential diagnosis</vt:lpstr>
      <vt:lpstr>Differential diagnosis</vt:lpstr>
      <vt:lpstr>Risk factors </vt:lpstr>
      <vt:lpstr>Social or environmental risk factors</vt:lpstr>
      <vt:lpstr> Encourage older children and adolescents to feel good about  their bodies </vt:lpstr>
      <vt:lpstr>Prevention begins with open communication</vt:lpstr>
      <vt:lpstr>Treating anorexia</vt:lpstr>
      <vt:lpstr>Treatment/indications for hospitalization</vt:lpstr>
      <vt:lpstr>treatment</vt:lpstr>
      <vt:lpstr>treatment</vt:lpstr>
      <vt:lpstr>psychotherapy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 eating disorders</dc:title>
  <dc:creator>Microsoft Office User</dc:creator>
  <cp:lastModifiedBy>Microsoft Office User</cp:lastModifiedBy>
  <cp:revision>43</cp:revision>
  <cp:lastPrinted>2019-09-14T23:49:40Z</cp:lastPrinted>
  <dcterms:created xsi:type="dcterms:W3CDTF">2019-09-13T22:36:12Z</dcterms:created>
  <dcterms:modified xsi:type="dcterms:W3CDTF">2019-09-22T20:48:39Z</dcterms:modified>
</cp:coreProperties>
</file>