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97" r:id="rId1"/>
  </p:sldMasterIdLst>
  <p:notesMasterIdLst>
    <p:notesMasterId r:id="rId18"/>
  </p:notesMasterIdLst>
  <p:handoutMasterIdLst>
    <p:handoutMasterId r:id="rId19"/>
  </p:handoutMasterIdLst>
  <p:sldIdLst>
    <p:sldId id="487" r:id="rId2"/>
    <p:sldId id="475" r:id="rId3"/>
    <p:sldId id="481" r:id="rId4"/>
    <p:sldId id="479" r:id="rId5"/>
    <p:sldId id="478" r:id="rId6"/>
    <p:sldId id="480" r:id="rId7"/>
    <p:sldId id="485" r:id="rId8"/>
    <p:sldId id="400" r:id="rId9"/>
    <p:sldId id="450" r:id="rId10"/>
    <p:sldId id="358" r:id="rId11"/>
    <p:sldId id="446" r:id="rId12"/>
    <p:sldId id="447" r:id="rId13"/>
    <p:sldId id="486" r:id="rId14"/>
    <p:sldId id="453" r:id="rId15"/>
    <p:sldId id="452" r:id="rId16"/>
    <p:sldId id="454" r:id="rId17"/>
  </p:sldIdLst>
  <p:sldSz cx="9144000" cy="6858000" type="screen4x3"/>
  <p:notesSz cx="7010400" cy="9296400"/>
  <p:defaultTextStyle>
    <a:defPPr>
      <a:defRPr lang="en-US"/>
    </a:defPPr>
    <a:lvl1pPr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5pPr>
    <a:lvl6pPr marL="2286000" algn="l" defTabSz="914400" rtl="0" eaLnBrk="1" latinLnBrk="0" hangingPunct="1">
      <a:defRPr kumimoji="1" sz="1400" kern="1200">
        <a:solidFill>
          <a:schemeClr val="tx1"/>
        </a:solidFill>
        <a:latin typeface="Times New Roman" pitchFamily="18" charset="0"/>
        <a:ea typeface="+mn-ea"/>
        <a:cs typeface="+mn-cs"/>
      </a:defRPr>
    </a:lvl6pPr>
    <a:lvl7pPr marL="2743200" algn="l" defTabSz="914400" rtl="0" eaLnBrk="1" latinLnBrk="0" hangingPunct="1">
      <a:defRPr kumimoji="1" sz="1400" kern="1200">
        <a:solidFill>
          <a:schemeClr val="tx1"/>
        </a:solidFill>
        <a:latin typeface="Times New Roman" pitchFamily="18" charset="0"/>
        <a:ea typeface="+mn-ea"/>
        <a:cs typeface="+mn-cs"/>
      </a:defRPr>
    </a:lvl7pPr>
    <a:lvl8pPr marL="3200400" algn="l" defTabSz="914400" rtl="0" eaLnBrk="1" latinLnBrk="0" hangingPunct="1">
      <a:defRPr kumimoji="1" sz="1400" kern="1200">
        <a:solidFill>
          <a:schemeClr val="tx1"/>
        </a:solidFill>
        <a:latin typeface="Times New Roman" pitchFamily="18" charset="0"/>
        <a:ea typeface="+mn-ea"/>
        <a:cs typeface="+mn-cs"/>
      </a:defRPr>
    </a:lvl8pPr>
    <a:lvl9pPr marL="3657600" algn="l" defTabSz="914400" rtl="0" eaLnBrk="1" latinLnBrk="0" hangingPunct="1">
      <a:defRPr kumimoji="1" sz="1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91" autoAdjust="0"/>
    <p:restoredTop sz="89747" autoAdjust="0"/>
  </p:normalViewPr>
  <p:slideViewPr>
    <p:cSldViewPr>
      <p:cViewPr varScale="1">
        <p:scale>
          <a:sx n="110" d="100"/>
          <a:sy n="110" d="100"/>
        </p:scale>
        <p:origin x="1424" y="184"/>
      </p:cViewPr>
      <p:guideLst>
        <p:guide orient="horz" pos="2160"/>
        <p:guide pos="2880"/>
      </p:guideLst>
    </p:cSldViewPr>
  </p:slideViewPr>
  <p:outlineViewPr>
    <p:cViewPr>
      <p:scale>
        <a:sx n="75" d="100"/>
        <a:sy n="75" d="100"/>
      </p:scale>
      <p:origin x="0" y="0"/>
    </p:cViewPr>
  </p:outlineViewPr>
  <p:notesTextViewPr>
    <p:cViewPr>
      <p:scale>
        <a:sx n="100" d="100"/>
        <a:sy n="100" d="100"/>
      </p:scale>
      <p:origin x="0" y="0"/>
    </p:cViewPr>
  </p:notesTextViewPr>
  <p:sorterViewPr>
    <p:cViewPr>
      <p:scale>
        <a:sx n="180" d="100"/>
        <a:sy n="180" d="100"/>
      </p:scale>
      <p:origin x="0" y="0"/>
    </p:cViewPr>
  </p:sorterViewPr>
  <p:notesViewPr>
    <p:cSldViewPr>
      <p:cViewPr varScale="1">
        <p:scale>
          <a:sx n="38" d="100"/>
          <a:sy n="38" d="100"/>
        </p:scale>
        <p:origin x="-1530"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Times New Roman" charset="0"/>
              </a:defRPr>
            </a:lvl1pPr>
          </a:lstStyle>
          <a:p>
            <a:pPr>
              <a:defRPr/>
            </a:pPr>
            <a:endParaRPr lang="en-US"/>
          </a:p>
        </p:txBody>
      </p:sp>
      <p:sp>
        <p:nvSpPr>
          <p:cNvPr id="47107"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47108"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Times New Roman" charset="0"/>
              </a:defRPr>
            </a:lvl1pPr>
          </a:lstStyle>
          <a:p>
            <a:pPr>
              <a:defRPr/>
            </a:pPr>
            <a:endParaRPr lang="en-US"/>
          </a:p>
        </p:txBody>
      </p:sp>
      <p:sp>
        <p:nvSpPr>
          <p:cNvPr id="47109"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Times New Roman" charset="0"/>
              </a:defRPr>
            </a:lvl1pPr>
          </a:lstStyle>
          <a:p>
            <a:pPr>
              <a:defRPr/>
            </a:pPr>
            <a:fld id="{41E885FE-2447-4419-94E7-A0284B6C01E5}" type="slidenum">
              <a:rPr lang="en-US"/>
              <a:pPr>
                <a:defRPr/>
              </a:pPr>
              <a:t>‹#›</a:t>
            </a:fld>
            <a:endParaRPr lang="en-US"/>
          </a:p>
        </p:txBody>
      </p:sp>
    </p:spTree>
    <p:extLst>
      <p:ext uri="{BB962C8B-B14F-4D97-AF65-F5344CB8AC3E}">
        <p14:creationId xmlns:p14="http://schemas.microsoft.com/office/powerpoint/2010/main" val="1649023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lvl1pPr>
              <a:defRPr kumimoji="0" sz="1200">
                <a:latin typeface="Times New Roman" charset="0"/>
              </a:defRPr>
            </a:lvl1pPr>
          </a:lstStyle>
          <a:p>
            <a:pPr>
              <a:defRPr/>
            </a:pPr>
            <a:endParaRPr lang="en-US"/>
          </a:p>
        </p:txBody>
      </p:sp>
      <p:sp>
        <p:nvSpPr>
          <p:cNvPr id="11267" name="Rectangle 3"/>
          <p:cNvSpPr>
            <a:spLocks noGrp="1" noRot="1" noChangeAspect="1" noChangeArrowheads="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34720" y="4415790"/>
            <a:ext cx="5140960" cy="4183380"/>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3" name="Rectangle 5"/>
          <p:cNvSpPr>
            <a:spLocks noGrp="1" noChangeArrowheads="1"/>
          </p:cNvSpPr>
          <p:nvPr>
            <p:ph type="dt" idx="1"/>
          </p:nvPr>
        </p:nvSpPr>
        <p:spPr bwMode="auto">
          <a:xfrm>
            <a:off x="3972560" y="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lvl1pPr algn="r">
              <a:defRPr kumimoji="0" sz="1200">
                <a:latin typeface="Times New Roman" charset="0"/>
              </a:defRPr>
            </a:lvl1pPr>
          </a:lstStyle>
          <a:p>
            <a:pPr>
              <a:defRPr/>
            </a:pPr>
            <a:endParaRPr lang="en-US"/>
          </a:p>
        </p:txBody>
      </p:sp>
      <p:sp>
        <p:nvSpPr>
          <p:cNvPr id="2054" name="Rectangle 6"/>
          <p:cNvSpPr>
            <a:spLocks noGrp="1" noChangeArrowheads="1"/>
          </p:cNvSpPr>
          <p:nvPr>
            <p:ph type="ftr" sz="quarter" idx="4"/>
          </p:nvPr>
        </p:nvSpPr>
        <p:spPr bwMode="auto">
          <a:xfrm>
            <a:off x="0" y="883158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b" anchorCtr="0" compatLnSpc="1">
            <a:prstTxWarp prst="textNoShape">
              <a:avLst/>
            </a:prstTxWarp>
          </a:bodyPr>
          <a:lstStyle>
            <a:lvl1pPr>
              <a:defRPr kumimoji="0" sz="1200">
                <a:latin typeface="Times New Roman" charset="0"/>
              </a:defRPr>
            </a:lvl1pPr>
          </a:lstStyle>
          <a:p>
            <a:pPr>
              <a:defRPr/>
            </a:pPr>
            <a:endParaRPr lang="en-US"/>
          </a:p>
        </p:txBody>
      </p:sp>
      <p:sp>
        <p:nvSpPr>
          <p:cNvPr id="2055" name="Rectangle 7"/>
          <p:cNvSpPr>
            <a:spLocks noGrp="1" noChangeArrowheads="1"/>
          </p:cNvSpPr>
          <p:nvPr>
            <p:ph type="sldNum" sz="quarter" idx="5"/>
          </p:nvPr>
        </p:nvSpPr>
        <p:spPr bwMode="auto">
          <a:xfrm>
            <a:off x="3972560" y="883158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b" anchorCtr="0" compatLnSpc="1">
            <a:prstTxWarp prst="textNoShape">
              <a:avLst/>
            </a:prstTxWarp>
          </a:bodyPr>
          <a:lstStyle>
            <a:lvl1pPr algn="r">
              <a:defRPr kumimoji="0" sz="1200">
                <a:latin typeface="Times New Roman" charset="0"/>
              </a:defRPr>
            </a:lvl1pPr>
          </a:lstStyle>
          <a:p>
            <a:pPr>
              <a:defRPr/>
            </a:pPr>
            <a:fld id="{3B853A20-B1BB-4310-9C2D-D218DC062E38}" type="slidenum">
              <a:rPr lang="en-US"/>
              <a:pPr>
                <a:defRPr/>
              </a:pPr>
              <a:t>‹#›</a:t>
            </a:fld>
            <a:endParaRPr lang="en-US"/>
          </a:p>
        </p:txBody>
      </p:sp>
    </p:spTree>
    <p:extLst>
      <p:ext uri="{BB962C8B-B14F-4D97-AF65-F5344CB8AC3E}">
        <p14:creationId xmlns:p14="http://schemas.microsoft.com/office/powerpoint/2010/main" val="23996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A28F58-30BC-4531-8FE7-6FD2DED8041E}"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983687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867C43-AF4A-42F5-8B4E-2F1A15334C11}"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99723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www.webmd.com/bipolar-disorder/default.htm"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bipolar.about.com/od/glossary/g/gl_dopamine.htm" TargetMode="External"/><Relationship Id="rId2" Type="http://schemas.openxmlformats.org/officeDocument/2006/relationships/hyperlink" Target="http://bipolar.about.com/od/glossary/g/gl_neurotrans.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609600"/>
            <a:ext cx="8686800" cy="6096000"/>
          </a:xfrm>
        </p:spPr>
        <p:txBody>
          <a:bodyPr>
            <a:normAutofit lnSpcReduction="10000"/>
          </a:bodyPr>
          <a:lstStyle/>
          <a:p>
            <a:pPr marL="0" indent="0" algn="ctr">
              <a:buNone/>
            </a:pPr>
            <a:endParaRPr lang="en-US" sz="2200" u="sng" dirty="0">
              <a:latin typeface="Avenir Book"/>
              <a:cs typeface="Avenir Book"/>
            </a:endParaRPr>
          </a:p>
          <a:p>
            <a:pPr marL="0" indent="0">
              <a:buNone/>
            </a:pPr>
            <a:endParaRPr lang="en-US" sz="2500" u="sng" dirty="0">
              <a:latin typeface="Avenir Book"/>
              <a:cs typeface="Avenir Book"/>
            </a:endParaRPr>
          </a:p>
          <a:p>
            <a:pPr marL="0" indent="0" algn="ctr">
              <a:buNone/>
            </a:pPr>
            <a:r>
              <a:rPr lang="en-US" sz="4100" dirty="0">
                <a:latin typeface="Avenir Book"/>
                <a:cs typeface="Avenir Book"/>
              </a:rPr>
              <a:t>Bipolar Disorder</a:t>
            </a:r>
          </a:p>
          <a:p>
            <a:pPr marL="0" indent="0">
              <a:buNone/>
            </a:pPr>
            <a:endParaRPr lang="en-US" sz="2500" dirty="0">
              <a:latin typeface="Avenir Book"/>
              <a:cs typeface="Avenir Book"/>
            </a:endParaRPr>
          </a:p>
          <a:p>
            <a:pPr marL="0" indent="0" algn="ctr">
              <a:buNone/>
            </a:pPr>
            <a:r>
              <a:rPr lang="en-US" sz="2500" dirty="0">
                <a:latin typeface="Avenir Book"/>
                <a:cs typeface="Avenir Book"/>
              </a:rPr>
              <a:t>An overview of Bipolar Disorder, </a:t>
            </a:r>
            <a:r>
              <a:rPr lang="en-US" sz="2500" dirty="0" err="1">
                <a:latin typeface="Avenir Book"/>
                <a:cs typeface="Avenir Book"/>
              </a:rPr>
              <a:t>Cyclothymia</a:t>
            </a:r>
            <a:r>
              <a:rPr lang="en-US" sz="2500" dirty="0">
                <a:latin typeface="Avenir Book"/>
                <a:cs typeface="Avenir Book"/>
              </a:rPr>
              <a:t>, common symptoms, and treatment considerations such as  psychotherapy, psychopharmacological interventions and psychosocial rehabilitation are included.</a:t>
            </a:r>
          </a:p>
          <a:p>
            <a:pPr algn="ctr"/>
            <a:endParaRPr lang="en-US" sz="2500" dirty="0">
              <a:latin typeface="Avenir Book"/>
              <a:cs typeface="Avenir Book"/>
            </a:endParaRPr>
          </a:p>
          <a:p>
            <a:pPr marL="0" indent="0" algn="ctr">
              <a:buNone/>
            </a:pPr>
            <a:r>
              <a:rPr lang="en-US" sz="2500" dirty="0">
                <a:latin typeface="Avenir Book"/>
                <a:cs typeface="Avenir Book"/>
              </a:rPr>
              <a:t>The neurochemical (neurotransmitters), environmental and brain structure and functioning thought to be involved in causation will be reviewed.</a:t>
            </a:r>
          </a:p>
          <a:p>
            <a:pPr marL="0" indent="0" algn="ctr">
              <a:buNone/>
            </a:pPr>
            <a:br>
              <a:rPr lang="en-US" sz="2400" b="1" dirty="0">
                <a:solidFill>
                  <a:srgbClr val="292934"/>
                </a:solidFill>
                <a:latin typeface="Avenir Book"/>
                <a:cs typeface="Avenir Book"/>
              </a:rPr>
            </a:br>
            <a:endParaRPr lang="en-US" sz="2500" dirty="0">
              <a:latin typeface="Avenir Book"/>
              <a:cs typeface="Avenir Book"/>
            </a:endParaRPr>
          </a:p>
          <a:p>
            <a:endParaRPr lang="en-US" dirty="0"/>
          </a:p>
        </p:txBody>
      </p:sp>
    </p:spTree>
    <p:extLst>
      <p:ext uri="{BB962C8B-B14F-4D97-AF65-F5344CB8AC3E}">
        <p14:creationId xmlns:p14="http://schemas.microsoft.com/office/powerpoint/2010/main" val="58183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066800"/>
            <a:ext cx="3581400" cy="5486400"/>
          </a:xfrm>
        </p:spPr>
        <p:txBody>
          <a:bodyPr>
            <a:normAutofit/>
          </a:bodyPr>
          <a:lstStyle/>
          <a:p>
            <a:pPr marL="274320" indent="-274320" fontAlgn="auto">
              <a:spcBef>
                <a:spcPts val="580"/>
              </a:spcBef>
              <a:spcAft>
                <a:spcPts val="0"/>
              </a:spcAft>
              <a:buFont typeface="Wingdings 2"/>
              <a:buChar char=""/>
              <a:defRPr/>
            </a:pPr>
            <a:r>
              <a:rPr lang="en-US" sz="1800" dirty="0">
                <a:latin typeface="Avenir Book"/>
                <a:cs typeface="Avenir Book"/>
              </a:rPr>
              <a:t>Introduced in 1950’s</a:t>
            </a:r>
          </a:p>
          <a:p>
            <a:pPr marL="274320" indent="-274320" fontAlgn="auto">
              <a:spcBef>
                <a:spcPts val="580"/>
              </a:spcBef>
              <a:spcAft>
                <a:spcPts val="0"/>
              </a:spcAft>
              <a:buFont typeface="Wingdings 2"/>
              <a:buChar char=""/>
              <a:defRPr/>
            </a:pPr>
            <a:r>
              <a:rPr lang="en-US" sz="1800" dirty="0">
                <a:latin typeface="Avenir Book"/>
                <a:cs typeface="Avenir Book"/>
              </a:rPr>
              <a:t>One of the first – </a:t>
            </a:r>
            <a:r>
              <a:rPr lang="en-US" sz="1800" dirty="0" err="1">
                <a:latin typeface="Avenir Book"/>
                <a:cs typeface="Avenir Book"/>
              </a:rPr>
              <a:t>Thorazine</a:t>
            </a:r>
            <a:r>
              <a:rPr lang="en-US" sz="1800" dirty="0">
                <a:latin typeface="Avenir Book"/>
                <a:cs typeface="Avenir Book"/>
              </a:rPr>
              <a:t>, Haldol</a:t>
            </a:r>
          </a:p>
          <a:p>
            <a:pPr marL="274320" indent="-274320" fontAlgn="auto">
              <a:spcBef>
                <a:spcPts val="580"/>
              </a:spcBef>
              <a:spcAft>
                <a:spcPts val="0"/>
              </a:spcAft>
              <a:buFont typeface="Wingdings 2"/>
              <a:buChar char=""/>
              <a:defRPr/>
            </a:pPr>
            <a:r>
              <a:rPr lang="en-US" sz="1800" dirty="0">
                <a:latin typeface="Avenir Book"/>
                <a:cs typeface="Avenir Book"/>
              </a:rPr>
              <a:t>Newer generation of atypical </a:t>
            </a:r>
            <a:r>
              <a:rPr lang="en-US" sz="1800" dirty="0" err="1">
                <a:latin typeface="Avenir Book"/>
                <a:cs typeface="Avenir Book"/>
              </a:rPr>
              <a:t>antispychotics</a:t>
            </a:r>
            <a:r>
              <a:rPr lang="en-US" sz="1800" dirty="0">
                <a:latin typeface="Avenir Book"/>
                <a:cs typeface="Avenir Book"/>
              </a:rPr>
              <a:t> introduced in 1990’s called Serotonin Dopamine </a:t>
            </a:r>
            <a:r>
              <a:rPr lang="en-US" sz="1800" dirty="0" err="1">
                <a:latin typeface="Avenir Book"/>
                <a:cs typeface="Avenir Book"/>
              </a:rPr>
              <a:t>Antagonsists</a:t>
            </a:r>
            <a:endParaRPr lang="en-US" sz="1800" dirty="0">
              <a:latin typeface="Avenir Book"/>
              <a:cs typeface="Avenir Book"/>
            </a:endParaRPr>
          </a:p>
          <a:p>
            <a:pPr marL="274320" indent="-274320" fontAlgn="auto">
              <a:spcBef>
                <a:spcPts val="580"/>
              </a:spcBef>
              <a:spcAft>
                <a:spcPts val="0"/>
              </a:spcAft>
              <a:buFont typeface="Wingdings 2"/>
              <a:buChar char=""/>
              <a:defRPr/>
            </a:pPr>
            <a:endParaRPr lang="en-US" sz="1800" dirty="0">
              <a:latin typeface="Avenir Book"/>
              <a:cs typeface="Avenir Book"/>
            </a:endParaRPr>
          </a:p>
          <a:p>
            <a:pPr marL="548640" lvl="1" fontAlgn="auto">
              <a:spcBef>
                <a:spcPts val="370"/>
              </a:spcBef>
              <a:spcAft>
                <a:spcPts val="0"/>
              </a:spcAft>
              <a:buFont typeface="Wingdings 2"/>
              <a:buChar char=""/>
              <a:defRPr/>
            </a:pPr>
            <a:r>
              <a:rPr lang="en-US" sz="1800" dirty="0" err="1">
                <a:latin typeface="Avenir Book"/>
                <a:cs typeface="Avenir Book"/>
              </a:rPr>
              <a:t>Clozaril</a:t>
            </a:r>
            <a:endParaRPr lang="en-US" sz="1800" dirty="0">
              <a:latin typeface="Avenir Book"/>
              <a:cs typeface="Avenir Book"/>
            </a:endParaRPr>
          </a:p>
          <a:p>
            <a:pPr marL="548640" lvl="1" fontAlgn="auto">
              <a:spcBef>
                <a:spcPts val="370"/>
              </a:spcBef>
              <a:spcAft>
                <a:spcPts val="0"/>
              </a:spcAft>
              <a:buFont typeface="Wingdings 2"/>
              <a:buChar char=""/>
              <a:defRPr/>
            </a:pPr>
            <a:r>
              <a:rPr lang="en-US" sz="1800" dirty="0" err="1">
                <a:latin typeface="Avenir Book"/>
                <a:cs typeface="Avenir Book"/>
              </a:rPr>
              <a:t>Abilify</a:t>
            </a:r>
            <a:endParaRPr lang="en-US" sz="1800" dirty="0">
              <a:latin typeface="Avenir Book"/>
              <a:cs typeface="Avenir Book"/>
            </a:endParaRPr>
          </a:p>
          <a:p>
            <a:pPr marL="548640" lvl="1" fontAlgn="auto">
              <a:spcBef>
                <a:spcPts val="370"/>
              </a:spcBef>
              <a:spcAft>
                <a:spcPts val="0"/>
              </a:spcAft>
              <a:buFont typeface="Wingdings 2"/>
              <a:buChar char=""/>
              <a:defRPr/>
            </a:pPr>
            <a:r>
              <a:rPr lang="en-US" sz="1800" dirty="0">
                <a:latin typeface="Avenir Book"/>
                <a:cs typeface="Avenir Book"/>
              </a:rPr>
              <a:t>Geodon</a:t>
            </a:r>
          </a:p>
          <a:p>
            <a:pPr marL="548640" lvl="1" fontAlgn="auto">
              <a:spcBef>
                <a:spcPts val="370"/>
              </a:spcBef>
              <a:spcAft>
                <a:spcPts val="0"/>
              </a:spcAft>
              <a:buFont typeface="Wingdings 2"/>
              <a:buChar char=""/>
              <a:defRPr/>
            </a:pPr>
            <a:r>
              <a:rPr lang="en-US" sz="1800" dirty="0">
                <a:latin typeface="Avenir Book"/>
                <a:cs typeface="Avenir Book"/>
              </a:rPr>
              <a:t>Seroquel</a:t>
            </a:r>
          </a:p>
          <a:p>
            <a:pPr marL="548640" lvl="1" fontAlgn="auto">
              <a:spcBef>
                <a:spcPts val="370"/>
              </a:spcBef>
              <a:spcAft>
                <a:spcPts val="0"/>
              </a:spcAft>
              <a:buFont typeface="Wingdings 2"/>
              <a:buChar char=""/>
              <a:defRPr/>
            </a:pPr>
            <a:r>
              <a:rPr lang="en-US" sz="1800" dirty="0">
                <a:latin typeface="Avenir Book"/>
                <a:cs typeface="Avenir Book"/>
              </a:rPr>
              <a:t>Risperdal</a:t>
            </a:r>
          </a:p>
          <a:p>
            <a:pPr marL="548640" lvl="1" fontAlgn="auto">
              <a:spcBef>
                <a:spcPts val="370"/>
              </a:spcBef>
              <a:spcAft>
                <a:spcPts val="0"/>
              </a:spcAft>
              <a:buFont typeface="Wingdings 2"/>
              <a:buChar char=""/>
              <a:defRPr/>
            </a:pPr>
            <a:r>
              <a:rPr lang="en-US" sz="1800" dirty="0" err="1">
                <a:latin typeface="Avenir Book"/>
                <a:cs typeface="Avenir Book"/>
              </a:rPr>
              <a:t>Zyprexa</a:t>
            </a:r>
            <a:endParaRPr lang="en-US" sz="1800" dirty="0">
              <a:latin typeface="Avenir Book"/>
              <a:cs typeface="Avenir Book"/>
            </a:endParaRPr>
          </a:p>
          <a:p>
            <a:pPr marL="262890" lvl="1" indent="0" fontAlgn="auto">
              <a:spcBef>
                <a:spcPts val="370"/>
              </a:spcBef>
              <a:spcAft>
                <a:spcPts val="0"/>
              </a:spcAft>
              <a:buNone/>
              <a:defRPr/>
            </a:pPr>
            <a:endParaRPr lang="en-US" sz="2400" dirty="0">
              <a:cs typeface="Avenir Book"/>
            </a:endParaRPr>
          </a:p>
          <a:p>
            <a:pPr marL="262890" lvl="1" indent="0" fontAlgn="auto">
              <a:spcBef>
                <a:spcPts val="370"/>
              </a:spcBef>
              <a:spcAft>
                <a:spcPts val="0"/>
              </a:spcAft>
              <a:buNone/>
              <a:defRPr/>
            </a:pPr>
            <a:endParaRPr lang="en-US" sz="2000" dirty="0">
              <a:latin typeface="Avenir Book"/>
              <a:cs typeface="Avenir Book"/>
            </a:endParaRPr>
          </a:p>
          <a:p>
            <a:pPr marL="274320" indent="-274320" fontAlgn="auto">
              <a:spcBef>
                <a:spcPts val="580"/>
              </a:spcBef>
              <a:spcAft>
                <a:spcPts val="0"/>
              </a:spcAft>
              <a:buFont typeface="Wingdings 2"/>
              <a:buNone/>
              <a:defRPr/>
            </a:pPr>
            <a:endParaRPr lang="en-US" dirty="0"/>
          </a:p>
        </p:txBody>
      </p:sp>
      <p:sp>
        <p:nvSpPr>
          <p:cNvPr id="2" name="TextBox 1"/>
          <p:cNvSpPr txBox="1"/>
          <p:nvPr/>
        </p:nvSpPr>
        <p:spPr>
          <a:xfrm>
            <a:off x="533400" y="381000"/>
            <a:ext cx="2971800" cy="461665"/>
          </a:xfrm>
          <a:prstGeom prst="rect">
            <a:avLst/>
          </a:prstGeom>
          <a:noFill/>
        </p:spPr>
        <p:txBody>
          <a:bodyPr wrap="square" rtlCol="0">
            <a:spAutoFit/>
          </a:bodyPr>
          <a:lstStyle/>
          <a:p>
            <a:r>
              <a:rPr lang="en-US" sz="2400" dirty="0">
                <a:latin typeface="Avenir Book"/>
                <a:cs typeface="Avenir Book"/>
              </a:rPr>
              <a:t>Antipsychotics</a:t>
            </a:r>
          </a:p>
        </p:txBody>
      </p:sp>
      <p:sp>
        <p:nvSpPr>
          <p:cNvPr id="4" name="Rectangle 3"/>
          <p:cNvSpPr/>
          <p:nvPr/>
        </p:nvSpPr>
        <p:spPr>
          <a:xfrm>
            <a:off x="4267200" y="381000"/>
            <a:ext cx="4419600" cy="4357604"/>
          </a:xfrm>
          <a:prstGeom prst="rect">
            <a:avLst/>
          </a:prstGeom>
        </p:spPr>
        <p:txBody>
          <a:bodyPr wrap="square">
            <a:spAutoFit/>
          </a:bodyPr>
          <a:lstStyle/>
          <a:p>
            <a:pPr fontAlgn="auto">
              <a:spcBef>
                <a:spcPts val="580"/>
              </a:spcBef>
              <a:spcAft>
                <a:spcPts val="0"/>
              </a:spcAft>
              <a:defRPr/>
            </a:pPr>
            <a:r>
              <a:rPr lang="en-US" sz="2200" dirty="0">
                <a:latin typeface="+mj-lt"/>
                <a:cs typeface="Avenir Book"/>
              </a:rPr>
              <a:t>             </a:t>
            </a:r>
            <a:r>
              <a:rPr lang="en-US" sz="2200" b="1" u="sng" dirty="0">
                <a:latin typeface="+mj-lt"/>
                <a:cs typeface="Avenir Book"/>
              </a:rPr>
              <a:t>  </a:t>
            </a:r>
            <a:r>
              <a:rPr lang="en-US" sz="2200" b="1" u="sng" dirty="0">
                <a:latin typeface="Avenir Book"/>
                <a:cs typeface="Avenir Book"/>
              </a:rPr>
              <a:t> Side Effects: </a:t>
            </a:r>
          </a:p>
          <a:p>
            <a:pPr fontAlgn="auto">
              <a:spcBef>
                <a:spcPts val="580"/>
              </a:spcBef>
              <a:spcAft>
                <a:spcPts val="0"/>
              </a:spcAft>
              <a:defRPr/>
            </a:pPr>
            <a:endParaRPr lang="en-US" sz="1800" dirty="0">
              <a:latin typeface="Avenir Book"/>
              <a:cs typeface="Avenir Book"/>
            </a:endParaRPr>
          </a:p>
          <a:p>
            <a:pPr marL="548640" lvl="1" algn="just" fontAlgn="auto">
              <a:spcBef>
                <a:spcPts val="370"/>
              </a:spcBef>
              <a:spcAft>
                <a:spcPts val="0"/>
              </a:spcAft>
              <a:defRPr/>
            </a:pPr>
            <a:r>
              <a:rPr lang="en-US" sz="1800" dirty="0">
                <a:latin typeface="Avenir Book"/>
                <a:cs typeface="Avenir Book"/>
              </a:rPr>
              <a:t>Dry mouth, blurred vision, loss of muscle control, sun sensitivity, nausea, sedation, diarrhea, muscle spasms, tremors, weight gain. Drowsiness, skin rashes, menstrual problems for women.</a:t>
            </a:r>
          </a:p>
          <a:p>
            <a:pPr marL="548640" lvl="1" algn="just" fontAlgn="auto">
              <a:spcBef>
                <a:spcPts val="370"/>
              </a:spcBef>
              <a:spcAft>
                <a:spcPts val="0"/>
              </a:spcAft>
              <a:defRPr/>
            </a:pPr>
            <a:endParaRPr lang="en-US" sz="1800" dirty="0">
              <a:latin typeface="Avenir Book"/>
              <a:cs typeface="Avenir Book"/>
            </a:endParaRPr>
          </a:p>
          <a:p>
            <a:pPr marL="548640" lvl="1" algn="just" fontAlgn="auto">
              <a:spcBef>
                <a:spcPts val="370"/>
              </a:spcBef>
              <a:spcAft>
                <a:spcPts val="0"/>
              </a:spcAft>
              <a:defRPr/>
            </a:pPr>
            <a:r>
              <a:rPr lang="en-US" sz="1800" dirty="0">
                <a:latin typeface="Avenir Book"/>
                <a:cs typeface="Avenir Book"/>
              </a:rPr>
              <a:t>Side effects also include weight gain and changes in metabolism; increased risk of diabetes and high cholesterol.</a:t>
            </a:r>
          </a:p>
          <a:p>
            <a:pPr marL="548640" lvl="1" algn="just" fontAlgn="auto">
              <a:spcBef>
                <a:spcPts val="370"/>
              </a:spcBef>
              <a:spcAft>
                <a:spcPts val="0"/>
              </a:spcAft>
              <a:defRPr/>
            </a:pPr>
            <a:endParaRPr lang="en-US" sz="2200" dirty="0">
              <a:latin typeface="Avenir Book"/>
              <a:cs typeface="Avenir Book"/>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04800" y="609600"/>
            <a:ext cx="8382000" cy="6096000"/>
          </a:xfrm>
        </p:spPr>
        <p:txBody>
          <a:bodyPr>
            <a:normAutofit/>
          </a:bodyPr>
          <a:lstStyle/>
          <a:p>
            <a:pPr marL="0" indent="0" algn="ctr">
              <a:buNone/>
            </a:pPr>
            <a:r>
              <a:rPr lang="en-US" sz="2400" u="sng" dirty="0">
                <a:latin typeface="Avenir Book"/>
                <a:ea typeface="Calisto MT" pitchFamily="18" charset="0"/>
                <a:cs typeface="Avenir Book"/>
              </a:rPr>
              <a:t>Antidepressants</a:t>
            </a:r>
          </a:p>
          <a:p>
            <a:pPr marL="0" indent="0">
              <a:buNone/>
            </a:pPr>
            <a:endParaRPr lang="en-US" dirty="0">
              <a:latin typeface="Avenir Book"/>
              <a:ea typeface="Calisto MT" pitchFamily="18" charset="0"/>
              <a:cs typeface="Avenir Book"/>
            </a:endParaRPr>
          </a:p>
          <a:p>
            <a:pPr marL="0" indent="0">
              <a:buNone/>
            </a:pPr>
            <a:r>
              <a:rPr lang="en-US" sz="2200" dirty="0">
                <a:latin typeface="Avenir Book"/>
                <a:ea typeface="Calisto MT" pitchFamily="18" charset="0"/>
                <a:cs typeface="Avenir Book"/>
              </a:rPr>
              <a:t>Used for depressive disorders, such as anxiety and bulimia; in addition to treating symptoms of depression in Bipolar Disorder</a:t>
            </a:r>
            <a:r>
              <a:rPr lang="en-US" dirty="0">
                <a:latin typeface="Avenir Book"/>
                <a:ea typeface="Calisto MT" pitchFamily="18" charset="0"/>
                <a:cs typeface="Avenir Book"/>
              </a:rPr>
              <a:t>.</a:t>
            </a:r>
          </a:p>
          <a:p>
            <a:pPr marL="0" indent="0">
              <a:buNone/>
            </a:pPr>
            <a:endParaRPr lang="en-US" dirty="0">
              <a:latin typeface="Avenir Book"/>
              <a:ea typeface="Calisto MT" pitchFamily="18" charset="0"/>
              <a:cs typeface="Avenir Book"/>
            </a:endParaRPr>
          </a:p>
          <a:p>
            <a:pPr marL="0" indent="0" algn="ctr">
              <a:buNone/>
            </a:pPr>
            <a:r>
              <a:rPr lang="en-US" sz="2400" u="sng" dirty="0">
                <a:latin typeface="Avenir Book"/>
                <a:ea typeface="Calisto MT" pitchFamily="18" charset="0"/>
                <a:cs typeface="Avenir Book"/>
              </a:rPr>
              <a:t>Medications:</a:t>
            </a:r>
          </a:p>
          <a:p>
            <a:pPr marL="0" indent="0" algn="ctr">
              <a:buNone/>
            </a:pPr>
            <a:endParaRPr lang="en-US" sz="2000" u="sng" dirty="0">
              <a:latin typeface="Avenir Book"/>
              <a:ea typeface="Calisto MT" pitchFamily="18" charset="0"/>
              <a:cs typeface="Avenir Book"/>
            </a:endParaRPr>
          </a:p>
          <a:p>
            <a:pPr marL="0" indent="0">
              <a:buNone/>
            </a:pPr>
            <a:r>
              <a:rPr lang="en-US" sz="2000" dirty="0">
                <a:latin typeface="Avenir Book"/>
                <a:ea typeface="Calisto MT" pitchFamily="18" charset="0"/>
                <a:cs typeface="Avenir Book"/>
              </a:rPr>
              <a:t>Lexapro, Prozac, Paxil, Zoloft, Imipramine, </a:t>
            </a:r>
            <a:r>
              <a:rPr lang="en-US" sz="2000" dirty="0" err="1">
                <a:latin typeface="Avenir Book"/>
                <a:ea typeface="Calisto MT" pitchFamily="18" charset="0"/>
                <a:cs typeface="Avenir Book"/>
              </a:rPr>
              <a:t>Wellbutrin</a:t>
            </a:r>
            <a:endParaRPr lang="en-US" sz="2000" dirty="0">
              <a:latin typeface="Avenir Book"/>
              <a:ea typeface="Calisto MT" pitchFamily="18" charset="0"/>
              <a:cs typeface="Avenir Book"/>
            </a:endParaRPr>
          </a:p>
          <a:p>
            <a:pPr marL="274320" lvl="1" indent="0">
              <a:buNone/>
            </a:pPr>
            <a:endParaRPr lang="en-US" dirty="0">
              <a:latin typeface="Avenir Book"/>
              <a:ea typeface="Calisto MT" pitchFamily="18" charset="0"/>
              <a:cs typeface="Avenir Book"/>
            </a:endParaRPr>
          </a:p>
          <a:p>
            <a:pPr marL="274320" lvl="1" indent="0">
              <a:buNone/>
            </a:pPr>
            <a:r>
              <a:rPr lang="en-US" sz="2000" dirty="0">
                <a:latin typeface="Avenir Book"/>
                <a:ea typeface="Calisto MT" pitchFamily="18" charset="0"/>
                <a:cs typeface="Avenir Book"/>
              </a:rPr>
              <a:t>Changes the concentration of specific neurotransmitters in the brain</a:t>
            </a:r>
          </a:p>
          <a:p>
            <a:pPr marL="274320" lvl="1" indent="0">
              <a:buNone/>
            </a:pPr>
            <a:r>
              <a:rPr lang="en-US" sz="2000" dirty="0">
                <a:latin typeface="Avenir Book"/>
                <a:ea typeface="Calisto MT" pitchFamily="18" charset="0"/>
                <a:cs typeface="Avenir Book"/>
              </a:rPr>
              <a:t>Can provide lasting long-term recovery from depression</a:t>
            </a:r>
          </a:p>
          <a:p>
            <a:pPr marL="274320" lvl="1" indent="0">
              <a:buNone/>
            </a:pPr>
            <a:endParaRPr lang="en-US" sz="2000" dirty="0">
              <a:latin typeface="Avenir Book"/>
              <a:ea typeface="Calisto MT" pitchFamily="18" charset="0"/>
              <a:cs typeface="Avenir Book"/>
            </a:endParaRPr>
          </a:p>
          <a:p>
            <a:pPr marL="274320" lvl="1" indent="0">
              <a:buNone/>
            </a:pPr>
            <a:r>
              <a:rPr lang="en-US" sz="2000" dirty="0">
                <a:latin typeface="Avenir Book"/>
                <a:ea typeface="Calisto MT" pitchFamily="18" charset="0"/>
                <a:cs typeface="Avenir Book"/>
              </a:rPr>
              <a:t>Side Effects: Headache, Nausea, Agitation</a:t>
            </a:r>
          </a:p>
          <a:p>
            <a:pPr lvl="1"/>
            <a:endParaRPr lang="en-US" dirty="0">
              <a:latin typeface="Avenir Book"/>
              <a:ea typeface="Calisto MT" pitchFamily="18" charset="0"/>
              <a:cs typeface="Avenir Book"/>
            </a:endParaRPr>
          </a:p>
          <a:p>
            <a:pPr lvl="1"/>
            <a:endParaRPr lang="en-US" dirty="0">
              <a:latin typeface="Avenir Book"/>
              <a:ea typeface="Calisto MT" pitchFamily="18" charset="0"/>
              <a:cs typeface="Avenir Book"/>
            </a:endParaRPr>
          </a:p>
          <a:p>
            <a:pPr marL="274320" lvl="1" indent="0">
              <a:buNone/>
            </a:pPr>
            <a:endParaRPr lang="en-US" dirty="0">
              <a:latin typeface="Avenir Book"/>
              <a:ea typeface="Calisto MT" pitchFamily="18" charset="0"/>
              <a:cs typeface="Avenir Book"/>
            </a:endParaRPr>
          </a:p>
          <a:p>
            <a:endParaRPr lang="en-US" dirty="0"/>
          </a:p>
        </p:txBody>
      </p:sp>
    </p:spTree>
    <p:extLst>
      <p:ext uri="{BB962C8B-B14F-4D97-AF65-F5344CB8AC3E}">
        <p14:creationId xmlns:p14="http://schemas.microsoft.com/office/powerpoint/2010/main" val="2901915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0" y="609600"/>
            <a:ext cx="8991600" cy="6019800"/>
          </a:xfrm>
        </p:spPr>
        <p:txBody>
          <a:bodyPr>
            <a:normAutofit fontScale="25000" lnSpcReduction="20000"/>
          </a:bodyPr>
          <a:lstStyle/>
          <a:p>
            <a:pPr marL="274320" indent="-274320" algn="ctr">
              <a:spcBef>
                <a:spcPts val="580"/>
              </a:spcBef>
              <a:buNone/>
              <a:defRPr/>
            </a:pPr>
            <a:endParaRPr lang="en-US" sz="6000" u="sng" dirty="0">
              <a:latin typeface="Avenir Book"/>
              <a:cs typeface="Avenir Book"/>
            </a:endParaRPr>
          </a:p>
          <a:p>
            <a:pPr marL="274320" indent="-274320" algn="ctr">
              <a:spcBef>
                <a:spcPts val="580"/>
              </a:spcBef>
              <a:buNone/>
              <a:defRPr/>
            </a:pPr>
            <a:r>
              <a:rPr lang="en-US" sz="9600" u="sng" dirty="0">
                <a:latin typeface="Avenir Book"/>
                <a:cs typeface="Avenir Book"/>
              </a:rPr>
              <a:t>Mood Regulators for Bipolar Disorder</a:t>
            </a:r>
          </a:p>
          <a:p>
            <a:pPr marL="274320" indent="-274320">
              <a:spcBef>
                <a:spcPts val="580"/>
              </a:spcBef>
              <a:buNone/>
              <a:defRPr/>
            </a:pPr>
            <a:endParaRPr lang="en-US" sz="3200" dirty="0">
              <a:latin typeface="Avenir Book"/>
              <a:cs typeface="Avenir Book"/>
            </a:endParaRPr>
          </a:p>
          <a:p>
            <a:pPr marL="274320" indent="-274320" algn="just">
              <a:spcBef>
                <a:spcPts val="580"/>
              </a:spcBef>
              <a:buNone/>
              <a:defRPr/>
            </a:pPr>
            <a:r>
              <a:rPr lang="en-US" sz="7200" dirty="0">
                <a:solidFill>
                  <a:srgbClr val="000000"/>
                </a:solidFill>
                <a:latin typeface="Avenir Book"/>
                <a:cs typeface="Avenir Book"/>
              </a:rPr>
              <a:t>	Mood stabilizers balance certain brain chemicals that control emotional states and behavior. </a:t>
            </a:r>
          </a:p>
          <a:p>
            <a:pPr marL="274320" indent="-274320" algn="just">
              <a:spcBef>
                <a:spcPts val="580"/>
              </a:spcBef>
              <a:buNone/>
              <a:defRPr/>
            </a:pPr>
            <a:endParaRPr lang="en-US" sz="7200" dirty="0">
              <a:solidFill>
                <a:srgbClr val="000000"/>
              </a:solidFill>
              <a:latin typeface="Avenir Book"/>
              <a:cs typeface="Avenir Book"/>
            </a:endParaRPr>
          </a:p>
          <a:p>
            <a:pPr marL="274320" indent="-274320" algn="just">
              <a:spcBef>
                <a:spcPts val="580"/>
              </a:spcBef>
              <a:buNone/>
              <a:defRPr/>
            </a:pPr>
            <a:r>
              <a:rPr lang="en-US" sz="7200" dirty="0">
                <a:latin typeface="Avenir Book"/>
                <a:cs typeface="Avenir Book"/>
              </a:rPr>
              <a:t>	Mood stabilizers can help to treat mania and to prevent the return of both manic and depressive episodes in bipolar disorder. They may also help treat the mood disorder problems associated with Schizophrenia such as depression</a:t>
            </a:r>
          </a:p>
          <a:p>
            <a:pPr marL="274320" indent="-274320" algn="ctr">
              <a:spcBef>
                <a:spcPts val="580"/>
              </a:spcBef>
              <a:buNone/>
              <a:defRPr/>
            </a:pPr>
            <a:endParaRPr lang="en-US" sz="7200" dirty="0">
              <a:latin typeface="Avenir Book"/>
              <a:cs typeface="Avenir Book"/>
              <a:hlinkClick r:id="rId2"/>
            </a:endParaRPr>
          </a:p>
          <a:p>
            <a:pPr marL="274320" indent="-274320" algn="ctr">
              <a:spcBef>
                <a:spcPts val="580"/>
              </a:spcBef>
              <a:buNone/>
              <a:defRPr/>
            </a:pPr>
            <a:r>
              <a:rPr lang="en-US" sz="7200" dirty="0">
                <a:solidFill>
                  <a:srgbClr val="000000"/>
                </a:solidFill>
                <a:latin typeface="Avenir Book"/>
                <a:cs typeface="Avenir Book"/>
              </a:rPr>
              <a:t>	</a:t>
            </a:r>
            <a:r>
              <a:rPr lang="en-US" sz="7200" b="1" u="sng" dirty="0">
                <a:solidFill>
                  <a:srgbClr val="000000"/>
                </a:solidFill>
                <a:latin typeface="Avenir Book"/>
                <a:cs typeface="Avenir Book"/>
              </a:rPr>
              <a:t>Medications:</a:t>
            </a:r>
            <a:r>
              <a:rPr lang="en-US" sz="7200" dirty="0">
                <a:solidFill>
                  <a:srgbClr val="000000"/>
                </a:solidFill>
                <a:latin typeface="Avenir Book"/>
                <a:cs typeface="Avenir Book"/>
              </a:rPr>
              <a:t>	</a:t>
            </a:r>
          </a:p>
          <a:p>
            <a:pPr marL="274320" indent="-274320">
              <a:spcBef>
                <a:spcPts val="580"/>
              </a:spcBef>
              <a:buNone/>
              <a:defRPr/>
            </a:pPr>
            <a:endParaRPr lang="en-US" sz="7200" dirty="0">
              <a:solidFill>
                <a:srgbClr val="000000"/>
              </a:solidFill>
              <a:latin typeface="Avenir Book"/>
              <a:cs typeface="Avenir Book"/>
            </a:endParaRPr>
          </a:p>
          <a:p>
            <a:pPr marL="274320" indent="-274320" algn="ctr">
              <a:spcBef>
                <a:spcPts val="580"/>
              </a:spcBef>
              <a:buNone/>
              <a:defRPr/>
            </a:pPr>
            <a:r>
              <a:rPr lang="en-US" sz="7200" dirty="0">
                <a:solidFill>
                  <a:srgbClr val="000000"/>
                </a:solidFill>
                <a:latin typeface="Avenir Book"/>
                <a:cs typeface="Avenir Book"/>
              </a:rPr>
              <a:t>       </a:t>
            </a:r>
            <a:r>
              <a:rPr lang="en-US" sz="7200" dirty="0">
                <a:latin typeface="Avenir Book"/>
                <a:cs typeface="Avenir Book"/>
              </a:rPr>
              <a:t>Depakote, Lithium and </a:t>
            </a:r>
            <a:r>
              <a:rPr lang="en-US" sz="7200" dirty="0" err="1">
                <a:latin typeface="Avenir Book"/>
                <a:cs typeface="Avenir Book"/>
              </a:rPr>
              <a:t>Tegretol</a:t>
            </a:r>
            <a:r>
              <a:rPr lang="en-US" sz="7200" dirty="0">
                <a:latin typeface="Avenir Book"/>
                <a:cs typeface="Avenir Book"/>
              </a:rPr>
              <a:t> </a:t>
            </a:r>
          </a:p>
          <a:p>
            <a:pPr marL="274320" indent="-274320">
              <a:spcBef>
                <a:spcPts val="580"/>
              </a:spcBef>
              <a:buNone/>
              <a:defRPr/>
            </a:pPr>
            <a:endParaRPr lang="en-US" sz="7200" dirty="0">
              <a:latin typeface="Avenir Book"/>
              <a:cs typeface="Avenir Book"/>
            </a:endParaRPr>
          </a:p>
          <a:p>
            <a:pPr marL="274320" indent="-274320" algn="ctr">
              <a:spcBef>
                <a:spcPts val="580"/>
              </a:spcBef>
              <a:buNone/>
              <a:defRPr/>
            </a:pPr>
            <a:r>
              <a:rPr lang="en-US" sz="7200" u="sng" dirty="0">
                <a:latin typeface="Avenir Book"/>
                <a:cs typeface="Avenir Book"/>
              </a:rPr>
              <a:t>Side effects of these medications:</a:t>
            </a:r>
          </a:p>
          <a:p>
            <a:pPr marL="0" indent="0">
              <a:buNone/>
            </a:pPr>
            <a:r>
              <a:rPr lang="en-US" sz="7200" dirty="0">
                <a:latin typeface="Avenir Book"/>
                <a:cs typeface="Avenir Book"/>
              </a:rPr>
              <a:t>		</a:t>
            </a:r>
          </a:p>
          <a:p>
            <a:pPr marL="0" indent="0">
              <a:buNone/>
            </a:pPr>
            <a:r>
              <a:rPr lang="en-US" sz="7200" dirty="0">
                <a:latin typeface="Avenir Book"/>
                <a:cs typeface="Avenir Book"/>
              </a:rPr>
              <a:t>		Nausea</a:t>
            </a:r>
          </a:p>
          <a:p>
            <a:pPr marL="0" indent="0">
              <a:buNone/>
            </a:pPr>
            <a:r>
              <a:rPr lang="en-US" sz="7200" dirty="0">
                <a:latin typeface="Avenir Book"/>
                <a:cs typeface="Avenir Book"/>
              </a:rPr>
              <a:t>		Vomiting</a:t>
            </a:r>
          </a:p>
          <a:p>
            <a:pPr marL="0" indent="0">
              <a:buNone/>
            </a:pPr>
            <a:r>
              <a:rPr lang="en-US" sz="7200" dirty="0">
                <a:latin typeface="Avenir Book"/>
                <a:cs typeface="Avenir Book"/>
              </a:rPr>
              <a:t>		Diarrhea </a:t>
            </a:r>
          </a:p>
          <a:p>
            <a:pPr marL="0" indent="0">
              <a:buNone/>
            </a:pPr>
            <a:r>
              <a:rPr lang="en-US" sz="7200" dirty="0">
                <a:latin typeface="Avenir Book"/>
                <a:cs typeface="Avenir Book"/>
              </a:rPr>
              <a:t>		Increased thirst and need to urinate </a:t>
            </a:r>
          </a:p>
          <a:p>
            <a:pPr marL="0" indent="0">
              <a:buNone/>
            </a:pPr>
            <a:r>
              <a:rPr lang="en-US" sz="7200" dirty="0">
                <a:latin typeface="Avenir Book"/>
                <a:cs typeface="Avenir Book"/>
              </a:rPr>
              <a:t>		Weight gain </a:t>
            </a:r>
          </a:p>
          <a:p>
            <a:pPr marL="0" indent="0">
              <a:buNone/>
            </a:pPr>
            <a:r>
              <a:rPr lang="en-US" sz="7200" dirty="0">
                <a:latin typeface="Avenir Book"/>
                <a:cs typeface="Avenir Book"/>
              </a:rPr>
              <a:t>		Drowsiness</a:t>
            </a:r>
          </a:p>
          <a:p>
            <a:r>
              <a:rPr lang="en-US" sz="3600" dirty="0"/>
              <a:t>				</a:t>
            </a:r>
            <a:endParaRPr lang="en-US" sz="5500" dirty="0">
              <a:latin typeface="Avenir Book"/>
              <a:cs typeface="Avenir Book"/>
            </a:endParaRPr>
          </a:p>
          <a:p>
            <a:pPr marL="274320" indent="-274320" algn="ctr">
              <a:spcBef>
                <a:spcPts val="580"/>
              </a:spcBef>
              <a:buNone/>
              <a:defRPr/>
            </a:pPr>
            <a:endParaRPr lang="en-US" sz="3800" u="sng" dirty="0">
              <a:latin typeface="Avenir Book"/>
              <a:cs typeface="Avenir Book"/>
            </a:endParaRPr>
          </a:p>
          <a:p>
            <a:endParaRPr lang="en-US" dirty="0"/>
          </a:p>
        </p:txBody>
      </p:sp>
    </p:spTree>
    <p:extLst>
      <p:ext uri="{BB962C8B-B14F-4D97-AF65-F5344CB8AC3E}">
        <p14:creationId xmlns:p14="http://schemas.microsoft.com/office/powerpoint/2010/main" val="2594418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3400"/>
            <a:ext cx="6629400" cy="533400"/>
          </a:xfrm>
        </p:spPr>
        <p:txBody>
          <a:bodyPr>
            <a:normAutofit fontScale="90000"/>
          </a:bodyPr>
          <a:lstStyle/>
          <a:p>
            <a:r>
              <a:rPr lang="en-US" sz="2400" u="sng" dirty="0">
                <a:solidFill>
                  <a:srgbClr val="292934"/>
                </a:solidFill>
                <a:latin typeface="Avenir Book"/>
                <a:cs typeface="Avenir Book"/>
              </a:rPr>
              <a:t>Psychotherapy and Support Group for Bipolar Disorder</a:t>
            </a:r>
          </a:p>
        </p:txBody>
      </p:sp>
      <p:sp>
        <p:nvSpPr>
          <p:cNvPr id="3" name="Content Placeholder 2"/>
          <p:cNvSpPr>
            <a:spLocks noGrp="1"/>
          </p:cNvSpPr>
          <p:nvPr>
            <p:ph sz="half" idx="1"/>
          </p:nvPr>
        </p:nvSpPr>
        <p:spPr>
          <a:xfrm>
            <a:off x="152400" y="1295400"/>
            <a:ext cx="8763000" cy="5410200"/>
          </a:xfrm>
        </p:spPr>
        <p:txBody>
          <a:bodyPr>
            <a:normAutofit/>
          </a:bodyPr>
          <a:lstStyle/>
          <a:p>
            <a:pPr marL="0" indent="0">
              <a:buNone/>
            </a:pPr>
            <a:r>
              <a:rPr lang="en-US" sz="1800" dirty="0">
                <a:latin typeface="Avenir Book"/>
                <a:cs typeface="Avenir Book"/>
              </a:rPr>
              <a:t>The modalities include:</a:t>
            </a:r>
          </a:p>
          <a:p>
            <a:pPr marL="0" indent="0">
              <a:buNone/>
            </a:pPr>
            <a:endParaRPr lang="en-US" sz="1800" dirty="0">
              <a:latin typeface="Avenir Book"/>
              <a:cs typeface="Avenir Book"/>
            </a:endParaRPr>
          </a:p>
          <a:p>
            <a:r>
              <a:rPr lang="en-US" sz="1800" dirty="0">
                <a:latin typeface="Avenir Book"/>
                <a:cs typeface="Avenir Book"/>
              </a:rPr>
              <a:t>Behavioral Therapy focuses on the behavioral changes the individual initiates to decrease stress in their life.</a:t>
            </a:r>
          </a:p>
          <a:p>
            <a:endParaRPr lang="en-US" sz="1800" dirty="0">
              <a:latin typeface="Avenir Book"/>
              <a:cs typeface="Avenir Book"/>
            </a:endParaRPr>
          </a:p>
          <a:p>
            <a:r>
              <a:rPr lang="en-US" sz="1800" dirty="0">
                <a:latin typeface="Avenir Book"/>
                <a:cs typeface="Avenir Book"/>
              </a:rPr>
              <a:t>Cognitive Therapy involves learning to identify and modify patterns of behavior and thinking associated with mood shift; identifying irrational thoughts the individual has about their illness.</a:t>
            </a:r>
          </a:p>
          <a:p>
            <a:endParaRPr lang="en-US" sz="1800" dirty="0">
              <a:latin typeface="Avenir Book"/>
              <a:cs typeface="Avenir Book"/>
            </a:endParaRPr>
          </a:p>
          <a:p>
            <a:r>
              <a:rPr lang="en-US" sz="1800" dirty="0">
                <a:latin typeface="Avenir Book"/>
                <a:cs typeface="Avenir Book"/>
              </a:rPr>
              <a:t>Interpersonal Therapy focuses on one’s social relationships and how strains in these interpersonal relations interfere with the individual’s ability to function adaptively.</a:t>
            </a:r>
          </a:p>
          <a:p>
            <a:endParaRPr lang="en-US" sz="1800" dirty="0">
              <a:latin typeface="Avenir Book"/>
              <a:cs typeface="Avenir Book"/>
            </a:endParaRPr>
          </a:p>
          <a:p>
            <a:r>
              <a:rPr lang="en-US" sz="1800" dirty="0">
                <a:latin typeface="Avenir Book"/>
                <a:cs typeface="Avenir Book"/>
              </a:rPr>
              <a:t>Support Group allows individuals to receive encouragement and learn more effective coping skills while feeling less isolated.  The individual gains insight and strength from the power in the group.</a:t>
            </a:r>
          </a:p>
        </p:txBody>
      </p:sp>
    </p:spTree>
    <p:extLst>
      <p:ext uri="{BB962C8B-B14F-4D97-AF65-F5344CB8AC3E}">
        <p14:creationId xmlns:p14="http://schemas.microsoft.com/office/powerpoint/2010/main" val="1499715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a:bodyPr>
          <a:lstStyle/>
          <a:p>
            <a:pPr marL="0" indent="0" algn="ctr">
              <a:buNone/>
            </a:pPr>
            <a:r>
              <a:rPr lang="en-US" b="1" u="sng" dirty="0">
                <a:latin typeface="Avenir Book"/>
                <a:cs typeface="Avenir Book"/>
              </a:rPr>
              <a:t>Anti-Anxiety Medications</a:t>
            </a:r>
          </a:p>
          <a:p>
            <a:pPr marL="0" indent="0" algn="ctr">
              <a:buNone/>
            </a:pPr>
            <a:endParaRPr lang="en-US" dirty="0">
              <a:latin typeface="Avenir Book"/>
              <a:cs typeface="Avenir Book"/>
            </a:endParaRPr>
          </a:p>
          <a:p>
            <a:r>
              <a:rPr lang="en-US" dirty="0">
                <a:latin typeface="Avenir Book"/>
                <a:cs typeface="Avenir Book"/>
              </a:rPr>
              <a:t>High-potency benzodiazepines combat anxiety and have few side effects other than drowsiness. </a:t>
            </a:r>
          </a:p>
          <a:p>
            <a:r>
              <a:rPr lang="en-US" dirty="0">
                <a:latin typeface="Avenir Book"/>
                <a:cs typeface="Avenir Book"/>
              </a:rPr>
              <a:t>Because people can get used to them and may need higher and higher doses to get the same effect, benzodiazepines are generally prescribed for short periods of time,</a:t>
            </a:r>
          </a:p>
          <a:p>
            <a:endParaRPr lang="en-US" dirty="0">
              <a:latin typeface="Avenir Book"/>
              <a:cs typeface="Avenir Book"/>
            </a:endParaRPr>
          </a:p>
          <a:p>
            <a:r>
              <a:rPr lang="en-US" dirty="0" err="1">
                <a:latin typeface="Avenir Book"/>
                <a:cs typeface="Avenir Book"/>
              </a:rPr>
              <a:t>Klonopin</a:t>
            </a:r>
            <a:r>
              <a:rPr lang="en-US" dirty="0">
                <a:latin typeface="Avenir Book"/>
                <a:cs typeface="Avenir Book"/>
              </a:rPr>
              <a:t> is used for social phobia and GAD </a:t>
            </a:r>
          </a:p>
          <a:p>
            <a:r>
              <a:rPr lang="en-US" dirty="0">
                <a:latin typeface="Avenir Book"/>
                <a:cs typeface="Avenir Book"/>
              </a:rPr>
              <a:t>Ativan is helpful for panic disorder </a:t>
            </a:r>
          </a:p>
          <a:p>
            <a:r>
              <a:rPr lang="en-US" dirty="0">
                <a:latin typeface="Avenir Book"/>
                <a:cs typeface="Avenir Book"/>
              </a:rPr>
              <a:t>Xanax is useful for both panic disorder and GAD.</a:t>
            </a:r>
          </a:p>
          <a:p>
            <a:pPr marL="0" indent="0">
              <a:buNone/>
            </a:pPr>
            <a:endParaRPr lang="en-US" dirty="0">
              <a:latin typeface="Avenir Book"/>
              <a:cs typeface="Avenir Book"/>
            </a:endParaRPr>
          </a:p>
          <a:p>
            <a:r>
              <a:rPr lang="en-US" dirty="0">
                <a:latin typeface="Avenir Book"/>
                <a:cs typeface="Avenir Book"/>
              </a:rPr>
              <a:t>Some people experience withdrawal symptoms if they stop taking benzodiazepines abruptly instead of tapering off, and anxiety can return once the medication is stopped. </a:t>
            </a:r>
          </a:p>
        </p:txBody>
      </p:sp>
    </p:spTree>
    <p:extLst>
      <p:ext uri="{BB962C8B-B14F-4D97-AF65-F5344CB8AC3E}">
        <p14:creationId xmlns:p14="http://schemas.microsoft.com/office/powerpoint/2010/main" val="3058740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534400" cy="6019800"/>
          </a:xfrm>
        </p:spPr>
        <p:txBody>
          <a:bodyPr>
            <a:normAutofit fontScale="92500" lnSpcReduction="10000"/>
          </a:bodyPr>
          <a:lstStyle/>
          <a:p>
            <a:pPr marL="0" indent="0" algn="ctr">
              <a:buNone/>
            </a:pPr>
            <a:r>
              <a:rPr lang="en-US" b="1" u="sng" dirty="0">
                <a:latin typeface="Avenir Book"/>
                <a:cs typeface="Avenir Book"/>
              </a:rPr>
              <a:t>Treatment</a:t>
            </a:r>
          </a:p>
          <a:p>
            <a:pPr marL="0" indent="0" algn="just">
              <a:buNone/>
            </a:pPr>
            <a:endParaRPr lang="en-US" dirty="0">
              <a:latin typeface="Avenir Book"/>
              <a:cs typeface="Avenir Book"/>
            </a:endParaRPr>
          </a:p>
          <a:p>
            <a:pPr marL="0" indent="0" algn="just">
              <a:buNone/>
            </a:pPr>
            <a:r>
              <a:rPr lang="en-US" dirty="0">
                <a:latin typeface="Avenir Book"/>
                <a:cs typeface="Avenir Book"/>
              </a:rPr>
              <a:t>In general, anxiety disorders are treated with medication, specific types of psychotherapy, or both. Treatment choices depend on the problem and the person’s preference.</a:t>
            </a:r>
          </a:p>
          <a:p>
            <a:pPr marL="0" indent="0" algn="ctr">
              <a:buNone/>
            </a:pPr>
            <a:endParaRPr lang="en-US" dirty="0">
              <a:latin typeface="Avenir Book"/>
              <a:cs typeface="Avenir Book"/>
            </a:endParaRPr>
          </a:p>
          <a:p>
            <a:pPr marL="0" indent="0" algn="ctr">
              <a:buNone/>
            </a:pPr>
            <a:r>
              <a:rPr lang="en-US" b="1" u="sng" dirty="0">
                <a:latin typeface="Avenir Book"/>
                <a:cs typeface="Avenir Book"/>
              </a:rPr>
              <a:t>Antidepressants</a:t>
            </a:r>
          </a:p>
          <a:p>
            <a:pPr algn="just"/>
            <a:endParaRPr lang="en-US" dirty="0">
              <a:latin typeface="Avenir Book"/>
              <a:cs typeface="Avenir Book"/>
            </a:endParaRPr>
          </a:p>
          <a:p>
            <a:pPr algn="just"/>
            <a:r>
              <a:rPr lang="en-US" dirty="0">
                <a:latin typeface="Avenir Book"/>
                <a:cs typeface="Avenir Book"/>
              </a:rPr>
              <a:t>SSRIs:  Some of the newest antidepressants are called selective serotonin reuptake inhibitors, or SSRIs. SSRIs alter the levels of the neurotransmitter serotonin in the brain, which, like other neurotransmitters, helps brain cells communicate with one another.</a:t>
            </a:r>
          </a:p>
          <a:p>
            <a:pPr algn="just"/>
            <a:endParaRPr lang="en-US" dirty="0">
              <a:latin typeface="Avenir Book"/>
              <a:cs typeface="Avenir Book"/>
            </a:endParaRPr>
          </a:p>
          <a:p>
            <a:pPr algn="just"/>
            <a:r>
              <a:rPr lang="en-US" dirty="0">
                <a:latin typeface="Avenir Book"/>
                <a:cs typeface="Avenir Book"/>
              </a:rPr>
              <a:t>Prozac, Zoloft, Lexapro, Paxil, </a:t>
            </a:r>
            <a:r>
              <a:rPr lang="en-US" dirty="0" err="1">
                <a:latin typeface="Avenir Book"/>
                <a:cs typeface="Avenir Book"/>
              </a:rPr>
              <a:t>Celexa</a:t>
            </a:r>
            <a:r>
              <a:rPr lang="en-US" dirty="0">
                <a:latin typeface="Avenir Book"/>
                <a:cs typeface="Avenir Book"/>
              </a:rPr>
              <a:t> are some of the SSRIs commonly prescribed for panic disorder, OCD, PTSD, and social phobia. </a:t>
            </a:r>
          </a:p>
          <a:p>
            <a:pPr marL="0" indent="0" algn="just">
              <a:buNone/>
            </a:pPr>
            <a:endParaRPr lang="en-US" dirty="0">
              <a:latin typeface="Avenir Book"/>
              <a:cs typeface="Avenir Book"/>
            </a:endParaRPr>
          </a:p>
        </p:txBody>
      </p:sp>
    </p:spTree>
    <p:extLst>
      <p:ext uri="{BB962C8B-B14F-4D97-AF65-F5344CB8AC3E}">
        <p14:creationId xmlns:p14="http://schemas.microsoft.com/office/powerpoint/2010/main" val="3725426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lstStyle/>
          <a:p>
            <a:pPr marL="0" indent="0" algn="ctr">
              <a:buNone/>
            </a:pPr>
            <a:r>
              <a:rPr lang="en-US" b="1" u="sng" dirty="0">
                <a:latin typeface="Avenir Book"/>
                <a:cs typeface="Avenir Book"/>
              </a:rPr>
              <a:t>Psychotherapy</a:t>
            </a:r>
          </a:p>
          <a:p>
            <a:pPr algn="just"/>
            <a:endParaRPr lang="en-US" dirty="0">
              <a:latin typeface="Avenir Book"/>
              <a:cs typeface="Avenir Book"/>
            </a:endParaRPr>
          </a:p>
          <a:p>
            <a:pPr algn="just"/>
            <a:r>
              <a:rPr lang="en-US" dirty="0">
                <a:latin typeface="Avenir Book"/>
                <a:cs typeface="Avenir Book"/>
              </a:rPr>
              <a:t>Psychotherapy involves talking with a trained mental health professional, such as a psychiatrist, psychologist, social worker, or counselor, to discover what caused an anxiety disorder and how to deal with its symptoms.</a:t>
            </a:r>
          </a:p>
          <a:p>
            <a:pPr algn="ctr"/>
            <a:endParaRPr lang="en-US" b="1" u="sng" dirty="0">
              <a:latin typeface="Avenir Book"/>
              <a:cs typeface="Avenir Book"/>
            </a:endParaRPr>
          </a:p>
          <a:p>
            <a:pPr marL="0" indent="0" algn="ctr">
              <a:buNone/>
            </a:pPr>
            <a:r>
              <a:rPr lang="en-US" b="1" u="sng" dirty="0">
                <a:latin typeface="Avenir Book"/>
                <a:cs typeface="Avenir Book"/>
              </a:rPr>
              <a:t>Cognitive-Behavioral Therapy</a:t>
            </a:r>
          </a:p>
          <a:p>
            <a:pPr marL="0" indent="0" algn="just">
              <a:buNone/>
            </a:pPr>
            <a:endParaRPr lang="en-US" dirty="0">
              <a:latin typeface="Avenir Book"/>
              <a:cs typeface="Avenir Book"/>
            </a:endParaRPr>
          </a:p>
          <a:p>
            <a:pPr algn="just"/>
            <a:r>
              <a:rPr lang="en-US" dirty="0">
                <a:latin typeface="Avenir Book"/>
                <a:cs typeface="Avenir Book"/>
              </a:rPr>
              <a:t>Cognitive-behavioral therapy (CBT) is very useful in treating anxiety disorders. The cognitive part helps people change the thinking patterns that support their fears, and the behavioral part helps people change the way they react to anxiety-provoking situations.</a:t>
            </a:r>
          </a:p>
        </p:txBody>
      </p:sp>
    </p:spTree>
    <p:extLst>
      <p:ext uri="{BB962C8B-B14F-4D97-AF65-F5344CB8AC3E}">
        <p14:creationId xmlns:p14="http://schemas.microsoft.com/office/powerpoint/2010/main" val="665747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533400"/>
            <a:ext cx="2133600" cy="533400"/>
          </a:xfrm>
        </p:spPr>
        <p:txBody>
          <a:bodyPr>
            <a:normAutofit fontScale="90000"/>
          </a:bodyPr>
          <a:lstStyle/>
          <a:p>
            <a:r>
              <a:rPr lang="en-US" sz="2400" u="sng" dirty="0">
                <a:solidFill>
                  <a:srgbClr val="292934"/>
                </a:solidFill>
              </a:rPr>
              <a:t>Bipolar Disorder</a:t>
            </a:r>
          </a:p>
        </p:txBody>
      </p:sp>
      <p:sp>
        <p:nvSpPr>
          <p:cNvPr id="3" name="Content Placeholder 2"/>
          <p:cNvSpPr>
            <a:spLocks noGrp="1"/>
          </p:cNvSpPr>
          <p:nvPr>
            <p:ph idx="1"/>
          </p:nvPr>
        </p:nvSpPr>
        <p:spPr>
          <a:xfrm>
            <a:off x="457200" y="1143000"/>
            <a:ext cx="8229600" cy="5334000"/>
          </a:xfrm>
        </p:spPr>
        <p:txBody>
          <a:bodyPr>
            <a:normAutofit lnSpcReduction="10000"/>
          </a:bodyPr>
          <a:lstStyle/>
          <a:p>
            <a:r>
              <a:rPr lang="en-US" sz="1800" dirty="0">
                <a:solidFill>
                  <a:srgbClr val="292934"/>
                </a:solidFill>
              </a:rPr>
              <a:t>A brain disorder that causes unusual shifts in mood, energy and the ability to perform one’s daily demands.</a:t>
            </a:r>
          </a:p>
          <a:p>
            <a:endParaRPr lang="en-US" sz="1800" dirty="0">
              <a:solidFill>
                <a:srgbClr val="292934"/>
              </a:solidFill>
            </a:endParaRPr>
          </a:p>
          <a:p>
            <a:r>
              <a:rPr lang="en-US" sz="1800" dirty="0">
                <a:solidFill>
                  <a:srgbClr val="292934"/>
                </a:solidFill>
              </a:rPr>
              <a:t>Sometimes referred to as Manic Depressive Illness</a:t>
            </a:r>
          </a:p>
          <a:p>
            <a:endParaRPr lang="en-US" sz="1800" dirty="0">
              <a:solidFill>
                <a:srgbClr val="292934"/>
              </a:solidFill>
            </a:endParaRPr>
          </a:p>
          <a:p>
            <a:r>
              <a:rPr lang="en-US" sz="1800" dirty="0">
                <a:solidFill>
                  <a:srgbClr val="292934"/>
                </a:solidFill>
              </a:rPr>
              <a:t>Symptoms are severe and can damage relationships, disrupt job or school performance and some consider suicide.</a:t>
            </a:r>
          </a:p>
          <a:p>
            <a:endParaRPr lang="en-US" sz="1800" dirty="0">
              <a:solidFill>
                <a:srgbClr val="292934"/>
              </a:solidFill>
            </a:endParaRPr>
          </a:p>
          <a:p>
            <a:r>
              <a:rPr lang="en-US" sz="1800" dirty="0">
                <a:solidFill>
                  <a:srgbClr val="292934"/>
                </a:solidFill>
              </a:rPr>
              <a:t>Causes: There is no single cause but includes many factors such as:</a:t>
            </a:r>
          </a:p>
          <a:p>
            <a:endParaRPr lang="en-US" sz="1600" dirty="0">
              <a:solidFill>
                <a:srgbClr val="292934"/>
              </a:solidFill>
            </a:endParaRPr>
          </a:p>
          <a:p>
            <a:pPr lvl="1"/>
            <a:r>
              <a:rPr lang="en-US" sz="1600" dirty="0">
                <a:solidFill>
                  <a:srgbClr val="292934"/>
                </a:solidFill>
              </a:rPr>
              <a:t>Genetic </a:t>
            </a:r>
          </a:p>
          <a:p>
            <a:pPr lvl="1"/>
            <a:r>
              <a:rPr lang="en-US" sz="1600" dirty="0">
                <a:solidFill>
                  <a:srgbClr val="292934"/>
                </a:solidFill>
              </a:rPr>
              <a:t>Neurochemical</a:t>
            </a:r>
          </a:p>
          <a:p>
            <a:pPr lvl="1"/>
            <a:r>
              <a:rPr lang="en-US" sz="1600" dirty="0">
                <a:solidFill>
                  <a:srgbClr val="292934"/>
                </a:solidFill>
              </a:rPr>
              <a:t>Environmental</a:t>
            </a:r>
          </a:p>
          <a:p>
            <a:pPr lvl="1"/>
            <a:r>
              <a:rPr lang="en-US" sz="1600" dirty="0">
                <a:solidFill>
                  <a:srgbClr val="292934"/>
                </a:solidFill>
              </a:rPr>
              <a:t>Brain Structure</a:t>
            </a:r>
          </a:p>
          <a:p>
            <a:endParaRPr lang="en-US" sz="1800" dirty="0">
              <a:solidFill>
                <a:srgbClr val="292934"/>
              </a:solidFill>
            </a:endParaRPr>
          </a:p>
          <a:p>
            <a:r>
              <a:rPr lang="en-US" sz="1800" dirty="0">
                <a:solidFill>
                  <a:srgbClr val="292934"/>
                </a:solidFill>
              </a:rPr>
              <a:t>About 3% of Americans suffer from Bipolar Disorder (10 million)</a:t>
            </a:r>
          </a:p>
          <a:p>
            <a:r>
              <a:rPr lang="en-US" sz="1800" dirty="0">
                <a:solidFill>
                  <a:srgbClr val="292934"/>
                </a:solidFill>
              </a:rPr>
              <a:t>Affects men and women equally.</a:t>
            </a:r>
          </a:p>
          <a:p>
            <a:pPr marL="0" indent="0">
              <a:buNone/>
            </a:pPr>
            <a:endParaRPr lang="en-US" sz="1800" dirty="0"/>
          </a:p>
        </p:txBody>
      </p:sp>
    </p:spTree>
    <p:extLst>
      <p:ext uri="{BB962C8B-B14F-4D97-AF65-F5344CB8AC3E}">
        <p14:creationId xmlns:p14="http://schemas.microsoft.com/office/powerpoint/2010/main" val="1764525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6172200"/>
          </a:xfrm>
        </p:spPr>
        <p:txBody>
          <a:bodyPr>
            <a:normAutofit fontScale="70000" lnSpcReduction="20000"/>
          </a:bodyPr>
          <a:lstStyle/>
          <a:p>
            <a:pPr marL="0" indent="0" algn="just">
              <a:buNone/>
            </a:pPr>
            <a:endParaRPr lang="en-US" dirty="0">
              <a:latin typeface="Avenir Book"/>
              <a:cs typeface="Avenir Book"/>
            </a:endParaRPr>
          </a:p>
          <a:p>
            <a:pPr marL="0" indent="0" algn="just">
              <a:buNone/>
            </a:pPr>
            <a:r>
              <a:rPr lang="en-US" dirty="0">
                <a:latin typeface="Avenir Book"/>
                <a:cs typeface="Avenir Book"/>
              </a:rPr>
              <a:t>The cause of bipolar disorder is not entirely known. Genetic, neurochemical and environmental factors probably interact at many levels to play a role in the onset and progression of bipolar disorder. </a:t>
            </a:r>
          </a:p>
          <a:p>
            <a:pPr marL="0" indent="0" algn="ctr">
              <a:buNone/>
            </a:pPr>
            <a:endParaRPr lang="en-US" b="1" u="sng" dirty="0">
              <a:latin typeface="Avenir Book"/>
              <a:cs typeface="Avenir Book"/>
            </a:endParaRPr>
          </a:p>
          <a:p>
            <a:pPr marL="0" indent="0" algn="ctr">
              <a:buNone/>
            </a:pPr>
            <a:r>
              <a:rPr lang="en-US" b="1" u="sng" dirty="0">
                <a:latin typeface="Avenir Book"/>
                <a:cs typeface="Avenir Book"/>
              </a:rPr>
              <a:t>Neurochemical Factors in Bipolar Disorder</a:t>
            </a:r>
          </a:p>
          <a:p>
            <a:pPr marL="0" indent="0" algn="just">
              <a:buNone/>
            </a:pPr>
            <a:endParaRPr lang="en-US" dirty="0">
              <a:latin typeface="Avenir Book"/>
              <a:cs typeface="Avenir Book"/>
            </a:endParaRPr>
          </a:p>
          <a:p>
            <a:pPr marL="0" indent="0" algn="just">
              <a:buNone/>
            </a:pPr>
            <a:r>
              <a:rPr lang="en-US" dirty="0">
                <a:latin typeface="Avenir Book"/>
                <a:cs typeface="Avenir Book"/>
              </a:rPr>
              <a:t>Bipolar disorder is primarily a biological disorder that occurs in a specific area of the brain due to the dysfunction of certain neurotransmitters, or chemical messengers, in the brain. </a:t>
            </a:r>
          </a:p>
          <a:p>
            <a:pPr marL="0" indent="0" algn="just">
              <a:buNone/>
            </a:pPr>
            <a:endParaRPr lang="en-US" dirty="0">
              <a:latin typeface="Avenir Book"/>
              <a:cs typeface="Avenir Book"/>
            </a:endParaRPr>
          </a:p>
          <a:p>
            <a:pPr marL="0" indent="0" algn="just">
              <a:buNone/>
            </a:pPr>
            <a:r>
              <a:rPr lang="en-US" dirty="0">
                <a:latin typeface="Avenir Book"/>
                <a:cs typeface="Avenir Book"/>
              </a:rPr>
              <a:t>These chemicals may involve neurotransmitters like norepinephrine, serotonin and probably many others.</a:t>
            </a:r>
          </a:p>
          <a:p>
            <a:pPr marL="0" indent="0" algn="just">
              <a:buNone/>
            </a:pPr>
            <a:endParaRPr lang="en-US" dirty="0">
              <a:latin typeface="Avenir Book"/>
              <a:cs typeface="Avenir Book"/>
            </a:endParaRPr>
          </a:p>
          <a:p>
            <a:pPr marL="0" indent="0" algn="just">
              <a:buNone/>
            </a:pPr>
            <a:r>
              <a:rPr lang="en-US" dirty="0">
                <a:latin typeface="Avenir Book"/>
                <a:cs typeface="Avenir Book"/>
              </a:rPr>
              <a:t>As a biological disorder, it may lie dormant and be activated on its own or it may be triggered by external factors such as psychological stress and social circumstances.</a:t>
            </a:r>
          </a:p>
          <a:p>
            <a:pPr marL="0" indent="0" algn="just">
              <a:buNone/>
            </a:pPr>
            <a:r>
              <a:rPr lang="en-US" dirty="0">
                <a:latin typeface="Avenir Book"/>
                <a:cs typeface="Avenir Book"/>
              </a:rPr>
              <a:t> </a:t>
            </a:r>
          </a:p>
          <a:p>
            <a:pPr marL="0" indent="0" algn="just">
              <a:buNone/>
            </a:pPr>
            <a:r>
              <a:rPr lang="en-US" dirty="0">
                <a:latin typeface="Avenir Book"/>
                <a:cs typeface="Avenir Book"/>
              </a:rPr>
              <a:t>A person who has one parent with bipolar disorder has a 15 to 25 percent chance of having the condition.</a:t>
            </a:r>
          </a:p>
          <a:p>
            <a:pPr marL="0" indent="0" algn="just">
              <a:buNone/>
            </a:pPr>
            <a:endParaRPr lang="en-US" dirty="0">
              <a:latin typeface="Avenir Book"/>
              <a:cs typeface="Avenir Book"/>
            </a:endParaRPr>
          </a:p>
          <a:p>
            <a:pPr marL="0" indent="0" algn="just">
              <a:buNone/>
            </a:pPr>
            <a:r>
              <a:rPr lang="en-US" dirty="0">
                <a:latin typeface="Avenir Book"/>
                <a:cs typeface="Avenir Book"/>
              </a:rPr>
              <a:t>The current thinking is that this is a predominantly biological disorder that occurs in a specific part of the brain and is due to a malfunction of the neurotransmitters (chemical messengers in the brain). </a:t>
            </a:r>
          </a:p>
          <a:p>
            <a:endParaRPr lang="en-US" dirty="0"/>
          </a:p>
        </p:txBody>
      </p:sp>
    </p:spTree>
    <p:extLst>
      <p:ext uri="{BB962C8B-B14F-4D97-AF65-F5344CB8AC3E}">
        <p14:creationId xmlns:p14="http://schemas.microsoft.com/office/powerpoint/2010/main" val="417740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6096000"/>
          </a:xfrm>
        </p:spPr>
        <p:txBody>
          <a:bodyPr>
            <a:normAutofit fontScale="55000" lnSpcReduction="20000"/>
          </a:bodyPr>
          <a:lstStyle/>
          <a:p>
            <a:pPr marL="0" indent="0" algn="ctr">
              <a:buNone/>
            </a:pPr>
            <a:r>
              <a:rPr lang="en-US" sz="3400" b="1" u="sng" dirty="0">
                <a:latin typeface="Avenir Book"/>
                <a:cs typeface="Avenir Book"/>
              </a:rPr>
              <a:t>Genetic Factors</a:t>
            </a:r>
          </a:p>
          <a:p>
            <a:pPr marL="0" indent="0" algn="just">
              <a:buNone/>
            </a:pPr>
            <a:endParaRPr lang="en-US" sz="3400" dirty="0">
              <a:latin typeface="Avenir Book"/>
              <a:cs typeface="Avenir Book"/>
            </a:endParaRPr>
          </a:p>
          <a:p>
            <a:pPr algn="just"/>
            <a:endParaRPr lang="en-US" sz="3600" dirty="0">
              <a:latin typeface="Avenir Book"/>
              <a:cs typeface="Avenir Book"/>
            </a:endParaRPr>
          </a:p>
          <a:p>
            <a:pPr marL="0" indent="0" algn="just">
              <a:buNone/>
            </a:pPr>
            <a:r>
              <a:rPr lang="en-US" sz="3600" dirty="0">
                <a:latin typeface="Avenir Book"/>
                <a:cs typeface="Avenir Book"/>
              </a:rPr>
              <a:t>It tends to run in families, many different genes are involved in combination with environmental factors.</a:t>
            </a:r>
          </a:p>
          <a:p>
            <a:pPr marL="0" indent="0" algn="just">
              <a:buNone/>
            </a:pPr>
            <a:endParaRPr lang="en-US" sz="3600" dirty="0">
              <a:latin typeface="Avenir Book"/>
              <a:cs typeface="Avenir Book"/>
            </a:endParaRPr>
          </a:p>
          <a:p>
            <a:pPr marL="0" indent="0" algn="just">
              <a:buNone/>
            </a:pPr>
            <a:r>
              <a:rPr lang="en-US" sz="3600" dirty="0">
                <a:latin typeface="Avenir Book"/>
                <a:cs typeface="Avenir Book"/>
              </a:rPr>
              <a:t>This question has been researched through multiple family, adoption and twin studies. In families of </a:t>
            </a:r>
            <a:r>
              <a:rPr lang="en-US" sz="3600" dirty="0">
                <a:solidFill>
                  <a:schemeClr val="accent4"/>
                </a:solidFill>
                <a:latin typeface="Avenir Book"/>
                <a:cs typeface="Avenir Book"/>
              </a:rPr>
              <a:t>persons with bipolar disorder, first-degree relatives (parents, children, siblings) are more likely to have a mood disorder than the relatives of those who do not have bipolar disorder.</a:t>
            </a:r>
          </a:p>
          <a:p>
            <a:pPr marL="0" indent="0" algn="just">
              <a:buNone/>
            </a:pPr>
            <a:endParaRPr lang="en-US" sz="3600" dirty="0">
              <a:solidFill>
                <a:schemeClr val="accent4"/>
              </a:solidFill>
              <a:latin typeface="Avenir Book"/>
              <a:cs typeface="Avenir Book"/>
            </a:endParaRPr>
          </a:p>
          <a:p>
            <a:pPr marL="0" indent="0" algn="just">
              <a:buNone/>
            </a:pPr>
            <a:r>
              <a:rPr lang="en-US" sz="3600" dirty="0">
                <a:solidFill>
                  <a:schemeClr val="accent4"/>
                </a:solidFill>
                <a:latin typeface="Avenir Book"/>
                <a:cs typeface="Avenir Book"/>
              </a:rPr>
              <a:t>Studies of twins indicate that if one twin has a mood disorder, an identical twin is about three times more likely than a fraternal twin to have the mood disorder. </a:t>
            </a:r>
          </a:p>
          <a:p>
            <a:pPr marL="0" indent="0" algn="just">
              <a:buNone/>
            </a:pPr>
            <a:endParaRPr lang="en-US" sz="3600" dirty="0">
              <a:solidFill>
                <a:schemeClr val="accent4"/>
              </a:solidFill>
              <a:latin typeface="Avenir Book"/>
              <a:cs typeface="Avenir Book"/>
            </a:endParaRPr>
          </a:p>
          <a:p>
            <a:pPr marL="0" indent="0" algn="just">
              <a:buNone/>
            </a:pPr>
            <a:r>
              <a:rPr lang="en-US" sz="3600" dirty="0">
                <a:solidFill>
                  <a:schemeClr val="accent4"/>
                </a:solidFill>
                <a:latin typeface="Avenir Book"/>
                <a:cs typeface="Avenir Book"/>
              </a:rPr>
              <a:t>In bipolar disorder specifically, some studies have put the concordance rate (when both twins have the disorder) at 80 percent for identical twins, as compared to only 16 percent for fraternal twins. </a:t>
            </a:r>
          </a:p>
          <a:p>
            <a:pPr marL="0" indent="0" algn="just">
              <a:buNone/>
            </a:pPr>
            <a:endParaRPr lang="en-US" sz="3600" dirty="0">
              <a:solidFill>
                <a:schemeClr val="accent4"/>
              </a:solidFill>
              <a:latin typeface="Avenir Book"/>
              <a:cs typeface="Avenir Book"/>
            </a:endParaRPr>
          </a:p>
          <a:p>
            <a:pPr marL="0" indent="0" algn="just">
              <a:buNone/>
            </a:pPr>
            <a:r>
              <a:rPr lang="en-US" sz="3600" dirty="0">
                <a:solidFill>
                  <a:schemeClr val="accent4"/>
                </a:solidFill>
                <a:latin typeface="Avenir Book"/>
                <a:cs typeface="Avenir Book"/>
              </a:rPr>
              <a:t>There is overwhelming evidence that bipolar disorder can be inherited and that there is a genetic vulnerability to developing the illness.</a:t>
            </a:r>
          </a:p>
          <a:p>
            <a:endParaRPr lang="en-US" sz="3400" dirty="0">
              <a:solidFill>
                <a:schemeClr val="accent4"/>
              </a:solidFill>
              <a:latin typeface="Avenir Book"/>
              <a:cs typeface="Avenir Book"/>
            </a:endParaRPr>
          </a:p>
          <a:p>
            <a:endParaRPr lang="en-US" sz="3400" dirty="0">
              <a:latin typeface="Avenir Book"/>
              <a:cs typeface="Avenir Book"/>
            </a:endParaRPr>
          </a:p>
          <a:p>
            <a:endParaRPr lang="en-US" dirty="0"/>
          </a:p>
        </p:txBody>
      </p:sp>
    </p:spTree>
    <p:extLst>
      <p:ext uri="{BB962C8B-B14F-4D97-AF65-F5344CB8AC3E}">
        <p14:creationId xmlns:p14="http://schemas.microsoft.com/office/powerpoint/2010/main" val="820607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458200" cy="5867400"/>
          </a:xfrm>
        </p:spPr>
        <p:txBody>
          <a:bodyPr>
            <a:normAutofit fontScale="85000" lnSpcReduction="20000"/>
          </a:bodyPr>
          <a:lstStyle/>
          <a:p>
            <a:endParaRPr lang="en-US" sz="4200" dirty="0">
              <a:solidFill>
                <a:schemeClr val="accent4"/>
              </a:solidFill>
              <a:latin typeface="Avenir Book"/>
              <a:cs typeface="Avenir Book"/>
            </a:endParaRPr>
          </a:p>
          <a:p>
            <a:pPr marL="0" indent="0" algn="ctr">
              <a:buNone/>
            </a:pPr>
            <a:r>
              <a:rPr lang="en-US" sz="2600" b="1" u="sng" dirty="0">
                <a:solidFill>
                  <a:srgbClr val="292934"/>
                </a:solidFill>
                <a:latin typeface="Avenir Book"/>
                <a:cs typeface="Avenir Book"/>
              </a:rPr>
              <a:t>Neurotransmitters</a:t>
            </a:r>
          </a:p>
          <a:p>
            <a:pPr algn="just"/>
            <a:endParaRPr lang="en-US" u="sng" dirty="0">
              <a:solidFill>
                <a:schemeClr val="accent4"/>
              </a:solidFill>
              <a:latin typeface="Avenir Book"/>
              <a:cs typeface="Avenir Book"/>
              <a:hlinkClick r:id="rId2"/>
            </a:endParaRPr>
          </a:p>
          <a:p>
            <a:pPr marL="0" indent="0" algn="just">
              <a:buNone/>
            </a:pPr>
            <a:r>
              <a:rPr lang="en-US" dirty="0">
                <a:solidFill>
                  <a:schemeClr val="accent4"/>
                </a:solidFill>
                <a:latin typeface="Avenir Book"/>
                <a:cs typeface="Avenir Book"/>
              </a:rPr>
              <a:t>Some studies suggest an imbalance of neurotransmitters is the cause; that a low or high level of a specific neurotransmitter such as serotonin, norepinephrine or dopamine. </a:t>
            </a:r>
            <a:endParaRPr lang="en-US" u="sng" dirty="0">
              <a:solidFill>
                <a:schemeClr val="accent4"/>
              </a:solidFill>
              <a:latin typeface="Avenir Book"/>
              <a:cs typeface="Avenir Book"/>
              <a:hlinkClick r:id="rId3"/>
            </a:endParaRPr>
          </a:p>
          <a:p>
            <a:pPr algn="just"/>
            <a:endParaRPr lang="en-US" dirty="0">
              <a:latin typeface="Avenir Book"/>
              <a:cs typeface="Avenir Book"/>
            </a:endParaRPr>
          </a:p>
          <a:p>
            <a:pPr marL="0" indent="0" algn="just">
              <a:buNone/>
            </a:pPr>
            <a:r>
              <a:rPr lang="en-US" dirty="0">
                <a:latin typeface="Avenir Book"/>
                <a:cs typeface="Avenir Book"/>
              </a:rPr>
              <a:t>Experts believe bipolar disorder is partly caused by an underlying problem with specific brain circuits and the balance of brain chemicals called neurotransmitters.</a:t>
            </a:r>
          </a:p>
          <a:p>
            <a:pPr algn="just"/>
            <a:endParaRPr lang="en-US" dirty="0">
              <a:latin typeface="Avenir Book"/>
              <a:cs typeface="Avenir Book"/>
            </a:endParaRPr>
          </a:p>
          <a:p>
            <a:pPr marL="0" indent="0" algn="just">
              <a:buNone/>
            </a:pPr>
            <a:r>
              <a:rPr lang="en-US" dirty="0">
                <a:latin typeface="Avenir Book"/>
                <a:cs typeface="Avenir Book"/>
              </a:rPr>
              <a:t>In short, researchers are quite certain that the neurotransmitter system is at least part of the cause of bipolar disorder, but further research is still needed to define its exact role.</a:t>
            </a:r>
          </a:p>
          <a:p>
            <a:pPr algn="just"/>
            <a:endParaRPr lang="en-US" dirty="0">
              <a:latin typeface="Avenir Book"/>
              <a:cs typeface="Avenir Book"/>
            </a:endParaRPr>
          </a:p>
          <a:p>
            <a:pPr marL="0" indent="0" algn="just">
              <a:buNone/>
            </a:pPr>
            <a:r>
              <a:rPr lang="en-US" dirty="0">
                <a:latin typeface="Avenir Book"/>
                <a:cs typeface="Avenir Book"/>
              </a:rPr>
              <a:t>The brain chemical serotonin is connected to many body functions such as sleep, wakefulness, eating, sexual activity, impulsivity, learning, and memory. Researchers believe that abnormal functioning of brain circuits that involve serotonin as a chemical messenger contribute to mood disorders (depression and bipolar disorder).</a:t>
            </a:r>
          </a:p>
          <a:p>
            <a:endParaRPr lang="en-US" dirty="0">
              <a:latin typeface="Avenir Book"/>
              <a:cs typeface="Avenir Book"/>
            </a:endParaRPr>
          </a:p>
          <a:p>
            <a:endParaRPr lang="en-US" dirty="0">
              <a:latin typeface="Avenir Book"/>
              <a:cs typeface="Avenir Book"/>
            </a:endParaRPr>
          </a:p>
          <a:p>
            <a:endParaRPr lang="en-US" dirty="0">
              <a:latin typeface="Avenir Book"/>
              <a:cs typeface="Avenir Book"/>
            </a:endParaRPr>
          </a:p>
          <a:p>
            <a:endParaRPr lang="en-US" dirty="0"/>
          </a:p>
        </p:txBody>
      </p:sp>
    </p:spTree>
    <p:extLst>
      <p:ext uri="{BB962C8B-B14F-4D97-AF65-F5344CB8AC3E}">
        <p14:creationId xmlns:p14="http://schemas.microsoft.com/office/powerpoint/2010/main" val="722405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10600" cy="6096000"/>
          </a:xfrm>
        </p:spPr>
        <p:txBody>
          <a:bodyPr>
            <a:normAutofit fontScale="70000" lnSpcReduction="20000"/>
          </a:bodyPr>
          <a:lstStyle/>
          <a:p>
            <a:pPr marL="0" indent="0" algn="ctr">
              <a:buNone/>
            </a:pPr>
            <a:r>
              <a:rPr lang="en-US" sz="2900" b="1" u="sng" dirty="0">
                <a:latin typeface="Avenir Book"/>
                <a:cs typeface="Avenir Book"/>
              </a:rPr>
              <a:t>Stress Triggers</a:t>
            </a:r>
          </a:p>
          <a:p>
            <a:endParaRPr lang="en-US" dirty="0">
              <a:latin typeface="Avenir Book"/>
              <a:cs typeface="Avenir Book"/>
            </a:endParaRPr>
          </a:p>
          <a:p>
            <a:pPr marL="0" indent="0" algn="just">
              <a:buNone/>
            </a:pPr>
            <a:r>
              <a:rPr lang="en-US" sz="2600" dirty="0">
                <a:latin typeface="Avenir Book"/>
                <a:cs typeface="Avenir Book"/>
              </a:rPr>
              <a:t>For mental, emotional and environmental issues, stressful life events are thought to contribute to the development of bipolar disorder. These can range from a death in the family to the loss of a job, from the birth of a child to a move. </a:t>
            </a:r>
          </a:p>
          <a:p>
            <a:pPr algn="just"/>
            <a:endParaRPr lang="en-US" sz="2600" dirty="0">
              <a:latin typeface="Avenir Book"/>
              <a:cs typeface="Avenir Book"/>
            </a:endParaRPr>
          </a:p>
          <a:p>
            <a:pPr marL="0" indent="0" algn="just">
              <a:buNone/>
            </a:pPr>
            <a:r>
              <a:rPr lang="en-US" sz="2600" dirty="0">
                <a:latin typeface="Avenir Book"/>
                <a:cs typeface="Avenir Book"/>
              </a:rPr>
              <a:t>With that in mind, research has found that stressful life events can lead to the onset of symptoms in bipolar disorder.</a:t>
            </a:r>
          </a:p>
          <a:p>
            <a:pPr marL="0" indent="0" algn="just">
              <a:buNone/>
            </a:pPr>
            <a:endParaRPr lang="en-US" sz="2600" dirty="0">
              <a:latin typeface="Avenir Book"/>
              <a:cs typeface="Avenir Book"/>
            </a:endParaRPr>
          </a:p>
          <a:p>
            <a:pPr marL="0" indent="0" algn="just">
              <a:buNone/>
            </a:pPr>
            <a:r>
              <a:rPr lang="en-US" sz="2600" dirty="0">
                <a:latin typeface="Avenir Book"/>
                <a:cs typeface="Avenir Book"/>
              </a:rPr>
              <a:t>However, once the disorder is triggered and progresses, "it seems to develop a life of its own." Once the cycle begins, psychological and/or biological processes take over and keep the illness active.</a:t>
            </a:r>
          </a:p>
          <a:p>
            <a:pPr marL="0" indent="0" algn="just">
              <a:buNone/>
            </a:pPr>
            <a:endParaRPr lang="en-US" sz="2600" dirty="0">
              <a:latin typeface="Avenir Book"/>
              <a:cs typeface="Avenir Book"/>
            </a:endParaRPr>
          </a:p>
          <a:p>
            <a:pPr marL="0" indent="0" algn="just">
              <a:buNone/>
            </a:pPr>
            <a:r>
              <a:rPr lang="en-US" sz="2600" dirty="0">
                <a:latin typeface="Avenir Book"/>
                <a:cs typeface="Avenir Book"/>
              </a:rPr>
              <a:t>When we look for the cause of bipolar disorder, the best explanation according to the research available at this time is what is termed the "Diathesis-Stress Model." </a:t>
            </a:r>
          </a:p>
          <a:p>
            <a:pPr marL="0" indent="0" algn="just">
              <a:buNone/>
            </a:pPr>
            <a:endParaRPr lang="en-US" sz="2600" dirty="0">
              <a:latin typeface="Avenir Book"/>
              <a:cs typeface="Avenir Book"/>
            </a:endParaRPr>
          </a:p>
          <a:p>
            <a:pPr marL="0" indent="0" algn="just">
              <a:buNone/>
            </a:pPr>
            <a:r>
              <a:rPr lang="en-US" sz="2600" dirty="0">
                <a:latin typeface="Avenir Book"/>
                <a:cs typeface="Avenir Book"/>
              </a:rPr>
              <a:t>The word diathesis means, in simplified terms, a physical condition that make a person more than usually susceptible to certain diseases. </a:t>
            </a:r>
          </a:p>
          <a:p>
            <a:pPr marL="0" indent="0" algn="just">
              <a:buNone/>
            </a:pPr>
            <a:endParaRPr lang="en-US" sz="2600" dirty="0">
              <a:latin typeface="Avenir Book"/>
              <a:cs typeface="Avenir Book"/>
            </a:endParaRPr>
          </a:p>
          <a:p>
            <a:pPr marL="0" indent="0" algn="just">
              <a:buNone/>
            </a:pPr>
            <a:r>
              <a:rPr lang="en-US" sz="2600" dirty="0">
                <a:latin typeface="Avenir Book"/>
                <a:cs typeface="Avenir Book"/>
              </a:rPr>
              <a:t>Thus the Diathesis-Stress Model says that each person inherits certain physical vulnerabilities to problems that may or may not appear depending on what stresses occur in his or her life. Durand and Barlow define this model as a theory "that both an inherited tendency and specific stressful conditions are required to produce a disorder."</a:t>
            </a:r>
          </a:p>
          <a:p>
            <a:pPr marL="0" indent="0">
              <a:buNone/>
            </a:pPr>
            <a:endParaRPr lang="en-US" dirty="0"/>
          </a:p>
        </p:txBody>
      </p:sp>
    </p:spTree>
    <p:extLst>
      <p:ext uri="{BB962C8B-B14F-4D97-AF65-F5344CB8AC3E}">
        <p14:creationId xmlns:p14="http://schemas.microsoft.com/office/powerpoint/2010/main" val="2363583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6096000"/>
          </a:xfrm>
        </p:spPr>
        <p:txBody>
          <a:bodyPr>
            <a:normAutofit/>
          </a:bodyPr>
          <a:lstStyle/>
          <a:p>
            <a:pPr marL="0" indent="0" algn="ctr">
              <a:buNone/>
            </a:pPr>
            <a:r>
              <a:rPr lang="en-US" sz="2000" b="1" u="sng" dirty="0">
                <a:latin typeface="Avenir Book"/>
                <a:cs typeface="Avenir Book"/>
              </a:rPr>
              <a:t>Brain Structure and Functioning</a:t>
            </a:r>
          </a:p>
          <a:p>
            <a:endParaRPr lang="en-US" sz="2000" dirty="0">
              <a:latin typeface="Avenir Book"/>
              <a:cs typeface="Avenir Book"/>
            </a:endParaRPr>
          </a:p>
          <a:p>
            <a:pPr marL="0" indent="0" algn="just">
              <a:buNone/>
            </a:pPr>
            <a:r>
              <a:rPr lang="en-US" sz="2000" dirty="0">
                <a:latin typeface="Avenir Book"/>
                <a:cs typeface="Avenir Book"/>
              </a:rPr>
              <a:t>MRI’s of individuals with Bipolar Disorder reveal that the brain’s prefrontal cortex tends to be smaller and function less well than individuals without Bipolar Disorder. </a:t>
            </a:r>
          </a:p>
          <a:p>
            <a:pPr algn="just"/>
            <a:endParaRPr lang="en-US" sz="2000" dirty="0">
              <a:latin typeface="Avenir Book"/>
              <a:cs typeface="Avenir Book"/>
            </a:endParaRPr>
          </a:p>
          <a:p>
            <a:pPr marL="0" indent="0" algn="just">
              <a:buNone/>
            </a:pPr>
            <a:r>
              <a:rPr lang="en-US" sz="2000" dirty="0">
                <a:latin typeface="Avenir Book"/>
                <a:cs typeface="Avenir Book"/>
              </a:rPr>
              <a:t>The prefrontal cortex is involved in executive functions such as solving problems, decision making, emotion and impulsivity.</a:t>
            </a:r>
          </a:p>
          <a:p>
            <a:pPr algn="just"/>
            <a:endParaRPr lang="en-US" sz="2000" dirty="0">
              <a:latin typeface="Avenir Book"/>
              <a:cs typeface="Avenir Book"/>
            </a:endParaRPr>
          </a:p>
          <a:p>
            <a:pPr marL="0" indent="0" algn="just">
              <a:buNone/>
            </a:pPr>
            <a:r>
              <a:rPr lang="en-US" sz="2000" dirty="0">
                <a:latin typeface="Avenir Book"/>
                <a:cs typeface="Avenir Book"/>
              </a:rPr>
              <a:t>The prefrontal cortex and it’s relationship to other parts of the brain mature during adolescence suggesting that abnormal development of this brain circuit may account for why the disorder tends to emerge during the teen years.</a:t>
            </a:r>
          </a:p>
        </p:txBody>
      </p:sp>
    </p:spTree>
    <p:extLst>
      <p:ext uri="{BB962C8B-B14F-4D97-AF65-F5344CB8AC3E}">
        <p14:creationId xmlns:p14="http://schemas.microsoft.com/office/powerpoint/2010/main" val="2128895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3" name="Title 1"/>
          <p:cNvSpPr>
            <a:spLocks noGrp="1"/>
          </p:cNvSpPr>
          <p:nvPr>
            <p:ph type="title"/>
          </p:nvPr>
        </p:nvSpPr>
        <p:spPr>
          <a:xfrm>
            <a:off x="152400" y="152400"/>
            <a:ext cx="8839200" cy="6553200"/>
          </a:xfrm>
        </p:spPr>
        <p:txBody>
          <a:bodyPr>
            <a:noAutofit/>
          </a:bodyPr>
          <a:lstStyle/>
          <a:p>
            <a:r>
              <a:rPr lang="en-US" sz="2400" dirty="0">
                <a:solidFill>
                  <a:srgbClr val="292934"/>
                </a:solidFill>
                <a:latin typeface="Avenir Book"/>
                <a:cs typeface="Avenir Book"/>
              </a:rPr>
              <a:t>                     </a:t>
            </a:r>
            <a:br>
              <a:rPr lang="en-US" sz="2400" dirty="0">
                <a:solidFill>
                  <a:srgbClr val="292934"/>
                </a:solidFill>
                <a:latin typeface="Avenir Book"/>
                <a:cs typeface="Avenir Book"/>
              </a:rPr>
            </a:br>
            <a:r>
              <a:rPr lang="en-US" sz="2400" dirty="0">
                <a:solidFill>
                  <a:srgbClr val="292934"/>
                </a:solidFill>
                <a:latin typeface="Avenir Book"/>
                <a:cs typeface="Avenir Book"/>
              </a:rPr>
              <a:t>                                          </a:t>
            </a:r>
            <a:r>
              <a:rPr lang="en-US" sz="2400" b="1" u="sng" dirty="0">
                <a:solidFill>
                  <a:srgbClr val="292934"/>
                </a:solidFill>
                <a:latin typeface="Avenir Book"/>
                <a:cs typeface="Avenir Book"/>
              </a:rPr>
              <a:t>Bipolar Disorder</a:t>
            </a:r>
            <a:br>
              <a:rPr lang="en-US" sz="2400" b="1" u="sng" dirty="0">
                <a:solidFill>
                  <a:srgbClr val="292934"/>
                </a:solidFill>
                <a:latin typeface="Avenir Book"/>
                <a:cs typeface="Avenir Book"/>
              </a:rPr>
            </a:br>
            <a:br>
              <a:rPr lang="en-US" sz="1600" dirty="0">
                <a:solidFill>
                  <a:srgbClr val="292934"/>
                </a:solidFill>
                <a:latin typeface="Avenir Book"/>
                <a:cs typeface="Avenir Book"/>
              </a:rPr>
            </a:br>
            <a:br>
              <a:rPr lang="en-US" sz="1600" dirty="0">
                <a:solidFill>
                  <a:srgbClr val="292934"/>
                </a:solidFill>
                <a:latin typeface="Avenir Book"/>
                <a:cs typeface="Avenir Book"/>
              </a:rPr>
            </a:br>
            <a:r>
              <a:rPr lang="en-US" sz="1800" dirty="0">
                <a:solidFill>
                  <a:srgbClr val="292934"/>
                </a:solidFill>
                <a:latin typeface="Avenir Book"/>
                <a:cs typeface="Avenir Book"/>
              </a:rPr>
              <a:t>Bipolar I Disorder—defined by manic or mixed episodes that last at least seven days, or by acute  manic symptoms that are so severe that the person needs immediate hospital care. Usually, depressive episodes occur as well, typically lasting at least 2 weeks. You typically see psychosis in Bipolar I such as hallucinations and delusions during mania. Estimates are that 70% of people having acute mania experience psychosis</a:t>
            </a:r>
            <a:br>
              <a:rPr lang="en-US" sz="1800" dirty="0">
                <a:solidFill>
                  <a:srgbClr val="292934"/>
                </a:solidFill>
                <a:latin typeface="Avenir Book"/>
                <a:cs typeface="Avenir Book"/>
              </a:rPr>
            </a:br>
            <a:br>
              <a:rPr lang="en-US" sz="1800" dirty="0">
                <a:solidFill>
                  <a:srgbClr val="292934"/>
                </a:solidFill>
                <a:latin typeface="Avenir Book"/>
                <a:cs typeface="Avenir Book"/>
              </a:rPr>
            </a:br>
            <a:r>
              <a:rPr lang="en-US" sz="1800" dirty="0">
                <a:solidFill>
                  <a:srgbClr val="292934"/>
                </a:solidFill>
                <a:latin typeface="Avenir Book"/>
                <a:cs typeface="Avenir Book"/>
              </a:rPr>
              <a:t>Bipolar II Disorder—defined by a pattern of severe depressive episodes and hypomanic episodes (less intense mania) but no full-blown mania.  There are typically no psychotic symptoms during a hypomanic episode.</a:t>
            </a:r>
            <a:br>
              <a:rPr lang="en-US" sz="1800" dirty="0">
                <a:solidFill>
                  <a:srgbClr val="292934"/>
                </a:solidFill>
                <a:latin typeface="Avenir Book"/>
                <a:cs typeface="Avenir Book"/>
              </a:rPr>
            </a:br>
            <a:br>
              <a:rPr lang="en-US" sz="1800" dirty="0">
                <a:solidFill>
                  <a:srgbClr val="292934"/>
                </a:solidFill>
                <a:latin typeface="Avenir Book"/>
                <a:cs typeface="Avenir Book"/>
              </a:rPr>
            </a:br>
            <a:r>
              <a:rPr lang="en-US" sz="1800" dirty="0">
                <a:solidFill>
                  <a:srgbClr val="292934"/>
                </a:solidFill>
                <a:latin typeface="Avenir Book"/>
                <a:cs typeface="Avenir Book"/>
              </a:rPr>
              <a:t>Bipolar Disorder Not Otherwise Specified (BP-NOS)—diagnosed when symptoms of the illness exist but do not meet diagnostic criteria for either Bipolar I or II. However, the symptoms are clearly out of the person's normal range of behavior.</a:t>
            </a:r>
            <a:br>
              <a:rPr lang="en-US" sz="1800" dirty="0">
                <a:solidFill>
                  <a:srgbClr val="292934"/>
                </a:solidFill>
                <a:latin typeface="Avenir Book"/>
                <a:cs typeface="Avenir Book"/>
              </a:rPr>
            </a:br>
            <a:br>
              <a:rPr lang="en-US" sz="1800" dirty="0">
                <a:solidFill>
                  <a:srgbClr val="292934"/>
                </a:solidFill>
                <a:latin typeface="Avenir Book"/>
                <a:cs typeface="Avenir Book"/>
              </a:rPr>
            </a:br>
            <a:r>
              <a:rPr lang="en-US" sz="1800" dirty="0">
                <a:solidFill>
                  <a:srgbClr val="292934"/>
                </a:solidFill>
                <a:latin typeface="Avenir Book"/>
                <a:cs typeface="Avenir Book"/>
              </a:rPr>
              <a:t>Cyclothymic Disorder, or </a:t>
            </a:r>
            <a:r>
              <a:rPr lang="en-US" sz="1800" dirty="0" err="1">
                <a:solidFill>
                  <a:srgbClr val="292934"/>
                </a:solidFill>
                <a:latin typeface="Avenir Book"/>
                <a:cs typeface="Avenir Book"/>
              </a:rPr>
              <a:t>Cyclothymia</a:t>
            </a:r>
            <a:r>
              <a:rPr lang="en-US" sz="1800" dirty="0">
                <a:solidFill>
                  <a:srgbClr val="292934"/>
                </a:solidFill>
                <a:latin typeface="Avenir Book"/>
                <a:cs typeface="Avenir Book"/>
              </a:rPr>
              <a:t>—a mild form of Bipolar Disorder. These individuals have episodes of hypomania and mild depression for at least 2 years. However, the symptoms do not meet the diagnostic requirements for any other type of bipolar disorder.</a:t>
            </a:r>
            <a:br>
              <a:rPr lang="en-US" sz="1800" dirty="0">
                <a:solidFill>
                  <a:srgbClr val="292934"/>
                </a:solidFill>
                <a:latin typeface="Avenir Book"/>
                <a:cs typeface="Avenir Book"/>
              </a:rPr>
            </a:br>
            <a:br>
              <a:rPr lang="en-US" sz="1800" dirty="0">
                <a:solidFill>
                  <a:srgbClr val="292934"/>
                </a:solidFill>
                <a:latin typeface="Avenir Book"/>
                <a:cs typeface="Avenir Book"/>
              </a:rPr>
            </a:br>
            <a:r>
              <a:rPr lang="en-US" sz="1800" dirty="0">
                <a:solidFill>
                  <a:srgbClr val="292934"/>
                </a:solidFill>
                <a:latin typeface="Avenir Book"/>
                <a:cs typeface="Avenir Book"/>
              </a:rPr>
              <a:t>A severe form of the disorder is called Rapid-Cycling Bipolar Disorder. Rapid cycling occurs when a person has four or more episodes of major depression, mania, hypomania, or mixed states, all within a year.</a:t>
            </a:r>
            <a:br>
              <a:rPr lang="en-US" sz="1800" dirty="0">
                <a:solidFill>
                  <a:srgbClr val="292934"/>
                </a:solidFill>
                <a:latin typeface="Avenir Book"/>
                <a:cs typeface="Avenir Book"/>
              </a:rPr>
            </a:br>
            <a:br>
              <a:rPr lang="en-US" sz="1800" dirty="0">
                <a:solidFill>
                  <a:schemeClr val="tx1"/>
                </a:solidFill>
                <a:latin typeface="Avenir Book"/>
                <a:ea typeface="Calisto MT" pitchFamily="18" charset="0"/>
                <a:cs typeface="Avenir Book"/>
              </a:rPr>
            </a:br>
            <a:endParaRPr lang="en-US" sz="1800" dirty="0">
              <a:solidFill>
                <a:schemeClr val="tx1"/>
              </a:solidFill>
              <a:latin typeface="Avenir Book"/>
              <a:ea typeface="Calisto MT" pitchFamily="18" charset="0"/>
              <a:cs typeface="Avenir Book"/>
            </a:endParaRPr>
          </a:p>
        </p:txBody>
      </p:sp>
      <p:sp>
        <p:nvSpPr>
          <p:cNvPr id="33794" name="Content Placeholder 2"/>
          <p:cNvSpPr>
            <a:spLocks noGrp="1"/>
          </p:cNvSpPr>
          <p:nvPr>
            <p:ph idx="1"/>
          </p:nvPr>
        </p:nvSpPr>
        <p:spPr>
          <a:xfrm>
            <a:off x="228600" y="3733800"/>
            <a:ext cx="8534400" cy="2667000"/>
          </a:xfrm>
        </p:spPr>
        <p:txBody>
          <a:bodyPr>
            <a:normAutofit/>
          </a:bodyPr>
          <a:lstStyle/>
          <a:p>
            <a:pPr marL="0" indent="0" algn="just">
              <a:buNone/>
            </a:pPr>
            <a:endParaRPr lang="en-US" sz="2400" dirty="0">
              <a:ea typeface="Calisto MT" pitchFamily="18" charset="0"/>
              <a:cs typeface="Arial" pitchFamily="34" charset="0"/>
            </a:endParaRPr>
          </a:p>
          <a:p>
            <a:pPr marL="0" indent="0">
              <a:buNone/>
            </a:pPr>
            <a:endParaRPr lang="en-US" b="0" dirty="0">
              <a:latin typeface="Arial" pitchFamily="34" charset="0"/>
              <a:ea typeface="Calisto MT" pitchFamily="18" charset="0"/>
              <a:cs typeface="Arial" pitchFamily="34" charset="0"/>
            </a:endParaRPr>
          </a:p>
          <a:p>
            <a:pPr marL="0" indent="0">
              <a:buNone/>
            </a:pPr>
            <a:endParaRPr lang="en-US" dirty="0">
              <a:latin typeface="Arial" pitchFamily="34" charset="0"/>
              <a:ea typeface="Calisto MT" pitchFamily="18" charset="0"/>
              <a:cs typeface="Arial" pitchFamily="34" charset="0"/>
            </a:endParaRPr>
          </a:p>
        </p:txBody>
      </p:sp>
    </p:spTree>
    <p:extLst>
      <p:ext uri="{BB962C8B-B14F-4D97-AF65-F5344CB8AC3E}">
        <p14:creationId xmlns:p14="http://schemas.microsoft.com/office/powerpoint/2010/main" val="561189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609600"/>
            <a:ext cx="8839200" cy="6096000"/>
          </a:xfrm>
        </p:spPr>
        <p:txBody>
          <a:bodyPr>
            <a:normAutofit fontScale="67500" lnSpcReduction="20000"/>
          </a:bodyPr>
          <a:lstStyle/>
          <a:p>
            <a:pPr marL="0" indent="0" algn="ctr">
              <a:buNone/>
            </a:pPr>
            <a:r>
              <a:rPr lang="en-US" sz="3000" b="1" u="sng" dirty="0">
                <a:latin typeface="Avenir Book"/>
                <a:cs typeface="Avenir Book"/>
              </a:rPr>
              <a:t>Manic Symptoms</a:t>
            </a:r>
          </a:p>
          <a:p>
            <a:pPr marL="0" indent="0" algn="ctr">
              <a:buNone/>
            </a:pPr>
            <a:endParaRPr lang="en-US" dirty="0">
              <a:latin typeface="Avenir Book"/>
              <a:cs typeface="Avenir Book"/>
            </a:endParaRPr>
          </a:p>
          <a:p>
            <a:pPr algn="just"/>
            <a:endParaRPr lang="en-US" dirty="0">
              <a:latin typeface="Avenir Book"/>
              <a:cs typeface="Avenir Book"/>
            </a:endParaRPr>
          </a:p>
          <a:p>
            <a:pPr marL="0" indent="0" algn="just">
              <a:buNone/>
            </a:pPr>
            <a:r>
              <a:rPr lang="en-US" dirty="0">
                <a:latin typeface="Avenir Book"/>
                <a:cs typeface="Avenir Book"/>
              </a:rPr>
              <a:t>	An inflated feeling of power, greatness, or importance, extreme irritability</a:t>
            </a:r>
          </a:p>
          <a:p>
            <a:pPr marL="0" indent="0" algn="just">
              <a:buNone/>
            </a:pPr>
            <a:r>
              <a:rPr lang="en-US" dirty="0">
                <a:latin typeface="Avenir Book"/>
                <a:cs typeface="Avenir Book"/>
              </a:rPr>
              <a:t>	Needing little sleep</a:t>
            </a:r>
          </a:p>
          <a:p>
            <a:pPr marL="0" indent="0" algn="just">
              <a:buNone/>
            </a:pPr>
            <a:r>
              <a:rPr lang="en-US" dirty="0">
                <a:latin typeface="Avenir Book"/>
                <a:cs typeface="Avenir Book"/>
              </a:rPr>
              <a:t>	Talking more than usual; pressured speech</a:t>
            </a:r>
          </a:p>
          <a:p>
            <a:pPr marL="0" indent="0" algn="just">
              <a:buNone/>
            </a:pPr>
            <a:r>
              <a:rPr lang="en-US" dirty="0">
                <a:latin typeface="Avenir Book"/>
                <a:cs typeface="Avenir Book"/>
              </a:rPr>
              <a:t>	Racing thoughts</a:t>
            </a:r>
          </a:p>
          <a:p>
            <a:pPr marL="0" indent="0" algn="just">
              <a:buNone/>
            </a:pPr>
            <a:r>
              <a:rPr lang="en-US" dirty="0">
                <a:latin typeface="Avenir Book"/>
                <a:cs typeface="Avenir Book"/>
              </a:rPr>
              <a:t>	Being easily distracted (attention shifts between many topics in just a few minutes)</a:t>
            </a:r>
          </a:p>
          <a:p>
            <a:pPr marL="0" indent="0" algn="just">
              <a:buNone/>
            </a:pPr>
            <a:r>
              <a:rPr lang="en-US" dirty="0">
                <a:latin typeface="Avenir Book"/>
                <a:cs typeface="Avenir Book"/>
              </a:rPr>
              <a:t>	Intense focus on goal-directed activity or restlessness</a:t>
            </a:r>
          </a:p>
          <a:p>
            <a:pPr marL="0" indent="0" algn="just">
              <a:buNone/>
            </a:pPr>
            <a:r>
              <a:rPr lang="en-US" dirty="0">
                <a:latin typeface="Avenir Book"/>
                <a:cs typeface="Avenir Book"/>
              </a:rPr>
              <a:t>	Risky or impulsive behavior (like excessive spending sprees; indiscriminate sex)</a:t>
            </a:r>
          </a:p>
          <a:p>
            <a:pPr marL="0" indent="0" algn="just">
              <a:buNone/>
            </a:pPr>
            <a:endParaRPr lang="en-US" dirty="0">
              <a:latin typeface="Avenir Book"/>
              <a:cs typeface="Avenir Book"/>
            </a:endParaRPr>
          </a:p>
          <a:p>
            <a:pPr marL="0" indent="0" algn="ctr">
              <a:buNone/>
            </a:pPr>
            <a:r>
              <a:rPr lang="en-US" sz="3000" b="1" u="sng" dirty="0">
                <a:solidFill>
                  <a:srgbClr val="292934"/>
                </a:solidFill>
                <a:latin typeface="Avenir Book"/>
                <a:cs typeface="Avenir Book"/>
              </a:rPr>
              <a:t>Depressive Symptoms</a:t>
            </a:r>
          </a:p>
          <a:p>
            <a:pPr algn="just"/>
            <a:endParaRPr lang="en-US" dirty="0">
              <a:latin typeface="Avenir Book"/>
              <a:cs typeface="Avenir Book"/>
            </a:endParaRPr>
          </a:p>
          <a:p>
            <a:pPr marL="0" indent="0" algn="just">
              <a:buNone/>
            </a:pPr>
            <a:r>
              <a:rPr lang="en-US" sz="2000" dirty="0">
                <a:latin typeface="Avenir Book"/>
                <a:cs typeface="Avenir Book"/>
              </a:rPr>
              <a:t>	</a:t>
            </a:r>
            <a:r>
              <a:rPr lang="en-US" dirty="0">
                <a:latin typeface="Avenir Book"/>
                <a:cs typeface="Avenir Book"/>
              </a:rPr>
              <a:t>Depressed mood most of the day; feeling sad or empty, tearful; hopeless</a:t>
            </a:r>
          </a:p>
          <a:p>
            <a:pPr marL="0" indent="0" algn="just">
              <a:buNone/>
            </a:pPr>
            <a:r>
              <a:rPr lang="en-US" dirty="0">
                <a:latin typeface="Avenir Book"/>
                <a:cs typeface="Avenir Book"/>
              </a:rPr>
              <a:t>	Significant loss of interest or pleasure in activities that used to be enjoyable</a:t>
            </a:r>
          </a:p>
          <a:p>
            <a:pPr marL="0" indent="0" algn="just">
              <a:buNone/>
            </a:pPr>
            <a:r>
              <a:rPr lang="en-US" dirty="0">
                <a:latin typeface="Avenir Book"/>
                <a:cs typeface="Avenir Book"/>
              </a:rPr>
              <a:t>	Significant weight loss (when not dieting) or weight gain; decrease or </a:t>
            </a:r>
          </a:p>
          <a:p>
            <a:pPr marL="0" indent="0" algn="just">
              <a:buNone/>
            </a:pPr>
            <a:r>
              <a:rPr lang="en-US" dirty="0">
                <a:latin typeface="Avenir Book"/>
                <a:cs typeface="Avenir Book"/>
              </a:rPr>
              <a:t>	increase in appetite</a:t>
            </a:r>
          </a:p>
          <a:p>
            <a:pPr marL="0" indent="0" algn="just">
              <a:buNone/>
            </a:pPr>
            <a:r>
              <a:rPr lang="en-US" dirty="0">
                <a:latin typeface="Avenir Book"/>
                <a:cs typeface="Avenir Book"/>
              </a:rPr>
              <a:t>	Insomnia or Hypersomnia (sleeping too much)</a:t>
            </a:r>
          </a:p>
          <a:p>
            <a:pPr marL="0" indent="0" algn="just">
              <a:buNone/>
            </a:pPr>
            <a:r>
              <a:rPr lang="en-US" dirty="0">
                <a:latin typeface="Avenir Book"/>
                <a:cs typeface="Avenir Book"/>
              </a:rPr>
              <a:t>	Agitation; or slowing down of thoughts and reduction of physical movements</a:t>
            </a:r>
          </a:p>
          <a:p>
            <a:pPr marL="0" indent="0" algn="just">
              <a:buNone/>
            </a:pPr>
            <a:r>
              <a:rPr lang="en-US" dirty="0">
                <a:latin typeface="Avenir Book"/>
                <a:cs typeface="Avenir Book"/>
              </a:rPr>
              <a:t>	Fatigue or loss of energy; no motivation</a:t>
            </a:r>
          </a:p>
          <a:p>
            <a:pPr marL="0" indent="0" algn="just">
              <a:buNone/>
            </a:pPr>
            <a:r>
              <a:rPr lang="en-US" dirty="0">
                <a:latin typeface="Avenir Book"/>
                <a:cs typeface="Avenir Book"/>
              </a:rPr>
              <a:t>	Feelings of worthlessness or inappropriate guilt</a:t>
            </a:r>
          </a:p>
          <a:p>
            <a:pPr marL="0" indent="0" algn="just">
              <a:buNone/>
            </a:pPr>
            <a:r>
              <a:rPr lang="en-US" dirty="0">
                <a:latin typeface="Avenir Book"/>
                <a:cs typeface="Avenir Book"/>
              </a:rPr>
              <a:t>	Poor concentration or having difficulty making decisions</a:t>
            </a:r>
          </a:p>
          <a:p>
            <a:pPr marL="0" indent="0" algn="just">
              <a:buNone/>
            </a:pPr>
            <a:r>
              <a:rPr lang="en-US" dirty="0">
                <a:latin typeface="Avenir Book"/>
                <a:cs typeface="Avenir Book"/>
              </a:rPr>
              <a:t>	Thinking about death or suicidal ideation</a:t>
            </a:r>
          </a:p>
          <a:p>
            <a:endParaRPr lang="en-US" dirty="0"/>
          </a:p>
        </p:txBody>
      </p:sp>
    </p:spTree>
    <p:extLst>
      <p:ext uri="{BB962C8B-B14F-4D97-AF65-F5344CB8AC3E}">
        <p14:creationId xmlns:p14="http://schemas.microsoft.com/office/powerpoint/2010/main" val="4032348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5391</TotalTime>
  <Words>1415</Words>
  <Application>Microsoft Macintosh PowerPoint</Application>
  <PresentationFormat>On-screen Show (4:3)</PresentationFormat>
  <Paragraphs>197</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Avenir Book</vt:lpstr>
      <vt:lpstr>Times New Roman</vt:lpstr>
      <vt:lpstr>Wingdings 2</vt:lpstr>
      <vt:lpstr>Clarity</vt:lpstr>
      <vt:lpstr>PowerPoint Presentation</vt:lpstr>
      <vt:lpstr>Bipolar Disorder</vt:lpstr>
      <vt:lpstr>PowerPoint Presentation</vt:lpstr>
      <vt:lpstr>PowerPoint Presentation</vt:lpstr>
      <vt:lpstr>PowerPoint Presentation</vt:lpstr>
      <vt:lpstr>PowerPoint Presentation</vt:lpstr>
      <vt:lpstr>PowerPoint Presentation</vt:lpstr>
      <vt:lpstr>                                                                Bipolar Disorder   Bipolar I Disorder—defined by manic or mixed episodes that last at least seven days, or by acute  manic symptoms that are so severe that the person needs immediate hospital care. Usually, depressive episodes occur as well, typically lasting at least 2 weeks. You typically see psychosis in Bipolar I such as hallucinations and delusions during mania. Estimates are that 70% of people having acute mania experience psychosis  Bipolar II Disorder—defined by a pattern of severe depressive episodes and hypomanic episodes (less intense mania) but no full-blown mania.  There are typically no psychotic symptoms during a hypomanic episode.  Bipolar Disorder Not Otherwise Specified (BP-NOS)—diagnosed when symptoms of the illness exist but do not meet diagnostic criteria for either Bipolar I or II. However, the symptoms are clearly out of the person's normal range of behavior.  Cyclothymic Disorder, or Cyclothymia—a mild form of Bipolar Disorder. These individuals have episodes of hypomania and mild depression for at least 2 years. However, the symptoms do not meet the diagnostic requirements for any other type of bipolar disorder.  A severe form of the disorder is called Rapid-Cycling Bipolar Disorder. Rapid cycling occurs when a person has four or more episodes of major depression, mania, hypomania, or mixed states, all within a year.  </vt:lpstr>
      <vt:lpstr>PowerPoint Presentation</vt:lpstr>
      <vt:lpstr>PowerPoint Presentation</vt:lpstr>
      <vt:lpstr>PowerPoint Presentation</vt:lpstr>
      <vt:lpstr>PowerPoint Presentation</vt:lpstr>
      <vt:lpstr>Psychotherapy and Support Group for Bipolar Disorder</vt:lpstr>
      <vt:lpstr>PowerPoint Presentation</vt:lpstr>
      <vt:lpstr>PowerPoint Presentation</vt:lpstr>
      <vt:lpstr>PowerPoint Presentation</vt:lpstr>
    </vt:vector>
  </TitlesOfParts>
  <Company>Wiesenthal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of Hate Crimes</dc:title>
  <dc:creator>The Simon</dc:creator>
  <cp:lastModifiedBy>Microsoft Office User</cp:lastModifiedBy>
  <cp:revision>432</cp:revision>
  <cp:lastPrinted>2015-04-16T02:20:06Z</cp:lastPrinted>
  <dcterms:created xsi:type="dcterms:W3CDTF">2000-09-05T16:57:57Z</dcterms:created>
  <dcterms:modified xsi:type="dcterms:W3CDTF">2019-12-23T18:59:21Z</dcterms:modified>
</cp:coreProperties>
</file>