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8" r:id="rId1"/>
  </p:sldMasterIdLst>
  <p:notesMasterIdLst>
    <p:notesMasterId r:id="rId21"/>
  </p:notesMasterIdLst>
  <p:sldIdLst>
    <p:sldId id="257" r:id="rId2"/>
    <p:sldId id="269" r:id="rId3"/>
    <p:sldId id="268" r:id="rId4"/>
    <p:sldId id="270" r:id="rId5"/>
    <p:sldId id="271" r:id="rId6"/>
    <p:sldId id="261" r:id="rId7"/>
    <p:sldId id="267" r:id="rId8"/>
    <p:sldId id="258" r:id="rId9"/>
    <p:sldId id="262" r:id="rId10"/>
    <p:sldId id="272" r:id="rId11"/>
    <p:sldId id="273" r:id="rId12"/>
    <p:sldId id="264" r:id="rId13"/>
    <p:sldId id="265" r:id="rId14"/>
    <p:sldId id="274" r:id="rId15"/>
    <p:sldId id="275" r:id="rId16"/>
    <p:sldId id="276" r:id="rId17"/>
    <p:sldId id="259" r:id="rId18"/>
    <p:sldId id="266" r:id="rId19"/>
    <p:sldId id="26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F628F-46C6-A94F-AF5C-B7826BC6FF97}" type="datetimeFigureOut">
              <a:rPr lang="en-US" smtClean="0"/>
              <a:t>9/29/19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B00DF-7984-C74A-BA00-D7551F77F4DD}" type="slidenum">
              <a:rPr lang="en-US" smtClean="0"/>
              <a:t>‹#›</a:t>
            </a:fld>
            <a:endParaRPr lang="en-US"/>
          </a:p>
        </p:txBody>
      </p:sp>
    </p:spTree>
    <p:extLst>
      <p:ext uri="{BB962C8B-B14F-4D97-AF65-F5344CB8AC3E}">
        <p14:creationId xmlns:p14="http://schemas.microsoft.com/office/powerpoint/2010/main" val="3132338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8B00DF-7984-C74A-BA00-D7551F77F4DD}" type="slidenum">
              <a:rPr lang="en-US" smtClean="0"/>
              <a:t>1</a:t>
            </a:fld>
            <a:endParaRPr lang="en-US"/>
          </a:p>
        </p:txBody>
      </p:sp>
    </p:spTree>
    <p:extLst>
      <p:ext uri="{BB962C8B-B14F-4D97-AF65-F5344CB8AC3E}">
        <p14:creationId xmlns:p14="http://schemas.microsoft.com/office/powerpoint/2010/main" val="301778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EDF2B0-6580-6B4B-8ECC-6C1AE05B6468}" type="datetimeFigureOut">
              <a:rPr lang="en-US" smtClean="0"/>
              <a:t>9/29/19</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C0ABB995-DA04-B74B-B664-68BB17F512D8}"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538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EDF2B0-6580-6B4B-8ECC-6C1AE05B646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BB995-DA04-B74B-B664-68BB17F512D8}" type="slidenum">
              <a:rPr lang="en-US" smtClean="0"/>
              <a:t>‹#›</a:t>
            </a:fld>
            <a:endParaRPr lang="en-US"/>
          </a:p>
        </p:txBody>
      </p:sp>
    </p:spTree>
    <p:extLst>
      <p:ext uri="{BB962C8B-B14F-4D97-AF65-F5344CB8AC3E}">
        <p14:creationId xmlns:p14="http://schemas.microsoft.com/office/powerpoint/2010/main" val="263839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EDF2B0-6580-6B4B-8ECC-6C1AE05B646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BB995-DA04-B74B-B664-68BB17F512D8}"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630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EDF2B0-6580-6B4B-8ECC-6C1AE05B646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BB995-DA04-B74B-B664-68BB17F512D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8138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EDF2B0-6580-6B4B-8ECC-6C1AE05B6468}" type="datetimeFigureOut">
              <a:rPr lang="en-US" smtClean="0"/>
              <a:t>9/29/19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BB995-DA04-B74B-B664-68BB17F512D8}"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521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EDF2B0-6580-6B4B-8ECC-6C1AE05B6468}" type="datetimeFigureOut">
              <a:rPr lang="en-US" smtClean="0"/>
              <a:t>9/29/19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BB995-DA04-B74B-B664-68BB17F512D8}"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31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EDF2B0-6580-6B4B-8ECC-6C1AE05B6468}" type="datetimeFigureOut">
              <a:rPr lang="en-US" smtClean="0"/>
              <a:t>9/29/19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ABB995-DA04-B74B-B664-68BB17F512D8}" type="slidenum">
              <a:rPr lang="en-US" smtClean="0"/>
              <a:t>‹#›</a:t>
            </a:fld>
            <a:endParaRPr lang="en-US"/>
          </a:p>
        </p:txBody>
      </p:sp>
    </p:spTree>
    <p:extLst>
      <p:ext uri="{BB962C8B-B14F-4D97-AF65-F5344CB8AC3E}">
        <p14:creationId xmlns:p14="http://schemas.microsoft.com/office/powerpoint/2010/main" val="117248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EDF2B0-6580-6B4B-8ECC-6C1AE05B6468}" type="datetimeFigureOut">
              <a:rPr lang="en-US" smtClean="0"/>
              <a:t>9/29/19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ABB995-DA04-B74B-B664-68BB17F512D8}" type="slidenum">
              <a:rPr lang="en-US" smtClean="0"/>
              <a:t>‹#›</a:t>
            </a:fld>
            <a:endParaRPr lang="en-US"/>
          </a:p>
        </p:txBody>
      </p:sp>
    </p:spTree>
    <p:extLst>
      <p:ext uri="{BB962C8B-B14F-4D97-AF65-F5344CB8AC3E}">
        <p14:creationId xmlns:p14="http://schemas.microsoft.com/office/powerpoint/2010/main" val="58714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DF2B0-6580-6B4B-8ECC-6C1AE05B6468}" type="datetimeFigureOut">
              <a:rPr lang="en-US" smtClean="0"/>
              <a:t>9/29/19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ABB995-DA04-B74B-B664-68BB17F512D8}" type="slidenum">
              <a:rPr lang="en-US" smtClean="0"/>
              <a:t>‹#›</a:t>
            </a:fld>
            <a:endParaRPr lang="en-US"/>
          </a:p>
        </p:txBody>
      </p:sp>
    </p:spTree>
    <p:extLst>
      <p:ext uri="{BB962C8B-B14F-4D97-AF65-F5344CB8AC3E}">
        <p14:creationId xmlns:p14="http://schemas.microsoft.com/office/powerpoint/2010/main" val="232750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EDF2B0-6580-6B4B-8ECC-6C1AE05B6468}" type="datetimeFigureOut">
              <a:rPr lang="en-US" smtClean="0"/>
              <a:t>9/29/19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BB995-DA04-B74B-B664-68BB17F512D8}"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0473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BCEDF2B0-6580-6B4B-8ECC-6C1AE05B6468}" type="datetimeFigureOut">
              <a:rPr lang="en-US" smtClean="0"/>
              <a:t>9/29/19</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C0ABB995-DA04-B74B-B664-68BB17F512D8}"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38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CEDF2B0-6580-6B4B-8ECC-6C1AE05B6468}" type="datetimeFigureOut">
              <a:rPr lang="en-US" smtClean="0"/>
              <a:t>9/29/19</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C0ABB995-DA04-B74B-B664-68BB17F512D8}" type="slidenum">
              <a:rPr lang="en-US" smtClean="0"/>
              <a:t>‹#›</a:t>
            </a:fld>
            <a:endParaRPr lang="en-US"/>
          </a:p>
        </p:txBody>
      </p:sp>
    </p:spTree>
    <p:extLst>
      <p:ext uri="{BB962C8B-B14F-4D97-AF65-F5344CB8AC3E}">
        <p14:creationId xmlns:p14="http://schemas.microsoft.com/office/powerpoint/2010/main" val="2198846791"/>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21" y="222844"/>
            <a:ext cx="8734567" cy="6417884"/>
          </a:xfrm>
        </p:spPr>
        <p:txBody>
          <a:bodyPr>
            <a:normAutofit fontScale="92500" lnSpcReduction="20000"/>
          </a:bodyPr>
          <a:lstStyle/>
          <a:p>
            <a:pPr marL="0" indent="0" algn="ctr">
              <a:buNone/>
            </a:pPr>
            <a:r>
              <a:rPr lang="en-US" u="sng" dirty="0">
                <a:latin typeface="Avenir Book"/>
                <a:cs typeface="Avenir Book"/>
              </a:rPr>
              <a:t>The Neuron: Basic Unit of Communication</a:t>
            </a:r>
          </a:p>
          <a:p>
            <a:endParaRPr lang="en-US" dirty="0">
              <a:latin typeface="Avenir Book"/>
              <a:cs typeface="Avenir Book"/>
            </a:endParaRPr>
          </a:p>
          <a:p>
            <a:pPr algn="just"/>
            <a:r>
              <a:rPr lang="en-US" dirty="0">
                <a:latin typeface="Avenir Book"/>
                <a:cs typeface="Avenir Book"/>
              </a:rPr>
              <a:t>Communication throughout the nervous system takes place via neurons which are highly specialized cells that receive and transmit information from one part of the body to another. </a:t>
            </a:r>
          </a:p>
          <a:p>
            <a:endParaRPr lang="en-US" dirty="0">
              <a:latin typeface="Avenir Book"/>
              <a:cs typeface="Avenir Book"/>
            </a:endParaRPr>
          </a:p>
          <a:p>
            <a:pPr marL="0" indent="0" algn="ctr">
              <a:buNone/>
            </a:pPr>
            <a:r>
              <a:rPr lang="en-US" dirty="0">
                <a:latin typeface="Avenir Book"/>
                <a:cs typeface="Avenir Book"/>
              </a:rPr>
              <a:t>We have about 100 billion neurons in our brain.</a:t>
            </a:r>
          </a:p>
          <a:p>
            <a:endParaRPr lang="en-US" sz="1500" dirty="0">
              <a:latin typeface="Avenir Book"/>
              <a:cs typeface="Avenir Book"/>
            </a:endParaRPr>
          </a:p>
          <a:p>
            <a:pPr marL="0" indent="0" algn="ctr">
              <a:buNone/>
            </a:pPr>
            <a:r>
              <a:rPr lang="en-US" sz="1500" dirty="0">
                <a:latin typeface="Avenir Book"/>
                <a:cs typeface="Avenir Book"/>
              </a:rPr>
              <a:t>There are 3 basic types of neurons and each communicates </a:t>
            </a:r>
          </a:p>
          <a:p>
            <a:pPr marL="0" indent="0" algn="ctr">
              <a:buNone/>
            </a:pPr>
            <a:r>
              <a:rPr lang="en-US" sz="1500" dirty="0">
                <a:latin typeface="Avenir Book"/>
                <a:cs typeface="Avenir Book"/>
              </a:rPr>
              <a:t>different kinds of information.</a:t>
            </a:r>
          </a:p>
          <a:p>
            <a:pPr algn="just"/>
            <a:r>
              <a:rPr lang="en-US" sz="1500" dirty="0">
                <a:latin typeface="Avenir Book"/>
                <a:cs typeface="Avenir Book"/>
              </a:rPr>
              <a:t>Sensory Neurons: convey information about the environment like light, sound. They also carry information from the the skin and internal organs to the brain.</a:t>
            </a:r>
          </a:p>
          <a:p>
            <a:pPr algn="just"/>
            <a:endParaRPr lang="en-US" sz="1500" dirty="0">
              <a:latin typeface="Avenir Book"/>
              <a:cs typeface="Avenir Book"/>
            </a:endParaRPr>
          </a:p>
          <a:p>
            <a:pPr algn="just"/>
            <a:r>
              <a:rPr lang="en-US" sz="1500" dirty="0">
                <a:latin typeface="Avenir Book"/>
                <a:cs typeface="Avenir Book"/>
              </a:rPr>
              <a:t>Motor Neurons: communicate information to the muscles and glands of the body.  Blinking your eyes activates thousands of neurons; tell muscles to relax or contract.</a:t>
            </a:r>
          </a:p>
          <a:p>
            <a:pPr marL="0" indent="0" algn="just">
              <a:buNone/>
            </a:pPr>
            <a:endParaRPr lang="en-US" sz="1500" dirty="0">
              <a:latin typeface="Avenir Book"/>
              <a:cs typeface="Avenir Book"/>
            </a:endParaRPr>
          </a:p>
          <a:p>
            <a:pPr algn="just"/>
            <a:r>
              <a:rPr lang="en-US" sz="1500" dirty="0">
                <a:latin typeface="Avenir Book"/>
                <a:cs typeface="Avenir Book"/>
              </a:rPr>
              <a:t>Interneurons: communicate information between neurons. Most of the neurons in the nervous system are interneurons.</a:t>
            </a:r>
          </a:p>
          <a:p>
            <a:endParaRPr lang="en-US" dirty="0">
              <a:latin typeface="Avenir Book"/>
              <a:cs typeface="Avenir Book"/>
            </a:endParaRPr>
          </a:p>
        </p:txBody>
      </p:sp>
    </p:spTree>
    <p:extLst>
      <p:ext uri="{BB962C8B-B14F-4D97-AF65-F5344CB8AC3E}">
        <p14:creationId xmlns:p14="http://schemas.microsoft.com/office/powerpoint/2010/main" val="3021935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DD9F8-131A-604F-8618-781C13E2E557}"/>
              </a:ext>
            </a:extLst>
          </p:cNvPr>
          <p:cNvSpPr>
            <a:spLocks noGrp="1"/>
          </p:cNvSpPr>
          <p:nvPr>
            <p:ph type="title"/>
          </p:nvPr>
        </p:nvSpPr>
        <p:spPr>
          <a:xfrm>
            <a:off x="457200" y="274638"/>
            <a:ext cx="8229600" cy="607105"/>
          </a:xfrm>
        </p:spPr>
        <p:txBody>
          <a:bodyPr>
            <a:normAutofit/>
          </a:bodyPr>
          <a:lstStyle/>
          <a:p>
            <a:r>
              <a:rPr lang="en-US" dirty="0">
                <a:latin typeface="Avenir Book" panose="02000503020000020003" pitchFamily="2" charset="0"/>
              </a:rPr>
              <a:t>Where is Dopamine in the Body?</a:t>
            </a:r>
          </a:p>
        </p:txBody>
      </p:sp>
      <p:sp>
        <p:nvSpPr>
          <p:cNvPr id="3" name="Content Placeholder 2">
            <a:extLst>
              <a:ext uri="{FF2B5EF4-FFF2-40B4-BE49-F238E27FC236}">
                <a16:creationId xmlns:a16="http://schemas.microsoft.com/office/drawing/2014/main" id="{C7E0CF50-002C-4D42-83EB-8240992A2067}"/>
              </a:ext>
            </a:extLst>
          </p:cNvPr>
          <p:cNvSpPr>
            <a:spLocks noGrp="1"/>
          </p:cNvSpPr>
          <p:nvPr>
            <p:ph idx="1"/>
          </p:nvPr>
        </p:nvSpPr>
        <p:spPr>
          <a:xfrm>
            <a:off x="206829" y="1088571"/>
            <a:ext cx="8773885" cy="5410199"/>
          </a:xfrm>
        </p:spPr>
        <p:txBody>
          <a:bodyPr>
            <a:normAutofit/>
          </a:bodyPr>
          <a:lstStyle/>
          <a:p>
            <a:pPr marL="0" indent="0" algn="just">
              <a:buNone/>
            </a:pPr>
            <a:r>
              <a:rPr lang="en-US" dirty="0">
                <a:latin typeface="Avenir Book" panose="02000503020000020003" pitchFamily="2" charset="0"/>
              </a:rPr>
              <a:t>Dopamine can be found in two different areas of the brain. </a:t>
            </a:r>
          </a:p>
          <a:p>
            <a:pPr algn="just"/>
            <a:endParaRPr lang="en-US" dirty="0">
              <a:latin typeface="Avenir Book" panose="02000503020000020003" pitchFamily="2" charset="0"/>
            </a:endParaRPr>
          </a:p>
          <a:p>
            <a:pPr marL="400050" lvl="1" indent="0" algn="just">
              <a:buNone/>
            </a:pPr>
            <a:r>
              <a:rPr lang="en-US" dirty="0">
                <a:latin typeface="Avenir Book" panose="02000503020000020003" pitchFamily="2" charset="0"/>
              </a:rPr>
              <a:t>1) The first is the Substantia </a:t>
            </a:r>
            <a:r>
              <a:rPr lang="en-US" dirty="0" err="1">
                <a:latin typeface="Avenir Book" panose="02000503020000020003" pitchFamily="2" charset="0"/>
              </a:rPr>
              <a:t>Nigra</a:t>
            </a:r>
            <a:r>
              <a:rPr lang="en-US" dirty="0">
                <a:latin typeface="Avenir Book" panose="02000503020000020003" pitchFamily="2" charset="0"/>
              </a:rPr>
              <a:t>, which plays a role in both rewards and movement. </a:t>
            </a:r>
          </a:p>
          <a:p>
            <a:pPr lvl="1" algn="just"/>
            <a:endParaRPr lang="en-US" dirty="0">
              <a:latin typeface="Avenir Book" panose="02000503020000020003" pitchFamily="2" charset="0"/>
            </a:endParaRPr>
          </a:p>
          <a:p>
            <a:pPr marL="400050" lvl="1" indent="0" algn="just">
              <a:buNone/>
            </a:pPr>
            <a:r>
              <a:rPr lang="en-US" dirty="0">
                <a:latin typeface="Avenir Book" panose="02000503020000020003" pitchFamily="2" charset="0"/>
              </a:rPr>
              <a:t>The dopamine in the substantia </a:t>
            </a:r>
            <a:r>
              <a:rPr lang="en-US" dirty="0" err="1">
                <a:latin typeface="Avenir Book" panose="02000503020000020003" pitchFamily="2" charset="0"/>
              </a:rPr>
              <a:t>nigra</a:t>
            </a:r>
            <a:r>
              <a:rPr lang="en-US" dirty="0">
                <a:latin typeface="Avenir Book" panose="02000503020000020003" pitchFamily="2" charset="0"/>
              </a:rPr>
              <a:t> in the cells die when someone has Parkinson's disease, which causes the tremors and other mobility difficulties that are characteristic of the condition.</a:t>
            </a:r>
          </a:p>
          <a:p>
            <a:pPr marL="400050" lvl="1" indent="0" algn="just">
              <a:buNone/>
            </a:pPr>
            <a:r>
              <a:rPr lang="en-US" dirty="0">
                <a:latin typeface="Avenir Book" panose="02000503020000020003" pitchFamily="2" charset="0"/>
              </a:rPr>
              <a:t> </a:t>
            </a:r>
          </a:p>
          <a:p>
            <a:pPr marL="400050" lvl="1" indent="0" algn="just">
              <a:buNone/>
            </a:pPr>
            <a:r>
              <a:rPr lang="en-US" dirty="0">
                <a:latin typeface="Avenir Book" panose="02000503020000020003" pitchFamily="2" charset="0"/>
              </a:rPr>
              <a:t>2) Most of the dopamine in your body is produced in the ventral tegmental area (VTA) of the brain, which is a main player in the brain's pleasure and reward signaling. </a:t>
            </a:r>
          </a:p>
          <a:p>
            <a:pPr lvl="1" algn="just"/>
            <a:endParaRPr lang="en-US" dirty="0">
              <a:latin typeface="Avenir Book" panose="02000503020000020003" pitchFamily="2" charset="0"/>
            </a:endParaRPr>
          </a:p>
          <a:p>
            <a:pPr marL="400050" lvl="1" indent="0" algn="just">
              <a:buNone/>
            </a:pPr>
            <a:r>
              <a:rPr lang="en-US" dirty="0">
                <a:latin typeface="Avenir Book" panose="02000503020000020003" pitchFamily="2" charset="0"/>
              </a:rPr>
              <a:t>Dopamine is created in the VTA and then released into other areas of the brain when someone does something that warrants a reward or pleasure response, or even when a person just anticipates a reward. </a:t>
            </a:r>
          </a:p>
          <a:p>
            <a:pPr algn="just"/>
            <a:endParaRPr lang="en-US" dirty="0">
              <a:latin typeface="Avenir Book" panose="02000503020000020003" pitchFamily="2" charset="0"/>
            </a:endParaRPr>
          </a:p>
          <a:p>
            <a:endParaRPr lang="en-US" dirty="0"/>
          </a:p>
        </p:txBody>
      </p:sp>
    </p:spTree>
    <p:extLst>
      <p:ext uri="{BB962C8B-B14F-4D97-AF65-F5344CB8AC3E}">
        <p14:creationId xmlns:p14="http://schemas.microsoft.com/office/powerpoint/2010/main" val="10525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641A237-6470-4C43-AF0B-73A8C00AAE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0914" y="620486"/>
            <a:ext cx="5812972" cy="557348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6BB36F7-31FD-9F4C-BFE8-82EA2C417866}"/>
              </a:ext>
            </a:extLst>
          </p:cNvPr>
          <p:cNvSpPr txBox="1"/>
          <p:nvPr/>
        </p:nvSpPr>
        <p:spPr>
          <a:xfrm>
            <a:off x="370115" y="424543"/>
            <a:ext cx="2198914" cy="5170646"/>
          </a:xfrm>
          <a:prstGeom prst="rect">
            <a:avLst/>
          </a:prstGeom>
          <a:noFill/>
        </p:spPr>
        <p:txBody>
          <a:bodyPr wrap="square" rtlCol="0">
            <a:spAutoFit/>
          </a:bodyPr>
          <a:lstStyle/>
          <a:p>
            <a:pPr algn="just"/>
            <a:r>
              <a:rPr lang="en-US" altLang="en-US" sz="1200" dirty="0">
                <a:solidFill>
                  <a:srgbClr val="444444"/>
                </a:solidFill>
                <a:latin typeface="Avenir Book" panose="02000503020000020003" pitchFamily="2" charset="0"/>
                <a:ea typeface="Lato"/>
              </a:rPr>
              <a:t>Dopamine is often grouped with another neurotransmitter, serotonin.</a:t>
            </a:r>
          </a:p>
          <a:p>
            <a:pPr algn="just"/>
            <a:endParaRPr lang="en-US" altLang="en-US" sz="1200" dirty="0">
              <a:solidFill>
                <a:srgbClr val="444444"/>
              </a:solidFill>
              <a:latin typeface="Avenir Book" panose="02000503020000020003" pitchFamily="2" charset="0"/>
              <a:ea typeface="Lato"/>
            </a:endParaRPr>
          </a:p>
          <a:p>
            <a:pPr algn="just"/>
            <a:r>
              <a:rPr lang="en-US" altLang="en-US" sz="1200" dirty="0">
                <a:solidFill>
                  <a:srgbClr val="444444"/>
                </a:solidFill>
                <a:latin typeface="Avenir Book" panose="02000503020000020003" pitchFamily="2" charset="0"/>
                <a:ea typeface="Lato"/>
              </a:rPr>
              <a:t>While the two neurotransmitters do have some similarities in that they are both chemical messengers for the brain and both have positive associations in regards to mood, their core functions are quite different. </a:t>
            </a:r>
          </a:p>
          <a:p>
            <a:pPr algn="just"/>
            <a:endParaRPr lang="en-US" altLang="en-US" sz="1200" dirty="0">
              <a:solidFill>
                <a:srgbClr val="444444"/>
              </a:solidFill>
              <a:latin typeface="Avenir Book" panose="02000503020000020003" pitchFamily="2" charset="0"/>
              <a:ea typeface="Lato"/>
            </a:endParaRPr>
          </a:p>
          <a:p>
            <a:pPr algn="just"/>
            <a:r>
              <a:rPr lang="en-US" altLang="en-US" sz="1200" dirty="0">
                <a:solidFill>
                  <a:srgbClr val="444444"/>
                </a:solidFill>
                <a:latin typeface="Avenir Book" panose="02000503020000020003" pitchFamily="2" charset="0"/>
                <a:ea typeface="Lato"/>
              </a:rPr>
              <a:t>Dopamine brings about positive feelings based on a certain action. </a:t>
            </a:r>
          </a:p>
          <a:p>
            <a:pPr algn="just"/>
            <a:endParaRPr lang="en-US" altLang="en-US" sz="1200" dirty="0">
              <a:solidFill>
                <a:srgbClr val="444444"/>
              </a:solidFill>
              <a:latin typeface="Avenir Book" panose="02000503020000020003" pitchFamily="2" charset="0"/>
              <a:ea typeface="Lato"/>
            </a:endParaRPr>
          </a:p>
          <a:p>
            <a:pPr algn="just"/>
            <a:r>
              <a:rPr lang="en-US" altLang="en-US" sz="1200" dirty="0">
                <a:solidFill>
                  <a:srgbClr val="444444"/>
                </a:solidFill>
                <a:latin typeface="Avenir Book" panose="02000503020000020003" pitchFamily="2" charset="0"/>
                <a:ea typeface="Lato"/>
              </a:rPr>
              <a:t>Serotonin, on the other hand, functions more as a mood stabilizer. </a:t>
            </a:r>
          </a:p>
          <a:p>
            <a:pPr algn="just"/>
            <a:endParaRPr lang="en-US" altLang="en-US" sz="1200" dirty="0">
              <a:solidFill>
                <a:srgbClr val="444444"/>
              </a:solidFill>
              <a:latin typeface="Avenir Book" panose="02000503020000020003" pitchFamily="2" charset="0"/>
              <a:ea typeface="Lato"/>
            </a:endParaRPr>
          </a:p>
          <a:p>
            <a:pPr algn="just"/>
            <a:r>
              <a:rPr lang="en-US" altLang="en-US" sz="1200" dirty="0">
                <a:solidFill>
                  <a:srgbClr val="444444"/>
                </a:solidFill>
                <a:latin typeface="Avenir Book" panose="02000503020000020003" pitchFamily="2" charset="0"/>
                <a:ea typeface="Lato"/>
              </a:rPr>
              <a:t>However, a deficiency in either serotonin or dopamine can negatively affect mood and happiness.</a:t>
            </a:r>
            <a:endParaRPr lang="en-US" altLang="en-US" sz="1200" dirty="0">
              <a:latin typeface="Avenir Book" panose="02000503020000020003" pitchFamily="2" charset="0"/>
            </a:endParaRPr>
          </a:p>
          <a:p>
            <a:endParaRPr lang="en-US" dirty="0"/>
          </a:p>
        </p:txBody>
      </p:sp>
    </p:spTree>
    <p:extLst>
      <p:ext uri="{BB962C8B-B14F-4D97-AF65-F5344CB8AC3E}">
        <p14:creationId xmlns:p14="http://schemas.microsoft.com/office/powerpoint/2010/main" val="1227413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125" y="127000"/>
            <a:ext cx="8651875" cy="6540500"/>
          </a:xfrm>
        </p:spPr>
        <p:txBody>
          <a:bodyPr>
            <a:normAutofit lnSpcReduction="10000"/>
          </a:bodyPr>
          <a:lstStyle/>
          <a:p>
            <a:pPr algn="just">
              <a:buFont typeface="Wingdings" charset="2"/>
              <a:buChar char="§"/>
            </a:pPr>
            <a:r>
              <a:rPr lang="en-US" dirty="0">
                <a:latin typeface="Avenir Book"/>
                <a:cs typeface="Avenir Book"/>
              </a:rPr>
              <a:t>Dopamine functions as both an inhibitory and excitatory neurotransmitter depending upon where in the brain and at which particular receptor site it binds to.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Adequate dopamine levels are needed to allow us to focus our attention in the moment and attend to matters at hand (remember that attention deficit is at least in part due to low dopamine).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Dopamine is the main player in regulating our reward circuitry and pleasure centers (hence dopamine's role in addictions).  This all important brain chemical is also critical for memory and motor skills.</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Problems can ensue if dopamine is too high or too low.  For example, dramatically elevated levels, the so-called "dopamine storm," can be associated with hallucinations, delusions, agitation, mania, and frank psychosis.  </a:t>
            </a:r>
          </a:p>
          <a:p>
            <a:endParaRPr lang="en-US" dirty="0"/>
          </a:p>
        </p:txBody>
      </p:sp>
    </p:spTree>
    <p:extLst>
      <p:ext uri="{BB962C8B-B14F-4D97-AF65-F5344CB8AC3E}">
        <p14:creationId xmlns:p14="http://schemas.microsoft.com/office/powerpoint/2010/main" val="262540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277092"/>
            <a:ext cx="8478982" cy="6280726"/>
          </a:xfrm>
        </p:spPr>
        <p:txBody>
          <a:bodyPr>
            <a:normAutofit fontScale="77500" lnSpcReduction="20000"/>
          </a:bodyPr>
          <a:lstStyle/>
          <a:p>
            <a:pPr>
              <a:buFont typeface="Wingdings" charset="2"/>
              <a:buChar char="§"/>
            </a:pPr>
            <a:endParaRPr lang="en-US" sz="2800" dirty="0">
              <a:latin typeface="Avenir Book"/>
              <a:cs typeface="Avenir Book"/>
            </a:endParaRPr>
          </a:p>
          <a:p>
            <a:pPr algn="just">
              <a:buFont typeface="Wingdings" charset="2"/>
              <a:buChar char="§"/>
            </a:pPr>
            <a:r>
              <a:rPr lang="en-US" sz="2800" dirty="0">
                <a:latin typeface="Avenir Book"/>
                <a:cs typeface="Avenir Book"/>
              </a:rPr>
              <a:t>Dopamine is responsible for motivation, interest, and drive. It is associated with positive stress states such as being in love, exercising, listening to music, and sex . </a:t>
            </a:r>
          </a:p>
          <a:p>
            <a:pPr algn="just">
              <a:buFont typeface="Wingdings" charset="2"/>
              <a:buChar char="§"/>
            </a:pPr>
            <a:endParaRPr lang="en-US" sz="2800" dirty="0">
              <a:latin typeface="Avenir Book"/>
              <a:cs typeface="Avenir Book"/>
            </a:endParaRPr>
          </a:p>
          <a:p>
            <a:pPr algn="just">
              <a:buFont typeface="Wingdings" charset="2"/>
              <a:buChar char="§"/>
            </a:pPr>
            <a:r>
              <a:rPr lang="en-US" sz="2800" dirty="0">
                <a:latin typeface="Avenir Book"/>
                <a:cs typeface="Avenir Book"/>
              </a:rPr>
              <a:t>When we don't have enough of it we don't feel alive, we have difficulty initiating or completing tasks, poor concentration, no energy, and lack of motivation.</a:t>
            </a:r>
          </a:p>
          <a:p>
            <a:pPr algn="just">
              <a:buFont typeface="Wingdings" charset="2"/>
              <a:buChar char="§"/>
            </a:pPr>
            <a:endParaRPr lang="en-US" sz="2800" dirty="0">
              <a:latin typeface="Avenir Book"/>
              <a:cs typeface="Avenir Book"/>
            </a:endParaRPr>
          </a:p>
          <a:p>
            <a:pPr algn="just">
              <a:buFont typeface="Wingdings" charset="2"/>
              <a:buChar char="§"/>
            </a:pPr>
            <a:r>
              <a:rPr lang="en-US" sz="2800" dirty="0">
                <a:latin typeface="Avenir Book"/>
                <a:cs typeface="Avenir Book"/>
              </a:rPr>
              <a:t>Dopamine also is involved in muscle control and function. </a:t>
            </a:r>
          </a:p>
          <a:p>
            <a:pPr algn="just">
              <a:buFont typeface="Wingdings" charset="2"/>
              <a:buChar char="§"/>
            </a:pPr>
            <a:endParaRPr lang="en-US" sz="2800" dirty="0">
              <a:latin typeface="Avenir Book"/>
              <a:cs typeface="Avenir Book"/>
            </a:endParaRPr>
          </a:p>
          <a:p>
            <a:pPr algn="just">
              <a:buFont typeface="Wingdings" charset="2"/>
              <a:buChar char="§"/>
            </a:pPr>
            <a:r>
              <a:rPr lang="en-US" sz="2800" dirty="0">
                <a:latin typeface="Avenir Book"/>
                <a:cs typeface="Avenir Book"/>
              </a:rPr>
              <a:t>Low Dopamine levels can drive us to use drugs (self medicate), alcohol, smoke cigarettes, gamble, and/or overeat. </a:t>
            </a:r>
          </a:p>
          <a:p>
            <a:pPr marL="0" indent="0" algn="just">
              <a:buNone/>
            </a:pPr>
            <a:r>
              <a:rPr lang="en-US" dirty="0">
                <a:latin typeface="Avenir Book"/>
                <a:cs typeface="Avenir Book"/>
              </a:rPr>
              <a:t> </a:t>
            </a:r>
          </a:p>
          <a:p>
            <a:endParaRPr lang="en-US" dirty="0"/>
          </a:p>
        </p:txBody>
      </p:sp>
    </p:spTree>
    <p:extLst>
      <p:ext uri="{BB962C8B-B14F-4D97-AF65-F5344CB8AC3E}">
        <p14:creationId xmlns:p14="http://schemas.microsoft.com/office/powerpoint/2010/main" val="2154499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B15C3-0A73-2344-9475-17BA122B282A}"/>
              </a:ext>
            </a:extLst>
          </p:cNvPr>
          <p:cNvSpPr>
            <a:spLocks noGrp="1"/>
          </p:cNvSpPr>
          <p:nvPr>
            <p:ph type="title"/>
          </p:nvPr>
        </p:nvSpPr>
        <p:spPr>
          <a:xfrm>
            <a:off x="457200" y="274638"/>
            <a:ext cx="8229600" cy="457199"/>
          </a:xfrm>
        </p:spPr>
        <p:txBody>
          <a:bodyPr>
            <a:normAutofit/>
          </a:bodyPr>
          <a:lstStyle/>
          <a:p>
            <a:r>
              <a:rPr lang="en-US" sz="2400" dirty="0">
                <a:latin typeface="Avenir Book" panose="02000503020000020003" pitchFamily="2" charset="0"/>
              </a:rPr>
              <a:t>Dopamine and Movement</a:t>
            </a:r>
          </a:p>
        </p:txBody>
      </p:sp>
      <p:sp>
        <p:nvSpPr>
          <p:cNvPr id="3" name="Content Placeholder 2">
            <a:extLst>
              <a:ext uri="{FF2B5EF4-FFF2-40B4-BE49-F238E27FC236}">
                <a16:creationId xmlns:a16="http://schemas.microsoft.com/office/drawing/2014/main" id="{B5644C40-DD11-2B4B-916D-832E48A05A21}"/>
              </a:ext>
            </a:extLst>
          </p:cNvPr>
          <p:cNvSpPr>
            <a:spLocks noGrp="1"/>
          </p:cNvSpPr>
          <p:nvPr>
            <p:ph idx="1"/>
          </p:nvPr>
        </p:nvSpPr>
        <p:spPr>
          <a:xfrm>
            <a:off x="195943" y="859971"/>
            <a:ext cx="8784771" cy="5812971"/>
          </a:xfrm>
        </p:spPr>
        <p:txBody>
          <a:bodyPr>
            <a:normAutofit fontScale="70000" lnSpcReduction="20000"/>
          </a:bodyPr>
          <a:lstStyle/>
          <a:p>
            <a:pPr marL="0" indent="0" algn="ctr">
              <a:buNone/>
            </a:pPr>
            <a:endParaRPr lang="en-US" dirty="0">
              <a:latin typeface="Avenir Book" panose="02000503020000020003" pitchFamily="2" charset="0"/>
            </a:endParaRPr>
          </a:p>
          <a:p>
            <a:pPr marL="0" indent="0" algn="ctr">
              <a:buNone/>
            </a:pPr>
            <a:r>
              <a:rPr lang="en-US" dirty="0">
                <a:latin typeface="Avenir Book" panose="02000503020000020003" pitchFamily="2" charset="0"/>
              </a:rPr>
              <a:t>Dopamine produced in the substantia </a:t>
            </a:r>
            <a:r>
              <a:rPr lang="en-US" dirty="0" err="1">
                <a:latin typeface="Avenir Book" panose="02000503020000020003" pitchFamily="2" charset="0"/>
              </a:rPr>
              <a:t>nigra</a:t>
            </a:r>
            <a:r>
              <a:rPr lang="en-US" dirty="0">
                <a:latin typeface="Avenir Book" panose="02000503020000020003" pitchFamily="2" charset="0"/>
              </a:rPr>
              <a:t> (part of the basal ganglia region of the brain) helps control movement. </a:t>
            </a:r>
          </a:p>
          <a:p>
            <a:endParaRPr lang="en-US" dirty="0">
              <a:latin typeface="Avenir Book" panose="02000503020000020003" pitchFamily="2" charset="0"/>
            </a:endParaRPr>
          </a:p>
          <a:p>
            <a:pPr>
              <a:buFont typeface="Wingdings" pitchFamily="2" charset="2"/>
              <a:buChar char="§"/>
            </a:pPr>
            <a:r>
              <a:rPr lang="en-US" dirty="0">
                <a:latin typeface="Avenir Book" panose="02000503020000020003" pitchFamily="2" charset="0"/>
              </a:rPr>
              <a:t>The basal ganglia controls many aspects of bodily movement and relies on the secretion of dopamine from dopamine-containing neurons to function properly. </a:t>
            </a:r>
          </a:p>
          <a:p>
            <a:pPr>
              <a:buFont typeface="Wingdings" pitchFamily="2" charset="2"/>
              <a:buChar char="§"/>
            </a:pPr>
            <a:endParaRPr lang="en-US" dirty="0">
              <a:latin typeface="Avenir Book" panose="02000503020000020003" pitchFamily="2" charset="0"/>
            </a:endParaRPr>
          </a:p>
          <a:p>
            <a:pPr>
              <a:buFont typeface="Wingdings" pitchFamily="2" charset="2"/>
              <a:buChar char="§"/>
            </a:pPr>
            <a:r>
              <a:rPr lang="en-US" dirty="0">
                <a:latin typeface="Avenir Book" panose="02000503020000020003" pitchFamily="2" charset="0"/>
              </a:rPr>
              <a:t>Dopamine is necessary for the controlled movement to occur in its normal fashion.</a:t>
            </a:r>
          </a:p>
          <a:p>
            <a:pPr>
              <a:buFont typeface="Wingdings" pitchFamily="2" charset="2"/>
              <a:buChar char="§"/>
            </a:pPr>
            <a:endParaRPr lang="en-US" dirty="0">
              <a:latin typeface="Avenir Book" panose="02000503020000020003" pitchFamily="2" charset="0"/>
            </a:endParaRPr>
          </a:p>
          <a:p>
            <a:pPr>
              <a:buFont typeface="Wingdings" pitchFamily="2" charset="2"/>
              <a:buChar char="§"/>
            </a:pPr>
            <a:r>
              <a:rPr lang="en-US" dirty="0">
                <a:latin typeface="Avenir Book" panose="02000503020000020003" pitchFamily="2" charset="0"/>
              </a:rPr>
              <a:t>But, sometimes this facilitation is disrupted, and not enough dopamine reaches the substantia </a:t>
            </a:r>
            <a:r>
              <a:rPr lang="en-US" dirty="0" err="1">
                <a:latin typeface="Avenir Book" panose="02000503020000020003" pitchFamily="2" charset="0"/>
              </a:rPr>
              <a:t>nigra</a:t>
            </a:r>
            <a:r>
              <a:rPr lang="en-US" dirty="0">
                <a:latin typeface="Avenir Book" panose="02000503020000020003" pitchFamily="2" charset="0"/>
              </a:rPr>
              <a:t> and basal ganglia. </a:t>
            </a:r>
          </a:p>
          <a:p>
            <a:pPr>
              <a:buFont typeface="Wingdings" pitchFamily="2" charset="2"/>
              <a:buChar char="§"/>
            </a:pPr>
            <a:r>
              <a:rPr lang="en-US" dirty="0">
                <a:latin typeface="Avenir Book" panose="02000503020000020003" pitchFamily="2" charset="0"/>
              </a:rPr>
              <a:t>When this happens, movement and control of movement and motor functions are greatly reduced. </a:t>
            </a:r>
          </a:p>
          <a:p>
            <a:pPr>
              <a:buFont typeface="Wingdings" pitchFamily="2" charset="2"/>
              <a:buChar char="§"/>
            </a:pPr>
            <a:r>
              <a:rPr lang="en-US" dirty="0">
                <a:latin typeface="Avenir Book" panose="02000503020000020003" pitchFamily="2" charset="0"/>
              </a:rPr>
              <a:t>One of the main symptoms of Parkinson's disease is delayed, or uncontrollable movements, which researchers have found is caused by a lack of dopamine in the substantia </a:t>
            </a:r>
            <a:r>
              <a:rPr lang="en-US" dirty="0" err="1">
                <a:latin typeface="Avenir Book" panose="02000503020000020003" pitchFamily="2" charset="0"/>
              </a:rPr>
              <a:t>nigra</a:t>
            </a:r>
            <a:r>
              <a:rPr lang="en-US" dirty="0">
                <a:latin typeface="Avenir Book" panose="02000503020000020003" pitchFamily="2" charset="0"/>
              </a:rPr>
              <a:t>.</a:t>
            </a:r>
          </a:p>
          <a:p>
            <a:pPr>
              <a:buFont typeface="Wingdings" pitchFamily="2" charset="2"/>
              <a:buChar char="§"/>
            </a:pPr>
            <a:r>
              <a:rPr lang="en-US" dirty="0">
                <a:latin typeface="Avenir Book" panose="02000503020000020003" pitchFamily="2" charset="0"/>
              </a:rPr>
              <a:t>In contrast the basal ganglia can be overloaded with too much dopamine.</a:t>
            </a:r>
          </a:p>
          <a:p>
            <a:pPr>
              <a:buFont typeface="Wingdings" pitchFamily="2" charset="2"/>
              <a:buChar char="§"/>
            </a:pPr>
            <a:r>
              <a:rPr lang="en-US" dirty="0">
                <a:latin typeface="Avenir Book" panose="02000503020000020003" pitchFamily="2" charset="0"/>
              </a:rPr>
              <a:t>Too much dopamine can cause the body to make too many movements. </a:t>
            </a:r>
          </a:p>
          <a:p>
            <a:pPr>
              <a:buFont typeface="Wingdings" pitchFamily="2" charset="2"/>
              <a:buChar char="§"/>
            </a:pPr>
            <a:r>
              <a:rPr lang="en-US" dirty="0">
                <a:latin typeface="Avenir Book" panose="02000503020000020003" pitchFamily="2" charset="0"/>
              </a:rPr>
              <a:t>These uncontrolled, unnecessary movements are a common characteristic of Tourette's syndrome</a:t>
            </a:r>
          </a:p>
          <a:p>
            <a:pPr marL="0" indent="0">
              <a:buNone/>
            </a:pPr>
            <a:endParaRPr lang="en-US" dirty="0"/>
          </a:p>
        </p:txBody>
      </p:sp>
    </p:spTree>
    <p:extLst>
      <p:ext uri="{BB962C8B-B14F-4D97-AF65-F5344CB8AC3E}">
        <p14:creationId xmlns:p14="http://schemas.microsoft.com/office/powerpoint/2010/main" val="2459111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9A029-4167-834A-B40A-4C815C318B3E}"/>
              </a:ext>
            </a:extLst>
          </p:cNvPr>
          <p:cNvSpPr>
            <a:spLocks noGrp="1"/>
          </p:cNvSpPr>
          <p:nvPr>
            <p:ph type="title"/>
          </p:nvPr>
        </p:nvSpPr>
        <p:spPr>
          <a:xfrm>
            <a:off x="457200" y="274638"/>
            <a:ext cx="8229600" cy="302305"/>
          </a:xfrm>
        </p:spPr>
        <p:txBody>
          <a:bodyPr>
            <a:normAutofit fontScale="90000"/>
          </a:bodyPr>
          <a:lstStyle/>
          <a:p>
            <a:r>
              <a:rPr lang="en-US" sz="2000" dirty="0">
                <a:latin typeface="Avenir Book" panose="02000503020000020003" pitchFamily="2" charset="0"/>
              </a:rPr>
              <a:t>Dopamine, Pleasure and Rewards</a:t>
            </a:r>
          </a:p>
        </p:txBody>
      </p:sp>
      <p:sp>
        <p:nvSpPr>
          <p:cNvPr id="3" name="Content Placeholder 2">
            <a:extLst>
              <a:ext uri="{FF2B5EF4-FFF2-40B4-BE49-F238E27FC236}">
                <a16:creationId xmlns:a16="http://schemas.microsoft.com/office/drawing/2014/main" id="{B36F9E9D-7D8A-AE44-8962-098192E138E4}"/>
              </a:ext>
            </a:extLst>
          </p:cNvPr>
          <p:cNvSpPr>
            <a:spLocks noGrp="1"/>
          </p:cNvSpPr>
          <p:nvPr>
            <p:ph idx="1"/>
          </p:nvPr>
        </p:nvSpPr>
        <p:spPr>
          <a:xfrm>
            <a:off x="130629" y="576943"/>
            <a:ext cx="8828314" cy="6095999"/>
          </a:xfrm>
        </p:spPr>
        <p:txBody>
          <a:bodyPr>
            <a:normAutofit fontScale="40000" lnSpcReduction="20000"/>
          </a:bodyPr>
          <a:lstStyle/>
          <a:p>
            <a:pPr marL="0" indent="0">
              <a:buNone/>
            </a:pPr>
            <a:endParaRPr lang="en-US" dirty="0"/>
          </a:p>
          <a:p>
            <a:pPr marL="0" indent="0">
              <a:buNone/>
            </a:pPr>
            <a:r>
              <a:rPr lang="en-US" sz="4400" dirty="0">
                <a:latin typeface="Avenir Book" panose="02000503020000020003" pitchFamily="2" charset="0"/>
              </a:rPr>
              <a:t>Dopamine is the primary neurotransmitter involved in the brain's rewards system and feelings of pleasure. </a:t>
            </a:r>
          </a:p>
          <a:p>
            <a:pPr marL="0" indent="0">
              <a:buNone/>
            </a:pPr>
            <a:endParaRPr lang="en-US" sz="4400" dirty="0">
              <a:latin typeface="Avenir Book" panose="02000503020000020003" pitchFamily="2" charset="0"/>
            </a:endParaRPr>
          </a:p>
          <a:p>
            <a:pPr marL="0" indent="0">
              <a:buNone/>
            </a:pPr>
            <a:r>
              <a:rPr lang="en-US" sz="4400" dirty="0">
                <a:latin typeface="Avenir Book" panose="02000503020000020003" pitchFamily="2" charset="0"/>
              </a:rPr>
              <a:t>When someone engages in behavior the brain perceives as pleasurable, such as eating, dopamine is released, and the behavior is signaled as one that merits a reward. </a:t>
            </a:r>
          </a:p>
          <a:p>
            <a:pPr marL="0" indent="0">
              <a:buNone/>
            </a:pPr>
            <a:endParaRPr lang="en-US" sz="4400" dirty="0">
              <a:latin typeface="Avenir Book" panose="02000503020000020003" pitchFamily="2" charset="0"/>
            </a:endParaRPr>
          </a:p>
          <a:p>
            <a:pPr marL="0" indent="0">
              <a:buNone/>
            </a:pPr>
            <a:r>
              <a:rPr lang="en-US" sz="4400" dirty="0">
                <a:latin typeface="Avenir Book" panose="02000503020000020003" pitchFamily="2" charset="0"/>
              </a:rPr>
              <a:t>This motivates the person to perform the behavior again in the future. </a:t>
            </a:r>
          </a:p>
          <a:p>
            <a:pPr marL="0" indent="0">
              <a:buNone/>
            </a:pPr>
            <a:r>
              <a:rPr lang="en-US" sz="4400" dirty="0">
                <a:latin typeface="Avenir Book" panose="02000503020000020003" pitchFamily="2" charset="0"/>
              </a:rPr>
              <a:t>One of the other common triggers of dopamine is sex. </a:t>
            </a:r>
          </a:p>
          <a:p>
            <a:pPr marL="0" indent="0">
              <a:buNone/>
            </a:pPr>
            <a:endParaRPr lang="en-US" sz="4400" dirty="0">
              <a:latin typeface="Avenir Book" panose="02000503020000020003" pitchFamily="2" charset="0"/>
            </a:endParaRPr>
          </a:p>
          <a:p>
            <a:pPr marL="0" indent="0">
              <a:buNone/>
            </a:pPr>
            <a:r>
              <a:rPr lang="en-US" sz="4400" dirty="0">
                <a:latin typeface="Avenir Book" panose="02000503020000020003" pitchFamily="2" charset="0"/>
              </a:rPr>
              <a:t>Sexual intercourse sparks the release of dopamine, along with hormone and neurotransmitter oxytocin. </a:t>
            </a:r>
          </a:p>
          <a:p>
            <a:pPr marL="0" indent="0">
              <a:buNone/>
            </a:pPr>
            <a:endParaRPr lang="en-US" sz="4400" dirty="0">
              <a:latin typeface="Avenir Book" panose="02000503020000020003" pitchFamily="2" charset="0"/>
            </a:endParaRPr>
          </a:p>
          <a:p>
            <a:pPr marL="0" indent="0">
              <a:buNone/>
            </a:pPr>
            <a:r>
              <a:rPr lang="en-US" sz="4400" dirty="0">
                <a:latin typeface="Avenir Book" panose="02000503020000020003" pitchFamily="2" charset="0"/>
              </a:rPr>
              <a:t>These two things are what causes the euphoric feelings around sex, and contribute to the human desire to engage in sexual intercourse.</a:t>
            </a:r>
          </a:p>
          <a:p>
            <a:pPr marL="0" indent="0">
              <a:buNone/>
            </a:pPr>
            <a:endParaRPr lang="en-US" sz="3400" dirty="0">
              <a:latin typeface="Avenir Book" panose="02000503020000020003" pitchFamily="2" charset="0"/>
            </a:endParaRPr>
          </a:p>
          <a:p>
            <a:pPr marL="0" indent="0">
              <a:buNone/>
            </a:pPr>
            <a:endParaRPr lang="en-US" dirty="0"/>
          </a:p>
        </p:txBody>
      </p:sp>
    </p:spTree>
    <p:extLst>
      <p:ext uri="{BB962C8B-B14F-4D97-AF65-F5344CB8AC3E}">
        <p14:creationId xmlns:p14="http://schemas.microsoft.com/office/powerpoint/2010/main" val="1486082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D96B8B-CC62-A64B-BE9E-971E5A2BEAFE}"/>
              </a:ext>
            </a:extLst>
          </p:cNvPr>
          <p:cNvSpPr>
            <a:spLocks noGrp="1"/>
          </p:cNvSpPr>
          <p:nvPr>
            <p:ph idx="1"/>
          </p:nvPr>
        </p:nvSpPr>
        <p:spPr>
          <a:xfrm>
            <a:off x="402771" y="261257"/>
            <a:ext cx="8501743" cy="5205089"/>
          </a:xfrm>
        </p:spPr>
        <p:txBody>
          <a:bodyPr>
            <a:normAutofit fontScale="92500"/>
          </a:bodyPr>
          <a:lstStyle/>
          <a:p>
            <a:pPr marL="0" indent="0">
              <a:buNone/>
            </a:pPr>
            <a:r>
              <a:rPr lang="en-US" dirty="0">
                <a:latin typeface="Avenir Book" panose="02000503020000020003" pitchFamily="2" charset="0"/>
              </a:rPr>
              <a:t>While the reward system is designed to motivate us to carry out behaviors that benefit our health, it can also motivate certain harmful behaviors when dopamine is artificially stimulated.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One example of this is cocaine.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This drug blocks the reuptake of dopamine, meaning that the brain's synapses are flooded with an unusually high amount of the neurotransmitter.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This excess of dopamine leads to the euphoric feeling one may experience after using the drug. But, it also interferes with the brain's natural dopamine system and can disrupt its normal cycles.</a:t>
            </a:r>
          </a:p>
          <a:p>
            <a:pPr marL="0" indent="0">
              <a:buNone/>
            </a:pPr>
            <a:endParaRPr lang="en-US" dirty="0"/>
          </a:p>
        </p:txBody>
      </p:sp>
    </p:spTree>
    <p:extLst>
      <p:ext uri="{BB962C8B-B14F-4D97-AF65-F5344CB8AC3E}">
        <p14:creationId xmlns:p14="http://schemas.microsoft.com/office/powerpoint/2010/main" val="312954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215" y="289696"/>
            <a:ext cx="8726493" cy="6568304"/>
          </a:xfrm>
        </p:spPr>
        <p:txBody>
          <a:bodyPr>
            <a:normAutofit/>
          </a:bodyPr>
          <a:lstStyle/>
          <a:p>
            <a:pPr marL="0" indent="0" algn="ctr">
              <a:buNone/>
            </a:pPr>
            <a:r>
              <a:rPr lang="en-US" u="sng" dirty="0">
                <a:latin typeface="Avenir Roman"/>
                <a:cs typeface="Avenir Roman"/>
              </a:rPr>
              <a:t>Norepinephrine (is excitatory and known as noradrenaline)</a:t>
            </a:r>
          </a:p>
          <a:p>
            <a:pPr marL="0" indent="0" algn="ctr">
              <a:buNone/>
            </a:pPr>
            <a:endParaRPr lang="en-US" u="sng" dirty="0">
              <a:latin typeface="Avenir Roman"/>
              <a:cs typeface="Avenir Roman"/>
            </a:endParaRPr>
          </a:p>
          <a:p>
            <a:pPr marL="0" indent="0">
              <a:buNone/>
            </a:pPr>
            <a:r>
              <a:rPr lang="en-US" sz="1600" dirty="0">
                <a:latin typeface="Avenir Roman"/>
                <a:cs typeface="Avenir Roman"/>
              </a:rPr>
              <a:t>Found in sympathetic nervous system and implicated in anxiety disorders and depression.</a:t>
            </a:r>
          </a:p>
          <a:p>
            <a:pPr marL="0" indent="0">
              <a:buNone/>
            </a:pPr>
            <a:endParaRPr lang="en-US" dirty="0">
              <a:latin typeface="Avenir Roman"/>
              <a:cs typeface="Avenir Roman"/>
            </a:endParaRPr>
          </a:p>
          <a:p>
            <a:pPr algn="just">
              <a:buFont typeface="Wingdings" charset="2"/>
              <a:buChar char="§"/>
            </a:pPr>
            <a:r>
              <a:rPr lang="en-US" sz="1600" dirty="0">
                <a:latin typeface="Avenir Roman"/>
                <a:cs typeface="Avenir Roman"/>
              </a:rPr>
              <a:t>Associated with eating, alertness; regulation of sleep; learning; memory retrieval.</a:t>
            </a:r>
          </a:p>
          <a:p>
            <a:pPr marL="0" indent="0" algn="just">
              <a:buNone/>
            </a:pPr>
            <a:endParaRPr lang="en-US" sz="1600" dirty="0">
              <a:latin typeface="Avenir Roman"/>
              <a:cs typeface="Avenir Roman"/>
            </a:endParaRPr>
          </a:p>
          <a:p>
            <a:pPr algn="just">
              <a:buFont typeface="Wingdings" charset="2"/>
              <a:buChar char="§"/>
            </a:pPr>
            <a:r>
              <a:rPr lang="en-US" sz="1600" dirty="0">
                <a:latin typeface="Avenir Roman"/>
                <a:cs typeface="Avenir Roman"/>
              </a:rPr>
              <a:t>Too little norepinephrine has been associated with depression, lethargy, decreased focus, sleep cycle problems while an excess has been associated with schizophrenia.</a:t>
            </a:r>
          </a:p>
          <a:p>
            <a:pPr marL="0" indent="0" algn="ctr">
              <a:buNone/>
            </a:pPr>
            <a:r>
              <a:rPr lang="en-US" sz="1600" u="sng" dirty="0">
                <a:latin typeface="Avenir Roman"/>
                <a:cs typeface="Avenir Roman"/>
              </a:rPr>
              <a:t>Epinephrine (is excitatory, known as adrenaline is a monoamine)</a:t>
            </a:r>
          </a:p>
          <a:p>
            <a:pPr marL="0" indent="0" algn="ctr">
              <a:buNone/>
            </a:pPr>
            <a:endParaRPr lang="en-US" sz="1600" u="sng" dirty="0">
              <a:latin typeface="Avenir Roman"/>
              <a:cs typeface="Avenir Roman"/>
            </a:endParaRPr>
          </a:p>
          <a:p>
            <a:pPr marL="0" indent="0">
              <a:buNone/>
            </a:pPr>
            <a:r>
              <a:rPr lang="en-US" sz="1600" dirty="0">
                <a:latin typeface="Avenir Roman"/>
                <a:cs typeface="Avenir Roman"/>
              </a:rPr>
              <a:t>Produced by adrenal gland involved in excitatory states.</a:t>
            </a:r>
          </a:p>
          <a:p>
            <a:pPr algn="just">
              <a:buFont typeface="Wingdings" charset="2"/>
              <a:buChar char="§"/>
            </a:pPr>
            <a:r>
              <a:rPr lang="en-US" sz="1600" dirty="0">
                <a:latin typeface="Avenir Roman"/>
                <a:cs typeface="Avenir Roman"/>
              </a:rPr>
              <a:t>Involved in energy, and glucose metabolism</a:t>
            </a:r>
          </a:p>
          <a:p>
            <a:pPr algn="just">
              <a:buFont typeface="Wingdings" charset="2"/>
              <a:buChar char="§"/>
            </a:pPr>
            <a:r>
              <a:rPr lang="en-US" sz="1600" dirty="0">
                <a:latin typeface="Avenir Roman"/>
                <a:cs typeface="Avenir Roman"/>
              </a:rPr>
              <a:t>Too little epinephrine has been associated with depression.</a:t>
            </a:r>
          </a:p>
          <a:p>
            <a:pPr marL="0" indent="0" algn="just">
              <a:buNone/>
            </a:pPr>
            <a:endParaRPr lang="en-US" dirty="0">
              <a:latin typeface="Avenir Roman"/>
              <a:cs typeface="Avenir Roman"/>
            </a:endParaRPr>
          </a:p>
        </p:txBody>
      </p:sp>
    </p:spTree>
    <p:extLst>
      <p:ext uri="{BB962C8B-B14F-4D97-AF65-F5344CB8AC3E}">
        <p14:creationId xmlns:p14="http://schemas.microsoft.com/office/powerpoint/2010/main" val="126713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115" y="165642"/>
            <a:ext cx="8596372" cy="6460000"/>
          </a:xfrm>
        </p:spPr>
        <p:txBody>
          <a:bodyPr>
            <a:normAutofit/>
          </a:bodyPr>
          <a:lstStyle/>
          <a:p>
            <a:pPr marL="0" indent="0" algn="ctr">
              <a:buNone/>
            </a:pPr>
            <a:r>
              <a:rPr lang="en-US" u="sng" dirty="0">
                <a:latin typeface="Avenir Roman"/>
                <a:cs typeface="Avenir Roman"/>
              </a:rPr>
              <a:t>Serotonin (inhibitory: calms brain)</a:t>
            </a:r>
          </a:p>
          <a:p>
            <a:pPr marL="0" indent="0" algn="ctr">
              <a:buNone/>
            </a:pPr>
            <a:endParaRPr lang="en-US" u="sng" dirty="0">
              <a:latin typeface="Avenir Roman"/>
              <a:cs typeface="Avenir Roman"/>
            </a:endParaRPr>
          </a:p>
          <a:p>
            <a:pPr>
              <a:buFont typeface="Wingdings" charset="2"/>
              <a:buChar char="§"/>
            </a:pPr>
            <a:r>
              <a:rPr lang="en-US" sz="1800" dirty="0">
                <a:latin typeface="Avenir Roman"/>
                <a:cs typeface="Avenir Roman"/>
              </a:rPr>
              <a:t>Serotonin is found in many brain regions.</a:t>
            </a:r>
          </a:p>
          <a:p>
            <a:pPr marL="0" indent="0" algn="just">
              <a:buNone/>
            </a:pPr>
            <a:endParaRPr lang="en-US" sz="1800" dirty="0">
              <a:latin typeface="Avenir Roman"/>
              <a:cs typeface="Avenir Roman"/>
            </a:endParaRPr>
          </a:p>
          <a:p>
            <a:pPr algn="just">
              <a:buFont typeface="Wingdings" charset="2"/>
              <a:buChar char="§"/>
            </a:pPr>
            <a:r>
              <a:rPr lang="en-US" sz="1800" dirty="0">
                <a:latin typeface="Avenir Roman"/>
                <a:cs typeface="Avenir Roman"/>
              </a:rPr>
              <a:t>Plays a role in mood, sleep, appetite, impulsive and aggressive behavior, sleep and dreaming, arousal and pain regulation.</a:t>
            </a:r>
          </a:p>
          <a:p>
            <a:pPr algn="just">
              <a:buFont typeface="Wingdings" charset="2"/>
              <a:buChar char="§"/>
            </a:pPr>
            <a:endParaRPr lang="en-US" sz="1800" dirty="0">
              <a:latin typeface="Avenir Roman"/>
              <a:cs typeface="Avenir Roman"/>
            </a:endParaRPr>
          </a:p>
          <a:p>
            <a:pPr algn="just">
              <a:buFont typeface="Wingdings" charset="2"/>
              <a:buChar char="§"/>
            </a:pPr>
            <a:r>
              <a:rPr lang="en-US" sz="1800" dirty="0">
                <a:latin typeface="Avenir Roman"/>
                <a:cs typeface="Avenir Roman"/>
              </a:rPr>
              <a:t>Adequate amount of Serotonin are necessary for a stable moo and to balance any excitatory neurotransmitters. </a:t>
            </a:r>
          </a:p>
          <a:p>
            <a:pPr marL="0" indent="0" algn="just">
              <a:buNone/>
            </a:pPr>
            <a:endParaRPr lang="en-US" sz="1800" dirty="0">
              <a:latin typeface="Avenir Roman"/>
              <a:cs typeface="Avenir Roman"/>
            </a:endParaRPr>
          </a:p>
          <a:p>
            <a:pPr algn="just">
              <a:buFont typeface="Wingdings" charset="2"/>
              <a:buChar char="§"/>
            </a:pPr>
            <a:r>
              <a:rPr lang="en-US" sz="1800" dirty="0">
                <a:latin typeface="Avenir Roman"/>
                <a:cs typeface="Avenir Roman"/>
              </a:rPr>
              <a:t>Too little serotonin is associated with depression and some anxiety disorders, especially obsessive-compulsive disorder. Some antidepressant medications increase the availability of serotonin at the receptor sites.</a:t>
            </a:r>
          </a:p>
          <a:p>
            <a:pPr marL="0" indent="0">
              <a:buNone/>
            </a:pPr>
            <a:endParaRPr lang="en-US" dirty="0"/>
          </a:p>
        </p:txBody>
      </p:sp>
    </p:spTree>
    <p:extLst>
      <p:ext uri="{BB962C8B-B14F-4D97-AF65-F5344CB8AC3E}">
        <p14:creationId xmlns:p14="http://schemas.microsoft.com/office/powerpoint/2010/main" val="641285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098" y="267412"/>
            <a:ext cx="8794007" cy="6373316"/>
          </a:xfrm>
        </p:spPr>
        <p:txBody>
          <a:bodyPr>
            <a:noAutofit/>
          </a:bodyPr>
          <a:lstStyle/>
          <a:p>
            <a:pPr marL="0" indent="0" algn="ctr">
              <a:buNone/>
            </a:pPr>
            <a:r>
              <a:rPr lang="en-US" sz="1800" u="sng" dirty="0">
                <a:latin typeface="Avenir Roman"/>
                <a:cs typeface="Avenir Roman"/>
              </a:rPr>
              <a:t>GABA (is inhibitory, Gamma-Amino Butyric Acid) </a:t>
            </a:r>
          </a:p>
          <a:p>
            <a:pPr marL="0" indent="0" algn="just">
              <a:buNone/>
            </a:pPr>
            <a:endParaRPr lang="en-US" sz="1800" dirty="0">
              <a:latin typeface="Avenir Roman"/>
              <a:cs typeface="Avenir Roman"/>
            </a:endParaRPr>
          </a:p>
          <a:p>
            <a:pPr algn="just">
              <a:buFont typeface="Wingdings" charset="2"/>
              <a:buChar char="§"/>
            </a:pPr>
            <a:r>
              <a:rPr lang="en-US" sz="1800" dirty="0">
                <a:latin typeface="Avenir Roman"/>
                <a:cs typeface="Avenir Roman"/>
              </a:rPr>
              <a:t>Too little GABA is associated with anxiety and anxiety disorders. </a:t>
            </a:r>
          </a:p>
          <a:p>
            <a:pPr algn="just">
              <a:buFont typeface="Wingdings" charset="2"/>
              <a:buChar char="§"/>
            </a:pPr>
            <a:r>
              <a:rPr lang="en-US" sz="1800" dirty="0">
                <a:latin typeface="Avenir Roman"/>
                <a:cs typeface="Avenir Roman"/>
              </a:rPr>
              <a:t> Some antianxiety medication increases GABA at the receptor sites.</a:t>
            </a:r>
          </a:p>
          <a:p>
            <a:pPr marL="0" indent="0" algn="just">
              <a:buNone/>
            </a:pPr>
            <a:endParaRPr lang="en-US" sz="1800" dirty="0">
              <a:latin typeface="Avenir Roman"/>
              <a:cs typeface="Avenir Roman"/>
            </a:endParaRPr>
          </a:p>
          <a:p>
            <a:pPr marL="0" indent="0" algn="ctr">
              <a:buNone/>
            </a:pPr>
            <a:r>
              <a:rPr lang="en-US" sz="1800" u="sng" dirty="0">
                <a:latin typeface="Avenir Roman"/>
                <a:cs typeface="Avenir Roman"/>
              </a:rPr>
              <a:t>Endorphins </a:t>
            </a:r>
          </a:p>
          <a:p>
            <a:pPr marL="0" indent="0" algn="ctr">
              <a:buNone/>
            </a:pPr>
            <a:endParaRPr lang="en-US" sz="1800" u="sng" dirty="0">
              <a:latin typeface="Avenir Roman"/>
              <a:cs typeface="Avenir Roman"/>
            </a:endParaRPr>
          </a:p>
          <a:p>
            <a:pPr marL="0" indent="0">
              <a:buNone/>
            </a:pPr>
            <a:r>
              <a:rPr lang="en-US" sz="1400" dirty="0">
                <a:latin typeface="Avenir Roman"/>
                <a:cs typeface="Avenir Roman"/>
              </a:rPr>
              <a:t>Endorphins are called neuromodulators and they modify the effects of neurotransmitters.</a:t>
            </a:r>
          </a:p>
          <a:p>
            <a:pPr marL="0" indent="0">
              <a:buNone/>
            </a:pPr>
            <a:r>
              <a:rPr lang="en-US" sz="1400" dirty="0">
                <a:latin typeface="Avenir Roman"/>
                <a:cs typeface="Avenir Roman"/>
              </a:rPr>
              <a:t>Opiates such a morphine and heroin  produce pleasant effects and pain reduction.</a:t>
            </a:r>
          </a:p>
          <a:p>
            <a:pPr marL="0" indent="0">
              <a:buNone/>
            </a:pPr>
            <a:r>
              <a:rPr lang="en-US" sz="1400" dirty="0">
                <a:latin typeface="Avenir Roman"/>
                <a:cs typeface="Avenir Roman"/>
              </a:rPr>
              <a:t>There are cells in the brain that respond to opiates</a:t>
            </a:r>
          </a:p>
          <a:p>
            <a:pPr algn="just">
              <a:buFont typeface="Wingdings" charset="2"/>
              <a:buChar char="§"/>
            </a:pPr>
            <a:r>
              <a:rPr lang="en-US" sz="1400" dirty="0">
                <a:latin typeface="Avenir Roman"/>
                <a:cs typeface="Avenir Roman"/>
              </a:rPr>
              <a:t>Involved in pain relief and feelings of pleasure and contentedness</a:t>
            </a:r>
          </a:p>
          <a:p>
            <a:pPr algn="just">
              <a:buFont typeface="Wingdings" charset="2"/>
              <a:buChar char="§"/>
            </a:pPr>
            <a:r>
              <a:rPr lang="en-US" sz="1400" dirty="0">
                <a:latin typeface="Avenir Roman"/>
                <a:cs typeface="Avenir Roman"/>
              </a:rPr>
              <a:t>Please note that these associations are merely correlations, and do not necessarily demonstrate any cause and effect relationship. We don’t know what other variables may be affecting both the neurotransmitter and the mental illness, and we don’t know if the change in the neurotransmitter causes the illness, or the illness causes the change in the neurotransmitter</a:t>
            </a:r>
            <a:r>
              <a:rPr lang="en-US" sz="1400" dirty="0"/>
              <a:t>.</a:t>
            </a:r>
          </a:p>
        </p:txBody>
      </p:sp>
    </p:spTree>
    <p:extLst>
      <p:ext uri="{BB962C8B-B14F-4D97-AF65-F5344CB8AC3E}">
        <p14:creationId xmlns:p14="http://schemas.microsoft.com/office/powerpoint/2010/main" val="3439525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926" y="150404"/>
            <a:ext cx="8755516" cy="6417233"/>
          </a:xfrm>
        </p:spPr>
        <p:txBody>
          <a:bodyPr>
            <a:normAutofit/>
          </a:bodyPr>
          <a:lstStyle/>
          <a:p>
            <a:pPr marL="0" indent="0" algn="just">
              <a:buNone/>
            </a:pPr>
            <a:r>
              <a:rPr lang="en-US" dirty="0">
                <a:latin typeface="Avenir Book"/>
                <a:cs typeface="Avenir Book"/>
              </a:rPr>
              <a:t>We also have Glial Cells which outnumber neurons by 10 to 1 and are much smaller.</a:t>
            </a:r>
          </a:p>
          <a:p>
            <a:pPr marL="0" indent="0" algn="just">
              <a:buNone/>
            </a:pPr>
            <a:r>
              <a:rPr lang="en-US" dirty="0">
                <a:latin typeface="Avenir Book"/>
                <a:cs typeface="Avenir Book"/>
              </a:rPr>
              <a:t>Glia provide structural support for neurons; and they remove waste products and they make a myelin sheath.</a:t>
            </a:r>
          </a:p>
          <a:p>
            <a:pPr marL="0" indent="0" algn="just">
              <a:buNone/>
            </a:pPr>
            <a:endParaRPr lang="en-US" dirty="0">
              <a:latin typeface="Avenir Book"/>
              <a:cs typeface="Avenir Book"/>
            </a:endParaRPr>
          </a:p>
          <a:p>
            <a:pPr marL="0" indent="0" algn="just">
              <a:buNone/>
            </a:pPr>
            <a:r>
              <a:rPr lang="en-US" sz="1600" dirty="0">
                <a:latin typeface="Avenir Book"/>
                <a:cs typeface="Avenir Book"/>
              </a:rPr>
              <a:t>Myelin covers the axon and insulates it.</a:t>
            </a:r>
          </a:p>
          <a:p>
            <a:pPr marL="0" indent="0" algn="just">
              <a:buNone/>
            </a:pPr>
            <a:r>
              <a:rPr lang="en-US" sz="1600" dirty="0">
                <a:latin typeface="Avenir Book"/>
                <a:cs typeface="Avenir Book"/>
              </a:rPr>
              <a:t>Myelin wraps around the axon in sections – there are gaps with no myelin; the gaps are called nodes of Ranvier or simply nodes. </a:t>
            </a:r>
          </a:p>
          <a:p>
            <a:pPr marL="0" indent="0" algn="just">
              <a:buNone/>
            </a:pPr>
            <a:r>
              <a:rPr lang="en-US" sz="1600" dirty="0">
                <a:latin typeface="Avenir Book"/>
                <a:cs typeface="Avenir Book"/>
              </a:rPr>
              <a:t>Neurons wrapped in myelin communicate their messages up to 20 times faster than do unmyelinated neurons.</a:t>
            </a:r>
            <a:r>
              <a:rPr lang="en-US" dirty="0">
                <a:latin typeface="Avenir Book"/>
                <a:cs typeface="Avenir Book"/>
              </a:rPr>
              <a:t>	</a:t>
            </a:r>
          </a:p>
          <a:p>
            <a:pPr marL="0" indent="0" algn="just">
              <a:buNone/>
            </a:pPr>
            <a:r>
              <a:rPr lang="en-US" sz="1500" dirty="0">
                <a:latin typeface="Avenir Book"/>
                <a:cs typeface="Avenir Book"/>
              </a:rPr>
              <a:t>In some cases the myelin is damaged and we can have Multiple Sclerosis; a disease involving the degeneration of patches of myelin sheath.</a:t>
            </a:r>
          </a:p>
          <a:p>
            <a:pPr marL="0" indent="0" algn="just">
              <a:buNone/>
            </a:pPr>
            <a:r>
              <a:rPr lang="en-US" sz="1500" dirty="0">
                <a:latin typeface="Avenir Book"/>
                <a:cs typeface="Avenir Book"/>
              </a:rPr>
              <a:t>This degeneration causes the transmission of neural messages to be slowed resulting in disturbances in sensation and movement; muscular weakness, loss of coordination and speech and visual disturbances are symptoms of multiple sclerosis.</a:t>
            </a:r>
          </a:p>
        </p:txBody>
      </p:sp>
    </p:spTree>
    <p:extLst>
      <p:ext uri="{BB962C8B-B14F-4D97-AF65-F5344CB8AC3E}">
        <p14:creationId xmlns:p14="http://schemas.microsoft.com/office/powerpoint/2010/main" val="1609665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672" y="183828"/>
            <a:ext cx="8688680" cy="6333674"/>
          </a:xfrm>
        </p:spPr>
        <p:txBody>
          <a:bodyPr>
            <a:normAutofit fontScale="92500"/>
          </a:bodyPr>
          <a:lstStyle/>
          <a:p>
            <a:endParaRPr lang="en-US" dirty="0">
              <a:latin typeface="Avenir Book"/>
              <a:cs typeface="Avenir Book"/>
            </a:endParaRPr>
          </a:p>
          <a:p>
            <a:pPr algn="just">
              <a:buFont typeface="Wingdings" charset="2"/>
              <a:buChar char="§"/>
            </a:pPr>
            <a:r>
              <a:rPr lang="en-US" dirty="0">
                <a:latin typeface="Avenir Book"/>
                <a:cs typeface="Avenir Book"/>
              </a:rPr>
              <a:t>Information is carried by biochemical substances called neurotransmitters.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The terminal buttons and the dendrites of other neurons do not touch, but instead pass neurotransmitters carrying information  through a synapse.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Once the neurotransmitter leaves the axon, and passes through the synapse, it is caught on the dendrite of the receiving neuron.</a:t>
            </a:r>
          </a:p>
          <a:p>
            <a:pPr marL="0" indent="0" algn="just">
              <a:buNone/>
            </a:pPr>
            <a:endParaRPr lang="en-US" dirty="0">
              <a:latin typeface="Avenir Book"/>
              <a:cs typeface="Avenir Book"/>
            </a:endParaRPr>
          </a:p>
          <a:p>
            <a:pPr algn="just">
              <a:buFont typeface="Wingdings" charset="2"/>
              <a:buChar char="§"/>
            </a:pPr>
            <a:r>
              <a:rPr lang="en-US" sz="1500" dirty="0">
                <a:latin typeface="Avenir Book"/>
                <a:cs typeface="Avenir Book"/>
              </a:rPr>
              <a:t>After a neurotransmitter is released into the synapse, it crosses the synapse to the dendrite which has specialized molecules called receptors (receptor sites)</a:t>
            </a:r>
          </a:p>
          <a:p>
            <a:pPr algn="just">
              <a:buFont typeface="Wingdings" charset="2"/>
              <a:buChar char="§"/>
            </a:pPr>
            <a:r>
              <a:rPr lang="en-US" sz="1500" dirty="0">
                <a:latin typeface="Avenir Book"/>
                <a:cs typeface="Avenir Book"/>
              </a:rPr>
              <a:t>The neurotransmitter – after it binds to the receptor site on the postsynaptic neuron (receiving neuron)  - it detaches from the receptor and is reabsorbed by the presynaptic neuron (sending neuron) so it can be recycled and used again.</a:t>
            </a:r>
          </a:p>
          <a:p>
            <a:pPr algn="just">
              <a:buFont typeface="Wingdings" charset="2"/>
              <a:buChar char="§"/>
            </a:pPr>
            <a:r>
              <a:rPr lang="en-US" sz="1500" dirty="0">
                <a:latin typeface="Avenir Book"/>
                <a:cs typeface="Avenir Book"/>
              </a:rPr>
              <a:t>This process is called Reuptake.</a:t>
            </a:r>
          </a:p>
          <a:p>
            <a:pPr algn="just">
              <a:buFont typeface="Wingdings" charset="2"/>
              <a:buChar char="§"/>
            </a:pPr>
            <a:endParaRPr lang="en-US"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3122339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93638" y="250371"/>
            <a:ext cx="4597502" cy="6400800"/>
          </a:xfrm>
        </p:spPr>
        <p:txBody>
          <a:bodyPr anchor="ctr">
            <a:normAutofit fontScale="92500" lnSpcReduction="10000"/>
          </a:bodyPr>
          <a:lstStyle/>
          <a:p>
            <a:pPr>
              <a:lnSpc>
                <a:spcPct val="110000"/>
              </a:lnSpc>
              <a:buFont typeface="Wingdings" charset="2"/>
              <a:buChar char="§"/>
            </a:pPr>
            <a:r>
              <a:rPr lang="en-US" sz="1800" dirty="0">
                <a:latin typeface="Avenir Book"/>
                <a:cs typeface="Avenir Book"/>
              </a:rPr>
              <a:t>Neurotransmitters that are not reabsorbed or that remain attached to the receptor site are broken down or destroyed by enzymes.</a:t>
            </a:r>
          </a:p>
          <a:p>
            <a:pPr>
              <a:lnSpc>
                <a:spcPct val="110000"/>
              </a:lnSpc>
              <a:buFont typeface="Wingdings" charset="2"/>
              <a:buChar char="§"/>
            </a:pPr>
            <a:endParaRPr lang="en-US" sz="1800" dirty="0">
              <a:latin typeface="Avenir Book"/>
              <a:cs typeface="Avenir Book"/>
            </a:endParaRPr>
          </a:p>
          <a:p>
            <a:pPr>
              <a:lnSpc>
                <a:spcPct val="110000"/>
              </a:lnSpc>
              <a:buFont typeface="Wingdings" charset="2"/>
              <a:buChar char="§"/>
            </a:pPr>
            <a:r>
              <a:rPr lang="en-US" sz="1800" dirty="0">
                <a:latin typeface="Avenir Book"/>
                <a:cs typeface="Avenir Book"/>
              </a:rPr>
              <a:t>The number of neurotransmitters that a neuron can make varies.</a:t>
            </a:r>
          </a:p>
          <a:p>
            <a:pPr>
              <a:lnSpc>
                <a:spcPct val="110000"/>
              </a:lnSpc>
              <a:buFont typeface="Wingdings" charset="2"/>
              <a:buChar char="§"/>
            </a:pPr>
            <a:endParaRPr lang="en-US" sz="1800" dirty="0">
              <a:latin typeface="Avenir Book"/>
              <a:cs typeface="Avenir Book"/>
            </a:endParaRPr>
          </a:p>
          <a:p>
            <a:pPr>
              <a:lnSpc>
                <a:spcPct val="110000"/>
              </a:lnSpc>
              <a:buFont typeface="Wingdings" charset="2"/>
              <a:buChar char="§"/>
            </a:pPr>
            <a:r>
              <a:rPr lang="en-US" sz="1800" dirty="0">
                <a:latin typeface="Avenir Book"/>
                <a:cs typeface="Avenir Book"/>
              </a:rPr>
              <a:t>Some neurons produce only one type of neurotransmitter and others make three or more. </a:t>
            </a:r>
          </a:p>
          <a:p>
            <a:pPr marL="0" indent="0">
              <a:lnSpc>
                <a:spcPct val="110000"/>
              </a:lnSpc>
              <a:buNone/>
            </a:pPr>
            <a:endParaRPr lang="en-US" sz="1800" dirty="0">
              <a:latin typeface="Avenir Book"/>
              <a:cs typeface="Avenir Book"/>
            </a:endParaRPr>
          </a:p>
          <a:p>
            <a:pPr>
              <a:lnSpc>
                <a:spcPct val="110000"/>
              </a:lnSpc>
              <a:buFont typeface="Wingdings" charset="2"/>
              <a:buChar char="§"/>
            </a:pPr>
            <a:r>
              <a:rPr lang="en-US" sz="1800" dirty="0">
                <a:latin typeface="Avenir Book"/>
                <a:cs typeface="Avenir Book"/>
              </a:rPr>
              <a:t>What we have found is that several neurotransmitters play a role in the way we behave, learn, the way we feel, and sleep. </a:t>
            </a:r>
          </a:p>
          <a:p>
            <a:pPr>
              <a:lnSpc>
                <a:spcPct val="110000"/>
              </a:lnSpc>
              <a:buFont typeface="Wingdings" charset="2"/>
              <a:buChar char="§"/>
            </a:pPr>
            <a:endParaRPr lang="en-US" sz="1800" dirty="0">
              <a:latin typeface="Avenir Book"/>
              <a:cs typeface="Avenir Book"/>
            </a:endParaRPr>
          </a:p>
          <a:p>
            <a:pPr>
              <a:lnSpc>
                <a:spcPct val="110000"/>
              </a:lnSpc>
              <a:buFont typeface="Wingdings" charset="2"/>
              <a:buChar char="§"/>
            </a:pPr>
            <a:r>
              <a:rPr lang="en-US" sz="1800" dirty="0">
                <a:latin typeface="Avenir Book"/>
                <a:cs typeface="Avenir Book"/>
              </a:rPr>
              <a:t>And, some play a role in mental illnesses. The following are those neurotransmitters which play a significant role in our mental health.</a:t>
            </a:r>
          </a:p>
          <a:p>
            <a:pPr>
              <a:lnSpc>
                <a:spcPct val="110000"/>
              </a:lnSpc>
              <a:buFont typeface="Wingdings" charset="2"/>
              <a:buChar char="§"/>
            </a:pPr>
            <a:endParaRPr lang="en-US" sz="1100" dirty="0">
              <a:latin typeface="Avenir Book"/>
              <a:cs typeface="Avenir Book"/>
            </a:endParaRPr>
          </a:p>
          <a:p>
            <a:pPr marL="0" indent="0">
              <a:lnSpc>
                <a:spcPct val="110000"/>
              </a:lnSpc>
              <a:buNone/>
            </a:pPr>
            <a:endParaRPr lang="en-US" sz="1100" dirty="0">
              <a:latin typeface="Avenir Book"/>
              <a:cs typeface="Avenir Book"/>
            </a:endParaRPr>
          </a:p>
        </p:txBody>
      </p:sp>
    </p:spTree>
    <p:extLst>
      <p:ext uri="{BB962C8B-B14F-4D97-AF65-F5344CB8AC3E}">
        <p14:creationId xmlns:p14="http://schemas.microsoft.com/office/powerpoint/2010/main" val="328712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635" y="233962"/>
            <a:ext cx="8605135" cy="6383810"/>
          </a:xfrm>
        </p:spPr>
        <p:txBody>
          <a:bodyPr>
            <a:normAutofit/>
          </a:bodyPr>
          <a:lstStyle/>
          <a:p>
            <a:pPr marL="0" indent="0" algn="ctr">
              <a:buNone/>
            </a:pPr>
            <a:r>
              <a:rPr lang="en-US" dirty="0">
                <a:latin typeface="Avenir Book"/>
                <a:cs typeface="Avenir Book"/>
              </a:rPr>
              <a:t>Excitatory and Inhibitory Messages</a:t>
            </a:r>
          </a:p>
          <a:p>
            <a:pPr algn="just"/>
            <a:endParaRPr lang="en-US" dirty="0">
              <a:latin typeface="Avenir Book"/>
              <a:cs typeface="Avenir Book"/>
            </a:endParaRPr>
          </a:p>
          <a:p>
            <a:pPr algn="just"/>
            <a:r>
              <a:rPr lang="en-US" dirty="0">
                <a:latin typeface="Avenir Book"/>
                <a:cs typeface="Avenir Book"/>
              </a:rPr>
              <a:t>A neurotransmitter communicates either an excitatory or inhibitory message to a postsynaptic neuron.</a:t>
            </a:r>
          </a:p>
          <a:p>
            <a:pPr algn="just"/>
            <a:endParaRPr lang="en-US" dirty="0">
              <a:latin typeface="Avenir Book"/>
              <a:cs typeface="Avenir Book"/>
            </a:endParaRPr>
          </a:p>
          <a:p>
            <a:pPr algn="just"/>
            <a:r>
              <a:rPr lang="en-US" dirty="0">
                <a:latin typeface="Avenir Book"/>
                <a:cs typeface="Avenir Book"/>
              </a:rPr>
              <a:t>An excitatory message increases the likelihood that the postsynaptic neuron will activate and generate an action potential.</a:t>
            </a:r>
          </a:p>
          <a:p>
            <a:pPr algn="just"/>
            <a:endParaRPr lang="en-US" sz="1600" dirty="0">
              <a:latin typeface="Avenir Book"/>
              <a:cs typeface="Avenir Book"/>
            </a:endParaRPr>
          </a:p>
          <a:p>
            <a:pPr algn="just"/>
            <a:r>
              <a:rPr lang="en-US" sz="1600" dirty="0">
                <a:latin typeface="Avenir Book"/>
                <a:cs typeface="Avenir Book"/>
              </a:rPr>
              <a:t>An inhibitory message decreases the likelihood that the postsynaptic neuron will activate.</a:t>
            </a:r>
          </a:p>
          <a:p>
            <a:pPr algn="just"/>
            <a:endParaRPr lang="en-US" sz="1600" dirty="0">
              <a:latin typeface="Avenir Book"/>
              <a:cs typeface="Avenir Book"/>
            </a:endParaRPr>
          </a:p>
          <a:p>
            <a:pPr algn="just"/>
            <a:r>
              <a:rPr lang="en-US" sz="1600" dirty="0">
                <a:latin typeface="Avenir Book"/>
                <a:cs typeface="Avenir Book"/>
              </a:rPr>
              <a:t>Each neurotransmitter has a chemically distinct shape.</a:t>
            </a:r>
          </a:p>
          <a:p>
            <a:pPr algn="just"/>
            <a:r>
              <a:rPr lang="en-US" sz="1600" dirty="0">
                <a:latin typeface="Avenir Book"/>
                <a:cs typeface="Avenir Book"/>
              </a:rPr>
              <a:t>Like a key in a lock, a neurotransmitter must perfectly fit the receptor site on the receiving neuron for its message to be communicated</a:t>
            </a:r>
            <a:r>
              <a:rPr lang="en-US" sz="1600" dirty="0"/>
              <a:t>.</a:t>
            </a:r>
          </a:p>
        </p:txBody>
      </p:sp>
    </p:spTree>
    <p:extLst>
      <p:ext uri="{BB962C8B-B14F-4D97-AF65-F5344CB8AC3E}">
        <p14:creationId xmlns:p14="http://schemas.microsoft.com/office/powerpoint/2010/main" val="3919850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507" y="244792"/>
            <a:ext cx="8736623" cy="6379891"/>
          </a:xfrm>
        </p:spPr>
        <p:txBody>
          <a:bodyPr>
            <a:normAutofit/>
          </a:bodyPr>
          <a:lstStyle/>
          <a:p>
            <a:pPr marL="0" indent="0" algn="ctr">
              <a:buNone/>
            </a:pPr>
            <a:r>
              <a:rPr lang="en-US" sz="2800" u="sng" dirty="0">
                <a:latin typeface="Avenir Book"/>
                <a:cs typeface="Avenir Book"/>
              </a:rPr>
              <a:t>What are Neurotransmitters?</a:t>
            </a:r>
          </a:p>
          <a:p>
            <a:pPr marL="0" indent="0">
              <a:buNone/>
            </a:pPr>
            <a:endParaRPr lang="en-US" sz="2000" dirty="0">
              <a:latin typeface="Avenir Book"/>
              <a:cs typeface="Avenir Book"/>
            </a:endParaRPr>
          </a:p>
          <a:p>
            <a:pPr>
              <a:buFont typeface="Wingdings" charset="2"/>
              <a:buChar char="§"/>
            </a:pPr>
            <a:r>
              <a:rPr lang="en-US" sz="2400" dirty="0">
                <a:latin typeface="Avenir Book"/>
                <a:cs typeface="Avenir Book"/>
              </a:rPr>
              <a:t>They are the brain chemicals that communicate information throughout our brain and body.</a:t>
            </a:r>
          </a:p>
          <a:p>
            <a:pPr marL="0" indent="0">
              <a:buNone/>
            </a:pPr>
            <a:endParaRPr lang="en-US" sz="2400" dirty="0">
              <a:latin typeface="Avenir Book"/>
              <a:cs typeface="Avenir Book"/>
            </a:endParaRPr>
          </a:p>
          <a:p>
            <a:pPr>
              <a:buFont typeface="Wingdings" charset="2"/>
              <a:buChar char="§"/>
            </a:pPr>
            <a:r>
              <a:rPr lang="en-US" dirty="0">
                <a:latin typeface="Avenir Book"/>
                <a:cs typeface="Avenir Book"/>
              </a:rPr>
              <a:t>They relay signals between nerve cells called neurons</a:t>
            </a:r>
          </a:p>
          <a:p>
            <a:pPr>
              <a:buFont typeface="Wingdings" charset="2"/>
              <a:buChar char="§"/>
            </a:pPr>
            <a:endParaRPr lang="en-US" dirty="0">
              <a:latin typeface="Avenir Book"/>
              <a:cs typeface="Avenir Book"/>
            </a:endParaRPr>
          </a:p>
          <a:p>
            <a:pPr>
              <a:buFont typeface="Wingdings" charset="2"/>
              <a:buChar char="§"/>
            </a:pPr>
            <a:r>
              <a:rPr lang="en-US" dirty="0">
                <a:latin typeface="Avenir Book"/>
                <a:cs typeface="Avenir Book"/>
              </a:rPr>
              <a:t>The brain uses neurotransmitters to tell your heart to beat, your lungs to breathe, and your stomach to digest.</a:t>
            </a:r>
          </a:p>
          <a:p>
            <a:pPr>
              <a:buFont typeface="Wingdings" charset="2"/>
              <a:buChar char="§"/>
            </a:pPr>
            <a:endParaRPr lang="en-US" dirty="0">
              <a:latin typeface="Avenir Book"/>
              <a:cs typeface="Avenir Book"/>
            </a:endParaRPr>
          </a:p>
          <a:p>
            <a:pPr>
              <a:buFont typeface="Wingdings" charset="2"/>
              <a:buChar char="§"/>
            </a:pPr>
            <a:r>
              <a:rPr lang="en-US" dirty="0">
                <a:latin typeface="Avenir Book"/>
                <a:cs typeface="Avenir Book"/>
              </a:rPr>
              <a:t>They also affect mood, sleep, concentration, weight and can cause adverse symptoms when they are out of balance</a:t>
            </a:r>
            <a:r>
              <a:rPr lang="en-US" dirty="0">
                <a:latin typeface="Avenir Roman"/>
                <a:cs typeface="Avenir Roman"/>
              </a:rPr>
              <a:t>. </a:t>
            </a:r>
          </a:p>
        </p:txBody>
      </p:sp>
    </p:spTree>
    <p:extLst>
      <p:ext uri="{BB962C8B-B14F-4D97-AF65-F5344CB8AC3E}">
        <p14:creationId xmlns:p14="http://schemas.microsoft.com/office/powerpoint/2010/main" val="3505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65" y="240255"/>
            <a:ext cx="8719197" cy="6452569"/>
          </a:xfrm>
        </p:spPr>
        <p:txBody>
          <a:bodyPr>
            <a:normAutofit/>
          </a:bodyPr>
          <a:lstStyle/>
          <a:p>
            <a:pPr algn="just">
              <a:buFont typeface="Wingdings" charset="2"/>
              <a:buChar char="§"/>
            </a:pPr>
            <a:r>
              <a:rPr lang="en-US" dirty="0">
                <a:latin typeface="Avenir Book"/>
                <a:cs typeface="Avenir Book"/>
              </a:rPr>
              <a:t>Information is communicated between your brain cells with signals.</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The chemical messengers that deliver these signals are called neurotransmitters.</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The brain cells (neurons) send signals to one another and release a neurotransmitter so that the message can be delivered.</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The sending neuron then has to take back the neurotransmitter they released  so they can send the next </a:t>
            </a:r>
            <a:r>
              <a:rPr lang="en-US">
                <a:latin typeface="Avenir Book"/>
                <a:cs typeface="Avenir Book"/>
              </a:rPr>
              <a:t>message.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This process of replacing the neurotransmitter is called “reuptake”</a:t>
            </a:r>
          </a:p>
        </p:txBody>
      </p:sp>
    </p:spTree>
    <p:extLst>
      <p:ext uri="{BB962C8B-B14F-4D97-AF65-F5344CB8AC3E}">
        <p14:creationId xmlns:p14="http://schemas.microsoft.com/office/powerpoint/2010/main" val="2001247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999" y="206375"/>
            <a:ext cx="8651875" cy="6508750"/>
          </a:xfrm>
        </p:spPr>
        <p:txBody>
          <a:bodyPr>
            <a:normAutofit/>
          </a:bodyPr>
          <a:lstStyle/>
          <a:p>
            <a:pPr marL="0" indent="0" algn="ctr">
              <a:buNone/>
            </a:pPr>
            <a:r>
              <a:rPr lang="en-US" u="sng" dirty="0">
                <a:latin typeface="Avenir Book"/>
                <a:cs typeface="Avenir Book"/>
              </a:rPr>
              <a:t>Acetylcholine </a:t>
            </a:r>
          </a:p>
          <a:p>
            <a:pPr marL="0" indent="0" algn="just">
              <a:buNone/>
            </a:pPr>
            <a:endParaRPr lang="en-US" u="sng" dirty="0">
              <a:latin typeface="Avenir Book"/>
              <a:cs typeface="Avenir Book"/>
            </a:endParaRPr>
          </a:p>
          <a:p>
            <a:pPr algn="just">
              <a:buFont typeface="Wingdings" charset="2"/>
              <a:buChar char="§"/>
            </a:pPr>
            <a:r>
              <a:rPr lang="en-US" dirty="0">
                <a:latin typeface="Avenir Book"/>
                <a:cs typeface="Avenir Book"/>
              </a:rPr>
              <a:t>Involved in voluntary movement, learning, memory, and sleep; stimulates muscles to contract; heart and stomach muscles; all movement involves acetylcholine</a:t>
            </a:r>
          </a:p>
          <a:p>
            <a:pPr marL="0" indent="0" algn="just">
              <a:buNone/>
            </a:pPr>
            <a:endParaRPr lang="en-US" dirty="0">
              <a:latin typeface="Avenir Book"/>
              <a:cs typeface="Avenir Book"/>
            </a:endParaRPr>
          </a:p>
          <a:p>
            <a:pPr algn="just">
              <a:buFont typeface="Wingdings" charset="2"/>
              <a:buChar char="§"/>
            </a:pPr>
            <a:r>
              <a:rPr lang="en-US" sz="1600" dirty="0">
                <a:latin typeface="Avenir Book"/>
                <a:cs typeface="Avenir Book"/>
              </a:rPr>
              <a:t>If there are problems with the release and operation of acetylcholine; we experience problems with muscular movement and paralysis.</a:t>
            </a:r>
          </a:p>
          <a:p>
            <a:pPr marL="0" indent="0" algn="just">
              <a:buNone/>
            </a:pPr>
            <a:endParaRPr lang="en-US" sz="1600" dirty="0">
              <a:latin typeface="Avenir Book"/>
              <a:cs typeface="Avenir Book"/>
            </a:endParaRPr>
          </a:p>
          <a:p>
            <a:pPr algn="just">
              <a:buFont typeface="Wingdings" charset="2"/>
              <a:buChar char="§"/>
            </a:pPr>
            <a:r>
              <a:rPr lang="en-US" sz="1600" dirty="0">
                <a:latin typeface="Avenir Book"/>
                <a:cs typeface="Avenir Book"/>
              </a:rPr>
              <a:t>Myasthenia Gravis: disease of progressive weakening of skeletal muscles involves problems with acetylcholine; there are reduced number of acetylcholine receptors; the signals to move muscles are interfered with so they gradually weaken.</a:t>
            </a:r>
          </a:p>
          <a:p>
            <a:pPr marL="0" indent="0" algn="just">
              <a:buNone/>
            </a:pPr>
            <a:r>
              <a:rPr lang="en-US" sz="1600" dirty="0">
                <a:latin typeface="Avenir Book"/>
                <a:cs typeface="Avenir Book"/>
              </a:rPr>
              <a:t>  </a:t>
            </a:r>
          </a:p>
          <a:p>
            <a:pPr algn="just">
              <a:buFont typeface="Wingdings" charset="2"/>
              <a:buChar char="§"/>
            </a:pPr>
            <a:r>
              <a:rPr lang="en-US" sz="1600" dirty="0">
                <a:latin typeface="Avenir Book"/>
                <a:cs typeface="Avenir Book"/>
              </a:rPr>
              <a:t>Too much acetylcholine is associated with depression, and too little in the hippocampus has been associated with dementia.</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2161169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125" y="174625"/>
            <a:ext cx="8667750" cy="6445249"/>
          </a:xfrm>
        </p:spPr>
        <p:txBody>
          <a:bodyPr>
            <a:normAutofit/>
          </a:bodyPr>
          <a:lstStyle/>
          <a:p>
            <a:pPr marL="0" indent="0" algn="ctr">
              <a:buNone/>
            </a:pPr>
            <a:r>
              <a:rPr lang="en-US" u="sng" dirty="0">
                <a:latin typeface="Avenir Book"/>
                <a:cs typeface="Avenir Book"/>
              </a:rPr>
              <a:t>Dopamine </a:t>
            </a:r>
          </a:p>
          <a:p>
            <a:pPr marL="0" indent="0" algn="ctr">
              <a:buNone/>
            </a:pPr>
            <a:endParaRPr lang="en-US" u="sng" dirty="0">
              <a:latin typeface="Avenir Book"/>
              <a:cs typeface="Avenir Book"/>
            </a:endParaRPr>
          </a:p>
          <a:p>
            <a:pPr>
              <a:buFont typeface="Wingdings" charset="2"/>
              <a:buChar char="§"/>
            </a:pPr>
            <a:r>
              <a:rPr lang="en-US" dirty="0">
                <a:latin typeface="Avenir Book"/>
                <a:cs typeface="Avenir Book"/>
              </a:rPr>
              <a:t>Dopamine is excitatory (stimulates brain) and inhibitory (calms brain) </a:t>
            </a:r>
          </a:p>
          <a:p>
            <a:pPr algn="just">
              <a:buFont typeface="Wingdings" charset="2"/>
              <a:buChar char="§"/>
            </a:pPr>
            <a:r>
              <a:rPr lang="en-US" dirty="0">
                <a:latin typeface="Avenir Book"/>
                <a:cs typeface="Avenir Book"/>
              </a:rPr>
              <a:t>Correlated with movement, attention, and learning</a:t>
            </a:r>
          </a:p>
          <a:p>
            <a:pPr algn="just">
              <a:buFont typeface="Wingdings" charset="2"/>
              <a:buChar char="§"/>
            </a:pPr>
            <a:r>
              <a:rPr lang="en-US" dirty="0">
                <a:latin typeface="Avenir Book"/>
                <a:cs typeface="Avenir Book"/>
              </a:rPr>
              <a:t>Too much dopamine has been associated with schizophrenia, and too little is associated with some forms of depression as well as the muscular rigidity and tremors found in Parkinson’s disease.</a:t>
            </a:r>
          </a:p>
          <a:p>
            <a:pPr algn="just">
              <a:buFont typeface="Wingdings" charset="2"/>
              <a:buChar char="§"/>
            </a:pPr>
            <a:r>
              <a:rPr lang="en-US" dirty="0">
                <a:latin typeface="Avenir Book"/>
                <a:cs typeface="Avenir Book"/>
              </a:rPr>
              <a:t>Too few neurons produce dopamine in Parkinson’s Disease.</a:t>
            </a:r>
          </a:p>
          <a:p>
            <a:pPr algn="just">
              <a:buFont typeface="Wingdings" charset="2"/>
              <a:buChar char="§"/>
            </a:pPr>
            <a:r>
              <a:rPr lang="en-US" dirty="0">
                <a:latin typeface="Avenir Book"/>
                <a:cs typeface="Avenir Book"/>
              </a:rPr>
              <a:t>We administer L-DOPA to increase dopamine.</a:t>
            </a:r>
          </a:p>
          <a:p>
            <a:pPr marL="0" indent="0">
              <a:buNone/>
            </a:pPr>
            <a:endParaRPr lang="en-US" dirty="0"/>
          </a:p>
        </p:txBody>
      </p:sp>
    </p:spTree>
    <p:extLst>
      <p:ext uri="{BB962C8B-B14F-4D97-AF65-F5344CB8AC3E}">
        <p14:creationId xmlns:p14="http://schemas.microsoft.com/office/powerpoint/2010/main" val="314654078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TotalTime>
  <Words>2023</Words>
  <Application>Microsoft Macintosh PowerPoint</Application>
  <PresentationFormat>On-screen Show (4:3)</PresentationFormat>
  <Paragraphs>188</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Avenir Book</vt:lpstr>
      <vt:lpstr>Avenir Roman</vt:lpstr>
      <vt:lpstr>Calibri</vt:lpstr>
      <vt:lpstr>Gill Sans MT</vt:lpstr>
      <vt:lpstr>Wingdings</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Where is Dopamine in the Body?</vt:lpstr>
      <vt:lpstr>PowerPoint Presentation</vt:lpstr>
      <vt:lpstr>PowerPoint Presentation</vt:lpstr>
      <vt:lpstr>PowerPoint Presentation</vt:lpstr>
      <vt:lpstr>Dopamine and Movement</vt:lpstr>
      <vt:lpstr>Dopamine, Pleasure and Rewards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cp:revision>
  <dcterms:created xsi:type="dcterms:W3CDTF">2019-09-22T22:05:25Z</dcterms:created>
  <dcterms:modified xsi:type="dcterms:W3CDTF">2019-09-29T14:15:25Z</dcterms:modified>
</cp:coreProperties>
</file>