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851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4307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133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089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5/12/21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405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5/12/21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575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5/12/21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81364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988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662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5/12/21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826031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pPr/>
              <a:t>5/12/21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766283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5/12/21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286030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AEC6D-B237-B14D-B794-EDB39C12E824}"/>
              </a:ext>
            </a:extLst>
          </p:cNvPr>
          <p:cNvSpPr>
            <a:spLocks noGrp="1"/>
          </p:cNvSpPr>
          <p:nvPr>
            <p:ph type="ctrTitle"/>
          </p:nvPr>
        </p:nvSpPr>
        <p:spPr>
          <a:xfrm>
            <a:off x="1600200" y="2079171"/>
            <a:ext cx="8991600" cy="1953493"/>
          </a:xfrm>
        </p:spPr>
        <p:txBody>
          <a:bodyPr>
            <a:normAutofit/>
          </a:bodyPr>
          <a:lstStyle/>
          <a:p>
            <a:r>
              <a:rPr lang="en-US" sz="4000" dirty="0"/>
              <a:t>Mental illness and stigma: </a:t>
            </a:r>
            <a:r>
              <a:rPr lang="en-US" sz="4000" dirty="0" err="1"/>
              <a:t>asia</a:t>
            </a:r>
            <a:r>
              <a:rPr lang="en-US" sz="4000" dirty="0"/>
              <a:t>, </a:t>
            </a:r>
            <a:r>
              <a:rPr lang="en-US" sz="4000" dirty="0" err="1"/>
              <a:t>india</a:t>
            </a:r>
            <a:r>
              <a:rPr lang="en-US" sz="4000" dirty="0"/>
              <a:t>, </a:t>
            </a:r>
            <a:r>
              <a:rPr lang="en-US" sz="4000"/>
              <a:t>Islamic countries</a:t>
            </a:r>
            <a:endParaRPr lang="en-US" sz="4000" dirty="0"/>
          </a:p>
        </p:txBody>
      </p:sp>
    </p:spTree>
    <p:extLst>
      <p:ext uri="{BB962C8B-B14F-4D97-AF65-F5344CB8AC3E}">
        <p14:creationId xmlns:p14="http://schemas.microsoft.com/office/powerpoint/2010/main" val="1511679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D46AD7-E6B9-AB4C-B687-2FC2C34737DD}"/>
              </a:ext>
            </a:extLst>
          </p:cNvPr>
          <p:cNvSpPr>
            <a:spLocks noGrp="1"/>
          </p:cNvSpPr>
          <p:nvPr>
            <p:ph type="title"/>
          </p:nvPr>
        </p:nvSpPr>
        <p:spPr>
          <a:xfrm>
            <a:off x="2231136" y="221183"/>
            <a:ext cx="7729728" cy="652070"/>
          </a:xfrm>
          <a:solidFill>
            <a:schemeClr val="bg1"/>
          </a:solidFill>
        </p:spPr>
        <p:txBody>
          <a:bodyPr>
            <a:normAutofit/>
          </a:bodyPr>
          <a:lstStyle/>
          <a:p>
            <a:r>
              <a:rPr lang="en-US" sz="2000" dirty="0"/>
              <a:t>South-east Asian cultures</a:t>
            </a:r>
          </a:p>
        </p:txBody>
      </p:sp>
      <p:sp>
        <p:nvSpPr>
          <p:cNvPr id="3" name="Content Placeholder 2">
            <a:extLst>
              <a:ext uri="{FF2B5EF4-FFF2-40B4-BE49-F238E27FC236}">
                <a16:creationId xmlns:a16="http://schemas.microsoft.com/office/drawing/2014/main" id="{2593C9CC-D60A-B54F-9747-0A6B46F7DF5A}"/>
              </a:ext>
            </a:extLst>
          </p:cNvPr>
          <p:cNvSpPr>
            <a:spLocks noGrp="1"/>
          </p:cNvSpPr>
          <p:nvPr>
            <p:ph idx="1"/>
          </p:nvPr>
        </p:nvSpPr>
        <p:spPr>
          <a:xfrm>
            <a:off x="774626" y="1094436"/>
            <a:ext cx="10796887" cy="5542381"/>
          </a:xfrm>
        </p:spPr>
        <p:txBody>
          <a:bodyPr>
            <a:normAutofit/>
          </a:bodyPr>
          <a:lstStyle/>
          <a:p>
            <a:pPr>
              <a:lnSpc>
                <a:spcPct val="90000"/>
              </a:lnSpc>
            </a:pPr>
            <a:endParaRPr lang="en-US" sz="1400" dirty="0">
              <a:solidFill>
                <a:srgbClr val="404040"/>
              </a:solidFill>
            </a:endParaRPr>
          </a:p>
          <a:p>
            <a:pPr>
              <a:lnSpc>
                <a:spcPct val="90000"/>
              </a:lnSpc>
            </a:pPr>
            <a:r>
              <a:rPr lang="en-US" sz="1600" dirty="0">
                <a:solidFill>
                  <a:srgbClr val="404040"/>
                </a:solidFill>
              </a:rPr>
              <a:t>Mental illness is viewed as madness and is considered untreatable among the Vietnamese</a:t>
            </a:r>
          </a:p>
          <a:p>
            <a:pPr>
              <a:lnSpc>
                <a:spcPct val="90000"/>
              </a:lnSpc>
            </a:pPr>
            <a:r>
              <a:rPr lang="en-US" sz="1600" dirty="0">
                <a:solidFill>
                  <a:srgbClr val="404040"/>
                </a:solidFill>
              </a:rPr>
              <a:t>Fear of one’s mental problems being known to others and the concealment of distress reflect strong the strong stigma attached to patients and their families.</a:t>
            </a:r>
          </a:p>
          <a:p>
            <a:pPr>
              <a:lnSpc>
                <a:spcPct val="90000"/>
              </a:lnSpc>
            </a:pPr>
            <a:r>
              <a:rPr lang="en-US" sz="1600" dirty="0">
                <a:solidFill>
                  <a:srgbClr val="404040"/>
                </a:solidFill>
              </a:rPr>
              <a:t>Denial makes them reluctant to accept psychiatric treatment even if it is beneficial.</a:t>
            </a:r>
          </a:p>
          <a:p>
            <a:pPr>
              <a:lnSpc>
                <a:spcPct val="90000"/>
              </a:lnSpc>
            </a:pPr>
            <a:r>
              <a:rPr lang="en-US" sz="1600" dirty="0">
                <a:solidFill>
                  <a:srgbClr val="404040"/>
                </a:solidFill>
              </a:rPr>
              <a:t>They perceive seeking treatment as lack of endurance, personality strength and dignity.</a:t>
            </a:r>
          </a:p>
          <a:p>
            <a:pPr>
              <a:lnSpc>
                <a:spcPct val="90000"/>
              </a:lnSpc>
            </a:pPr>
            <a:r>
              <a:rPr lang="en-US" sz="1600" dirty="0">
                <a:solidFill>
                  <a:srgbClr val="404040"/>
                </a:solidFill>
              </a:rPr>
              <a:t>Traditional  beliefs  leads families to seek  treatment from Buddhist priests, indigenous  leaders witch doctors and ritual practices.</a:t>
            </a:r>
          </a:p>
          <a:p>
            <a:pPr>
              <a:lnSpc>
                <a:spcPct val="90000"/>
              </a:lnSpc>
            </a:pPr>
            <a:r>
              <a:rPr lang="en-US" sz="1600" dirty="0">
                <a:solidFill>
                  <a:srgbClr val="404040"/>
                </a:solidFill>
              </a:rPr>
              <a:t>Among the rural Lao – cause is attributed to spirit, magic, breaking a  taboo, thinking  too much and bad blood.</a:t>
            </a:r>
          </a:p>
          <a:p>
            <a:pPr>
              <a:lnSpc>
                <a:spcPct val="90000"/>
              </a:lnSpc>
            </a:pPr>
            <a:r>
              <a:rPr lang="en-US" sz="1600" dirty="0">
                <a:solidFill>
                  <a:srgbClr val="404040"/>
                </a:solidFill>
              </a:rPr>
              <a:t>Folk concepts such as lost mind and brain illness are used.</a:t>
            </a:r>
          </a:p>
          <a:p>
            <a:pPr>
              <a:lnSpc>
                <a:spcPct val="90000"/>
              </a:lnSpc>
            </a:pPr>
            <a:r>
              <a:rPr lang="en-US" sz="1600" dirty="0">
                <a:solidFill>
                  <a:srgbClr val="404040"/>
                </a:solidFill>
              </a:rPr>
              <a:t>This means the sufferer is responsible and he/she will suffer rejection.</a:t>
            </a:r>
          </a:p>
          <a:p>
            <a:pPr>
              <a:lnSpc>
                <a:spcPct val="90000"/>
              </a:lnSpc>
            </a:pPr>
            <a:r>
              <a:rPr lang="en-US" sz="1600" dirty="0">
                <a:solidFill>
                  <a:srgbClr val="404040"/>
                </a:solidFill>
              </a:rPr>
              <a:t>In Malaysia, mental illness is associated with supernatural causes and punishments for past transgressions.</a:t>
            </a:r>
          </a:p>
          <a:p>
            <a:pPr>
              <a:lnSpc>
                <a:spcPct val="90000"/>
              </a:lnSpc>
            </a:pPr>
            <a:r>
              <a:rPr lang="en-US" sz="1600" dirty="0">
                <a:solidFill>
                  <a:srgbClr val="404040"/>
                </a:solidFill>
              </a:rPr>
              <a:t>Traditional and religious healers are sought first</a:t>
            </a:r>
          </a:p>
          <a:p>
            <a:pPr>
              <a:lnSpc>
                <a:spcPct val="90000"/>
              </a:lnSpc>
            </a:pPr>
            <a:r>
              <a:rPr lang="en-US" sz="1600" dirty="0">
                <a:solidFill>
                  <a:srgbClr val="404040"/>
                </a:solidFill>
              </a:rPr>
              <a:t>There is prejudice against the  practice of psychiatry.</a:t>
            </a:r>
          </a:p>
        </p:txBody>
      </p:sp>
    </p:spTree>
    <p:extLst>
      <p:ext uri="{BB962C8B-B14F-4D97-AF65-F5344CB8AC3E}">
        <p14:creationId xmlns:p14="http://schemas.microsoft.com/office/powerpoint/2010/main" val="312666942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593F-60FE-DF4E-A82E-654876FA4E4F}"/>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a:solidFill>
                  <a:schemeClr val="tx1"/>
                </a:solidFill>
              </a:rPr>
              <a:t>Indian culture</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E206371-D514-7D45-8D6B-B561B15D5417}"/>
              </a:ext>
            </a:extLst>
          </p:cNvPr>
          <p:cNvSpPr>
            <a:spLocks noGrp="1"/>
          </p:cNvSpPr>
          <p:nvPr>
            <p:ph idx="1"/>
          </p:nvPr>
        </p:nvSpPr>
        <p:spPr>
          <a:xfrm>
            <a:off x="5315061" y="326571"/>
            <a:ext cx="6648339" cy="6204856"/>
          </a:xfrm>
        </p:spPr>
        <p:txBody>
          <a:bodyPr anchor="ctr">
            <a:normAutofit/>
          </a:bodyPr>
          <a:lstStyle/>
          <a:p>
            <a:pPr>
              <a:lnSpc>
                <a:spcPct val="90000"/>
              </a:lnSpc>
            </a:pPr>
            <a:r>
              <a:rPr lang="en-US" sz="1700" dirty="0">
                <a:solidFill>
                  <a:schemeClr val="bg1"/>
                </a:solidFill>
              </a:rPr>
              <a:t>Severe mental illness or </a:t>
            </a:r>
            <a:r>
              <a:rPr lang="en-US" sz="1700" dirty="0" err="1">
                <a:solidFill>
                  <a:schemeClr val="bg1"/>
                </a:solidFill>
              </a:rPr>
              <a:t>Unmada</a:t>
            </a:r>
            <a:r>
              <a:rPr lang="en-US" sz="1700" dirty="0">
                <a:solidFill>
                  <a:schemeClr val="bg1"/>
                </a:solidFill>
              </a:rPr>
              <a:t> in Indian culture is largely influenced by Ayurvedic or Indian classical medicine traditions</a:t>
            </a:r>
          </a:p>
          <a:p>
            <a:pPr>
              <a:lnSpc>
                <a:spcPct val="90000"/>
              </a:lnSpc>
            </a:pPr>
            <a:r>
              <a:rPr lang="en-US" sz="1700" dirty="0">
                <a:solidFill>
                  <a:schemeClr val="bg1"/>
                </a:solidFill>
              </a:rPr>
              <a:t>Folk traditions emphasize supernatural causes</a:t>
            </a:r>
          </a:p>
          <a:p>
            <a:pPr>
              <a:lnSpc>
                <a:spcPct val="90000"/>
              </a:lnSpc>
            </a:pPr>
            <a:r>
              <a:rPr lang="en-US" sz="1700" dirty="0">
                <a:solidFill>
                  <a:schemeClr val="bg1"/>
                </a:solidFill>
              </a:rPr>
              <a:t>Ayurvedic describes mental illness in terms of humoral imbalance.</a:t>
            </a:r>
          </a:p>
          <a:p>
            <a:pPr>
              <a:lnSpc>
                <a:spcPct val="90000"/>
              </a:lnSpc>
            </a:pPr>
            <a:r>
              <a:rPr lang="en-US" sz="1700" dirty="0">
                <a:solidFill>
                  <a:schemeClr val="bg1"/>
                </a:solidFill>
              </a:rPr>
              <a:t>Other indigenous concepts include astrology, karma, intense stressors such as physical illness.</a:t>
            </a:r>
          </a:p>
          <a:p>
            <a:pPr>
              <a:lnSpc>
                <a:spcPct val="90000"/>
              </a:lnSpc>
            </a:pPr>
            <a:r>
              <a:rPr lang="en-US" sz="1700" dirty="0">
                <a:solidFill>
                  <a:schemeClr val="bg1"/>
                </a:solidFill>
              </a:rPr>
              <a:t>Typically psychiatric patients  have contact with other healers  before seeing a mental health expert.</a:t>
            </a:r>
          </a:p>
          <a:p>
            <a:pPr>
              <a:lnSpc>
                <a:spcPct val="90000"/>
              </a:lnSpc>
            </a:pPr>
            <a:r>
              <a:rPr lang="en-US" sz="1700" dirty="0">
                <a:solidFill>
                  <a:schemeClr val="bg1"/>
                </a:solidFill>
              </a:rPr>
              <a:t>Ayurvedic medicine does not regard psychiatric illness in any special way that is stigmatizing.</a:t>
            </a:r>
          </a:p>
          <a:p>
            <a:pPr>
              <a:lnSpc>
                <a:spcPct val="90000"/>
              </a:lnSpc>
            </a:pPr>
            <a:r>
              <a:rPr lang="en-US" sz="1700" dirty="0">
                <a:solidFill>
                  <a:schemeClr val="bg1"/>
                </a:solidFill>
              </a:rPr>
              <a:t>Ayurvedic treat the mentally ill in humane and sympathetic ways.</a:t>
            </a:r>
          </a:p>
          <a:p>
            <a:pPr>
              <a:lnSpc>
                <a:spcPct val="90000"/>
              </a:lnSpc>
            </a:pPr>
            <a:r>
              <a:rPr lang="en-US" sz="1700" dirty="0">
                <a:solidFill>
                  <a:schemeClr val="bg1"/>
                </a:solidFill>
              </a:rPr>
              <a:t>Historically – because of the rigid caste system traditional moral and ethical codes shows some evidence of social discrimination towards the mentally ill. </a:t>
            </a:r>
          </a:p>
        </p:txBody>
      </p:sp>
    </p:spTree>
    <p:extLst>
      <p:ext uri="{BB962C8B-B14F-4D97-AF65-F5344CB8AC3E}">
        <p14:creationId xmlns:p14="http://schemas.microsoft.com/office/powerpoint/2010/main" val="176850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33F9D2-44EE-2447-891D-4A69F8D39B85}"/>
              </a:ext>
            </a:extLst>
          </p:cNvPr>
          <p:cNvSpPr>
            <a:spLocks noGrp="1"/>
          </p:cNvSpPr>
          <p:nvPr>
            <p:ph idx="1"/>
          </p:nvPr>
        </p:nvSpPr>
        <p:spPr>
          <a:xfrm>
            <a:off x="1706062" y="1534886"/>
            <a:ext cx="8779512" cy="3635632"/>
          </a:xfrm>
        </p:spPr>
        <p:txBody>
          <a:bodyPr>
            <a:normAutofit/>
          </a:bodyPr>
          <a:lstStyle/>
          <a:p>
            <a:endParaRPr lang="en-US" sz="2000" dirty="0">
              <a:solidFill>
                <a:srgbClr val="404040"/>
              </a:solidFill>
            </a:endParaRPr>
          </a:p>
          <a:p>
            <a:r>
              <a:rPr lang="en-US" sz="2000" dirty="0">
                <a:solidFill>
                  <a:srgbClr val="404040"/>
                </a:solidFill>
              </a:rPr>
              <a:t>In India there is poor recruitment to the profession of psychiatry.</a:t>
            </a:r>
          </a:p>
          <a:p>
            <a:r>
              <a:rPr lang="en-US" sz="2000" dirty="0">
                <a:solidFill>
                  <a:srgbClr val="404040"/>
                </a:solidFill>
              </a:rPr>
              <a:t>Attitudes of medical students surround low  salary in the practice of psychiatry.</a:t>
            </a:r>
          </a:p>
          <a:p>
            <a:r>
              <a:rPr lang="en-US" sz="2000" dirty="0">
                <a:solidFill>
                  <a:srgbClr val="404040"/>
                </a:solidFill>
              </a:rPr>
              <a:t>It is perceived as being of low status and career opportunities. </a:t>
            </a:r>
          </a:p>
          <a:p>
            <a:r>
              <a:rPr lang="en-US" sz="2000" dirty="0">
                <a:solidFill>
                  <a:srgbClr val="404040"/>
                </a:solidFill>
              </a:rPr>
              <a:t>They are concerned how they will be perceived by their medical colleagues.</a:t>
            </a:r>
          </a:p>
          <a:p>
            <a:r>
              <a:rPr lang="en-US" sz="2000" dirty="0">
                <a:solidFill>
                  <a:srgbClr val="404040"/>
                </a:solidFill>
              </a:rPr>
              <a:t>Undergraduate training is unsatisfactory</a:t>
            </a:r>
          </a:p>
          <a:p>
            <a:r>
              <a:rPr lang="en-US" sz="2000" dirty="0">
                <a:solidFill>
                  <a:srgbClr val="404040"/>
                </a:solidFill>
              </a:rPr>
              <a:t>Overall --  there exists a negative professional attitude toward psychiatry.</a:t>
            </a:r>
          </a:p>
        </p:txBody>
      </p:sp>
    </p:spTree>
    <p:extLst>
      <p:ext uri="{BB962C8B-B14F-4D97-AF65-F5344CB8AC3E}">
        <p14:creationId xmlns:p14="http://schemas.microsoft.com/office/powerpoint/2010/main" val="87558607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D6ACAF-1A9E-B240-B43C-D993464CFC97}"/>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a:solidFill>
                  <a:srgbClr val="FFFFFF"/>
                </a:solidFill>
              </a:rPr>
              <a:t>Islamic culture</a:t>
            </a:r>
          </a:p>
        </p:txBody>
      </p:sp>
      <p:sp>
        <p:nvSpPr>
          <p:cNvPr id="3" name="Content Placeholder 2">
            <a:extLst>
              <a:ext uri="{FF2B5EF4-FFF2-40B4-BE49-F238E27FC236}">
                <a16:creationId xmlns:a16="http://schemas.microsoft.com/office/drawing/2014/main" id="{9B84EA5E-020A-3342-8C6D-4C68D35869B7}"/>
              </a:ext>
            </a:extLst>
          </p:cNvPr>
          <p:cNvSpPr>
            <a:spLocks noGrp="1"/>
          </p:cNvSpPr>
          <p:nvPr>
            <p:ph idx="1"/>
          </p:nvPr>
        </p:nvSpPr>
        <p:spPr>
          <a:xfrm>
            <a:off x="1088571" y="1016924"/>
            <a:ext cx="6825343" cy="4523905"/>
          </a:xfrm>
        </p:spPr>
        <p:txBody>
          <a:bodyPr anchor="ctr">
            <a:noAutofit/>
          </a:bodyPr>
          <a:lstStyle/>
          <a:p>
            <a:pPr>
              <a:lnSpc>
                <a:spcPct val="90000"/>
              </a:lnSpc>
            </a:pPr>
            <a:r>
              <a:rPr lang="en-US" sz="1600" dirty="0">
                <a:solidFill>
                  <a:srgbClr val="404040"/>
                </a:solidFill>
              </a:rPr>
              <a:t>In Islam madness is associated with the Jinn – the evil eye, violation of taboos, personal trauma, inheritance or  G-d’s will.</a:t>
            </a:r>
          </a:p>
          <a:p>
            <a:pPr>
              <a:lnSpc>
                <a:spcPct val="90000"/>
              </a:lnSpc>
            </a:pPr>
            <a:r>
              <a:rPr lang="en-US" sz="1600" dirty="0">
                <a:solidFill>
                  <a:srgbClr val="404040"/>
                </a:solidFill>
              </a:rPr>
              <a:t>Care for the mentally ill  was  the responsibility of the family  and there is no reason to quickly incarcerate the individual.</a:t>
            </a:r>
          </a:p>
          <a:p>
            <a:pPr>
              <a:lnSpc>
                <a:spcPct val="90000"/>
              </a:lnSpc>
            </a:pPr>
            <a:r>
              <a:rPr lang="en-US" sz="1600" dirty="0">
                <a:solidFill>
                  <a:srgbClr val="404040"/>
                </a:solidFill>
              </a:rPr>
              <a:t>The Koran and Islamic law strongly advocate for supportive and tolerant treatment.</a:t>
            </a:r>
          </a:p>
          <a:p>
            <a:pPr>
              <a:lnSpc>
                <a:spcPct val="90000"/>
              </a:lnSpc>
            </a:pPr>
            <a:r>
              <a:rPr lang="en-US" sz="1600" dirty="0">
                <a:solidFill>
                  <a:srgbClr val="404040"/>
                </a:solidFill>
              </a:rPr>
              <a:t>Mental illness is viewed as a result of imbalance of hot and cold substances and inadequate religious faith.</a:t>
            </a:r>
          </a:p>
          <a:p>
            <a:pPr>
              <a:lnSpc>
                <a:spcPct val="90000"/>
              </a:lnSpc>
            </a:pPr>
            <a:r>
              <a:rPr lang="en-US" sz="1600" dirty="0">
                <a:solidFill>
                  <a:srgbClr val="404040"/>
                </a:solidFill>
              </a:rPr>
              <a:t>To restore humoral balance and religious faith the patient undergoes a process of relaxation therapy, sleep and diet control, counseling, work therapy and religious training.</a:t>
            </a:r>
          </a:p>
          <a:p>
            <a:pPr>
              <a:lnSpc>
                <a:spcPct val="90000"/>
              </a:lnSpc>
            </a:pPr>
            <a:r>
              <a:rPr lang="en-US" sz="1600" dirty="0">
                <a:solidFill>
                  <a:srgbClr val="404040"/>
                </a:solidFill>
              </a:rPr>
              <a:t>The individual can return home and not suffer alienation or discrimination.</a:t>
            </a:r>
          </a:p>
          <a:p>
            <a:pPr>
              <a:lnSpc>
                <a:spcPct val="90000"/>
              </a:lnSpc>
            </a:pPr>
            <a:r>
              <a:rPr lang="en-US" sz="1600" dirty="0">
                <a:solidFill>
                  <a:srgbClr val="404040"/>
                </a:solidFill>
              </a:rPr>
              <a:t>The abnormal behavior is tolerated.</a:t>
            </a:r>
          </a:p>
          <a:p>
            <a:pPr>
              <a:lnSpc>
                <a:spcPct val="90000"/>
              </a:lnSpc>
            </a:pPr>
            <a:r>
              <a:rPr lang="en-US" sz="1600" dirty="0">
                <a:solidFill>
                  <a:srgbClr val="404040"/>
                </a:solidFill>
              </a:rPr>
              <a:t>To exclude/shun the individual from society is perceived as defying G-d’s will. </a:t>
            </a:r>
          </a:p>
        </p:txBody>
      </p:sp>
    </p:spTree>
    <p:extLst>
      <p:ext uri="{BB962C8B-B14F-4D97-AF65-F5344CB8AC3E}">
        <p14:creationId xmlns:p14="http://schemas.microsoft.com/office/powerpoint/2010/main" val="279988292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DDBA8C-A343-9A4F-B2A0-16C55A6E31C8}"/>
              </a:ext>
            </a:extLst>
          </p:cNvPr>
          <p:cNvSpPr>
            <a:spLocks noGrp="1"/>
          </p:cNvSpPr>
          <p:nvPr>
            <p:ph type="title"/>
          </p:nvPr>
        </p:nvSpPr>
        <p:spPr>
          <a:xfrm>
            <a:off x="2231136" y="467418"/>
            <a:ext cx="7729728" cy="1188720"/>
          </a:xfrm>
          <a:solidFill>
            <a:schemeClr val="bg1"/>
          </a:solidFill>
        </p:spPr>
        <p:txBody>
          <a:bodyPr>
            <a:normAutofit/>
          </a:bodyPr>
          <a:lstStyle/>
          <a:p>
            <a:r>
              <a:rPr lang="en-US" sz="2000" dirty="0"/>
              <a:t>how mentally ill unwittingly evoke negative responses in societies and cultures </a:t>
            </a:r>
          </a:p>
        </p:txBody>
      </p:sp>
      <p:sp>
        <p:nvSpPr>
          <p:cNvPr id="3" name="Content Placeholder 2">
            <a:extLst>
              <a:ext uri="{FF2B5EF4-FFF2-40B4-BE49-F238E27FC236}">
                <a16:creationId xmlns:a16="http://schemas.microsoft.com/office/drawing/2014/main" id="{E73C1DBC-4EA3-CA44-AA7D-D458040CF05A}"/>
              </a:ext>
            </a:extLst>
          </p:cNvPr>
          <p:cNvSpPr>
            <a:spLocks noGrp="1"/>
          </p:cNvSpPr>
          <p:nvPr>
            <p:ph idx="1"/>
          </p:nvPr>
        </p:nvSpPr>
        <p:spPr>
          <a:xfrm>
            <a:off x="1415143" y="1843589"/>
            <a:ext cx="9329057" cy="3621039"/>
          </a:xfrm>
        </p:spPr>
        <p:txBody>
          <a:bodyPr>
            <a:normAutofit lnSpcReduction="10000"/>
          </a:bodyPr>
          <a:lstStyle/>
          <a:p>
            <a:pPr>
              <a:lnSpc>
                <a:spcPct val="90000"/>
              </a:lnSpc>
            </a:pPr>
            <a:endParaRPr lang="en-US" sz="1100" dirty="0">
              <a:solidFill>
                <a:srgbClr val="404040"/>
              </a:solidFill>
            </a:endParaRPr>
          </a:p>
          <a:p>
            <a:pPr marL="0" indent="0" algn="ctr">
              <a:lnSpc>
                <a:spcPct val="90000"/>
              </a:lnSpc>
              <a:buNone/>
            </a:pPr>
            <a:r>
              <a:rPr lang="en-US" sz="2000" dirty="0">
                <a:solidFill>
                  <a:srgbClr val="404040"/>
                </a:solidFill>
              </a:rPr>
              <a:t>In Asia -- f</a:t>
            </a:r>
            <a:r>
              <a:rPr lang="en-US" sz="1600" dirty="0">
                <a:solidFill>
                  <a:srgbClr val="404040"/>
                </a:solidFill>
              </a:rPr>
              <a:t>unding and recruitment of mental health professionals to psychiatry/mental health is largely determined by the attitudes, receptivity and awareness of those in power such as politicians and health care officials in decision making positions.</a:t>
            </a:r>
          </a:p>
          <a:p>
            <a:pPr marL="0" indent="0" algn="ctr">
              <a:lnSpc>
                <a:spcPct val="90000"/>
              </a:lnSpc>
              <a:buNone/>
            </a:pPr>
            <a:endParaRPr lang="en-US" sz="1600" dirty="0">
              <a:solidFill>
                <a:srgbClr val="404040"/>
              </a:solidFill>
            </a:endParaRPr>
          </a:p>
          <a:p>
            <a:pPr marL="0" indent="0">
              <a:buNone/>
            </a:pPr>
            <a:r>
              <a:rPr lang="en-US" dirty="0">
                <a:solidFill>
                  <a:srgbClr val="404040"/>
                </a:solidFill>
              </a:rPr>
              <a:t>Factors in The Social Context That Contribute to Forming Community</a:t>
            </a:r>
          </a:p>
          <a:p>
            <a:pPr marL="0" indent="0">
              <a:buNone/>
            </a:pPr>
            <a:r>
              <a:rPr lang="en-US" dirty="0">
                <a:solidFill>
                  <a:srgbClr val="404040"/>
                </a:solidFill>
              </a:rPr>
              <a:t>Perceptions include:</a:t>
            </a:r>
          </a:p>
          <a:p>
            <a:pPr marL="0" indent="0">
              <a:buNone/>
            </a:pPr>
            <a:endParaRPr lang="en-US" dirty="0">
              <a:solidFill>
                <a:srgbClr val="404040"/>
              </a:solidFill>
            </a:endParaRPr>
          </a:p>
          <a:p>
            <a:pPr lvl="1"/>
            <a:r>
              <a:rPr lang="en-US" dirty="0">
                <a:solidFill>
                  <a:srgbClr val="404040"/>
                </a:solidFill>
              </a:rPr>
              <a:t>Availability and access to psychiatric services</a:t>
            </a:r>
          </a:p>
          <a:p>
            <a:pPr lvl="1"/>
            <a:r>
              <a:rPr lang="en-US" dirty="0">
                <a:solidFill>
                  <a:srgbClr val="404040"/>
                </a:solidFill>
              </a:rPr>
              <a:t>Availability of partial/day hospitals or programs at community mental health clinics</a:t>
            </a:r>
          </a:p>
          <a:p>
            <a:pPr lvl="1"/>
            <a:r>
              <a:rPr lang="en-US" dirty="0">
                <a:solidFill>
                  <a:srgbClr val="404040"/>
                </a:solidFill>
              </a:rPr>
              <a:t>Crisis stabilization units in inpatient psychiatric hospitals </a:t>
            </a:r>
          </a:p>
          <a:p>
            <a:pPr marL="0" indent="0" algn="ctr">
              <a:lnSpc>
                <a:spcPct val="90000"/>
              </a:lnSpc>
              <a:buNone/>
            </a:pPr>
            <a:endParaRPr lang="en-US" sz="1600" dirty="0">
              <a:solidFill>
                <a:srgbClr val="404040"/>
              </a:solidFill>
            </a:endParaRPr>
          </a:p>
        </p:txBody>
      </p:sp>
    </p:spTree>
    <p:extLst>
      <p:ext uri="{BB962C8B-B14F-4D97-AF65-F5344CB8AC3E}">
        <p14:creationId xmlns:p14="http://schemas.microsoft.com/office/powerpoint/2010/main" val="176054916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22E61E-B288-894E-93B6-E97B1CF9C02F}"/>
              </a:ext>
            </a:extLst>
          </p:cNvPr>
          <p:cNvSpPr>
            <a:spLocks noGrp="1"/>
          </p:cNvSpPr>
          <p:nvPr>
            <p:ph type="title"/>
          </p:nvPr>
        </p:nvSpPr>
        <p:spPr>
          <a:xfrm>
            <a:off x="2231136" y="467418"/>
            <a:ext cx="7729728" cy="1188720"/>
          </a:xfrm>
          <a:solidFill>
            <a:schemeClr val="bg1"/>
          </a:solidFill>
        </p:spPr>
        <p:txBody>
          <a:bodyPr>
            <a:normAutofit/>
          </a:bodyPr>
          <a:lstStyle/>
          <a:p>
            <a:r>
              <a:rPr lang="en-US"/>
              <a:t>Response of culture to mental illness and stigma</a:t>
            </a:r>
          </a:p>
        </p:txBody>
      </p:sp>
      <p:sp>
        <p:nvSpPr>
          <p:cNvPr id="3" name="Content Placeholder 2">
            <a:extLst>
              <a:ext uri="{FF2B5EF4-FFF2-40B4-BE49-F238E27FC236}">
                <a16:creationId xmlns:a16="http://schemas.microsoft.com/office/drawing/2014/main" id="{F360A839-4C34-2F4C-AC1C-975FB21FB3F4}"/>
              </a:ext>
            </a:extLst>
          </p:cNvPr>
          <p:cNvSpPr>
            <a:spLocks noGrp="1"/>
          </p:cNvSpPr>
          <p:nvPr>
            <p:ph idx="1"/>
          </p:nvPr>
        </p:nvSpPr>
        <p:spPr>
          <a:xfrm>
            <a:off x="1706062" y="2291261"/>
            <a:ext cx="8779512" cy="3227795"/>
          </a:xfrm>
        </p:spPr>
        <p:txBody>
          <a:bodyPr>
            <a:normAutofit/>
          </a:bodyPr>
          <a:lstStyle/>
          <a:p>
            <a:pPr marL="0" indent="0">
              <a:lnSpc>
                <a:spcPct val="90000"/>
              </a:lnSpc>
              <a:buNone/>
            </a:pPr>
            <a:r>
              <a:rPr lang="en-US" sz="1700" dirty="0">
                <a:solidFill>
                  <a:srgbClr val="404040"/>
                </a:solidFill>
              </a:rPr>
              <a:t>Perceptions of mental illness are largely influenced by these factors in the culture:</a:t>
            </a:r>
          </a:p>
          <a:p>
            <a:pPr marL="0" indent="0">
              <a:lnSpc>
                <a:spcPct val="90000"/>
              </a:lnSpc>
              <a:buNone/>
            </a:pPr>
            <a:endParaRPr lang="en-US" sz="1700" dirty="0">
              <a:solidFill>
                <a:srgbClr val="404040"/>
              </a:solidFill>
            </a:endParaRPr>
          </a:p>
          <a:p>
            <a:pPr>
              <a:lnSpc>
                <a:spcPct val="90000"/>
              </a:lnSpc>
            </a:pPr>
            <a:r>
              <a:rPr lang="en-US" sz="1700" dirty="0">
                <a:solidFill>
                  <a:srgbClr val="404040"/>
                </a:solidFill>
              </a:rPr>
              <a:t>Etiology of the mental illness</a:t>
            </a:r>
          </a:p>
          <a:p>
            <a:pPr>
              <a:lnSpc>
                <a:spcPct val="90000"/>
              </a:lnSpc>
            </a:pPr>
            <a:r>
              <a:rPr lang="en-US" sz="1700" dirty="0">
                <a:solidFill>
                  <a:srgbClr val="404040"/>
                </a:solidFill>
              </a:rPr>
              <a:t>Experience of symptoms</a:t>
            </a:r>
          </a:p>
          <a:p>
            <a:pPr>
              <a:lnSpc>
                <a:spcPct val="90000"/>
              </a:lnSpc>
            </a:pPr>
            <a:r>
              <a:rPr lang="en-US" sz="1700" dirty="0">
                <a:solidFill>
                  <a:srgbClr val="404040"/>
                </a:solidFill>
              </a:rPr>
              <a:t>Recognition and labeling </a:t>
            </a:r>
          </a:p>
          <a:p>
            <a:pPr>
              <a:lnSpc>
                <a:spcPct val="90000"/>
              </a:lnSpc>
            </a:pPr>
            <a:r>
              <a:rPr lang="en-US" sz="1700" dirty="0">
                <a:solidFill>
                  <a:srgbClr val="404040"/>
                </a:solidFill>
              </a:rPr>
              <a:t>Treatments that are available</a:t>
            </a:r>
          </a:p>
          <a:p>
            <a:pPr>
              <a:lnSpc>
                <a:spcPct val="90000"/>
              </a:lnSpc>
            </a:pPr>
            <a:r>
              <a:rPr lang="en-US" sz="1700" dirty="0">
                <a:solidFill>
                  <a:srgbClr val="404040"/>
                </a:solidFill>
              </a:rPr>
              <a:t>Course of the illness</a:t>
            </a:r>
          </a:p>
        </p:txBody>
      </p:sp>
    </p:spTree>
    <p:extLst>
      <p:ext uri="{BB962C8B-B14F-4D97-AF65-F5344CB8AC3E}">
        <p14:creationId xmlns:p14="http://schemas.microsoft.com/office/powerpoint/2010/main" val="600373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D7A978-E7A5-7946-A6C8-EEDC3B6F1E94}"/>
              </a:ext>
            </a:extLst>
          </p:cNvPr>
          <p:cNvSpPr>
            <a:spLocks noGrp="1"/>
          </p:cNvSpPr>
          <p:nvPr>
            <p:ph type="title"/>
          </p:nvPr>
        </p:nvSpPr>
        <p:spPr>
          <a:xfrm>
            <a:off x="2231136" y="467418"/>
            <a:ext cx="7729728" cy="1188720"/>
          </a:xfrm>
          <a:solidFill>
            <a:schemeClr val="bg1"/>
          </a:solidFill>
        </p:spPr>
        <p:txBody>
          <a:bodyPr>
            <a:normAutofit/>
          </a:bodyPr>
          <a:lstStyle/>
          <a:p>
            <a:r>
              <a:rPr lang="en-US" sz="2200"/>
              <a:t>Horacio </a:t>
            </a:r>
            <a:r>
              <a:rPr lang="en-US" sz="2200" err="1"/>
              <a:t>Fabrega</a:t>
            </a:r>
            <a:r>
              <a:rPr lang="en-US" sz="2200"/>
              <a:t> identifies common themes on psychiatric  stigma  in societies</a:t>
            </a:r>
          </a:p>
        </p:txBody>
      </p:sp>
      <p:sp>
        <p:nvSpPr>
          <p:cNvPr id="3" name="Content Placeholder 2">
            <a:extLst>
              <a:ext uri="{FF2B5EF4-FFF2-40B4-BE49-F238E27FC236}">
                <a16:creationId xmlns:a16="http://schemas.microsoft.com/office/drawing/2014/main" id="{A79A4B10-AB00-D64C-93F3-C2044194790B}"/>
              </a:ext>
            </a:extLst>
          </p:cNvPr>
          <p:cNvSpPr>
            <a:spLocks noGrp="1"/>
          </p:cNvSpPr>
          <p:nvPr>
            <p:ph idx="1"/>
          </p:nvPr>
        </p:nvSpPr>
        <p:spPr>
          <a:xfrm>
            <a:off x="1513113" y="1843590"/>
            <a:ext cx="9198429" cy="3555724"/>
          </a:xfrm>
        </p:spPr>
        <p:txBody>
          <a:bodyPr>
            <a:normAutofit/>
          </a:bodyPr>
          <a:lstStyle/>
          <a:p>
            <a:pPr>
              <a:lnSpc>
                <a:spcPct val="90000"/>
              </a:lnSpc>
            </a:pPr>
            <a:r>
              <a:rPr lang="en-US" sz="1600" dirty="0">
                <a:solidFill>
                  <a:srgbClr val="404040"/>
                </a:solidFill>
              </a:rPr>
              <a:t>All illnesses are handled in an integrated psychosomatic way.</a:t>
            </a:r>
          </a:p>
          <a:p>
            <a:pPr>
              <a:lnSpc>
                <a:spcPct val="90000"/>
              </a:lnSpc>
            </a:pPr>
            <a:r>
              <a:rPr lang="en-US" sz="1600" dirty="0">
                <a:solidFill>
                  <a:srgbClr val="404040"/>
                </a:solidFill>
              </a:rPr>
              <a:t>Mental disorders are not separated from physical disorders</a:t>
            </a:r>
          </a:p>
          <a:p>
            <a:pPr>
              <a:lnSpc>
                <a:spcPct val="90000"/>
              </a:lnSpc>
            </a:pPr>
            <a:r>
              <a:rPr lang="en-US" sz="1600" dirty="0">
                <a:solidFill>
                  <a:srgbClr val="404040"/>
                </a:solidFill>
              </a:rPr>
              <a:t>In  western cultures psychiatric disorders contain symptoms originating from  the  psyche/mind</a:t>
            </a:r>
          </a:p>
          <a:p>
            <a:pPr>
              <a:lnSpc>
                <a:spcPct val="90000"/>
              </a:lnSpc>
            </a:pPr>
            <a:r>
              <a:rPr lang="en-US" sz="1600" dirty="0">
                <a:solidFill>
                  <a:srgbClr val="404040"/>
                </a:solidFill>
              </a:rPr>
              <a:t>There  is a tendency to rely on the medical model; such as  insanity such as psychosis and severe behavioral abnormalities.</a:t>
            </a:r>
          </a:p>
          <a:p>
            <a:pPr>
              <a:lnSpc>
                <a:spcPct val="90000"/>
              </a:lnSpc>
            </a:pPr>
            <a:r>
              <a:rPr lang="en-US" sz="1600" dirty="0">
                <a:solidFill>
                  <a:srgbClr val="404040"/>
                </a:solidFill>
              </a:rPr>
              <a:t>There are more supernatural, religious, moralistic and magical approaches to mental illness.  </a:t>
            </a:r>
          </a:p>
          <a:p>
            <a:pPr>
              <a:lnSpc>
                <a:spcPct val="90000"/>
              </a:lnSpc>
            </a:pPr>
            <a:r>
              <a:rPr lang="en-US" sz="1600" dirty="0">
                <a:solidFill>
                  <a:srgbClr val="404040"/>
                </a:solidFill>
              </a:rPr>
              <a:t>Conditions likely to have stigma attached are chronic, irreversible and relapsing. </a:t>
            </a:r>
          </a:p>
          <a:p>
            <a:pPr>
              <a:lnSpc>
                <a:spcPct val="90000"/>
              </a:lnSpc>
            </a:pPr>
            <a:r>
              <a:rPr lang="en-US" sz="1600" dirty="0">
                <a:solidFill>
                  <a:srgbClr val="404040"/>
                </a:solidFill>
              </a:rPr>
              <a:t>These are judged to be resulting from sorcery and spiritual punishment or  hereditary; or resulting from moral transgressions.</a:t>
            </a:r>
          </a:p>
          <a:p>
            <a:pPr>
              <a:lnSpc>
                <a:spcPct val="90000"/>
              </a:lnSpc>
            </a:pPr>
            <a:r>
              <a:rPr lang="en-US" sz="1600" dirty="0">
                <a:solidFill>
                  <a:srgbClr val="404040"/>
                </a:solidFill>
              </a:rPr>
              <a:t>In Asian cultures, there is no distinction  between mind and body.</a:t>
            </a:r>
          </a:p>
        </p:txBody>
      </p:sp>
    </p:spTree>
    <p:extLst>
      <p:ext uri="{BB962C8B-B14F-4D97-AF65-F5344CB8AC3E}">
        <p14:creationId xmlns:p14="http://schemas.microsoft.com/office/powerpoint/2010/main" val="129453102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302A44-BEC2-9C4F-ADFD-F03FD1268406}"/>
              </a:ext>
            </a:extLst>
          </p:cNvPr>
          <p:cNvSpPr>
            <a:spLocks noGrp="1"/>
          </p:cNvSpPr>
          <p:nvPr>
            <p:ph type="title"/>
          </p:nvPr>
        </p:nvSpPr>
        <p:spPr>
          <a:xfrm>
            <a:off x="1117422" y="1586484"/>
            <a:ext cx="3971932" cy="3685032"/>
          </a:xfrm>
          <a:prstGeom prst="ellipse">
            <a:avLst/>
          </a:prstGeom>
          <a:solidFill>
            <a:schemeClr val="accent2">
              <a:lumMod val="75000"/>
            </a:schemeClr>
          </a:solidFill>
          <a:ln>
            <a:noFill/>
          </a:ln>
        </p:spPr>
        <p:txBody>
          <a:bodyPr>
            <a:normAutofit/>
          </a:bodyPr>
          <a:lstStyle/>
          <a:p>
            <a:r>
              <a:rPr lang="en-US" sz="2100" dirty="0">
                <a:solidFill>
                  <a:srgbClr val="FFFFFF"/>
                </a:solidFill>
              </a:rPr>
              <a:t>Somatization in Chinese culture</a:t>
            </a:r>
          </a:p>
        </p:txBody>
      </p:sp>
      <p:sp>
        <p:nvSpPr>
          <p:cNvPr id="3" name="Content Placeholder 2">
            <a:extLst>
              <a:ext uri="{FF2B5EF4-FFF2-40B4-BE49-F238E27FC236}">
                <a16:creationId xmlns:a16="http://schemas.microsoft.com/office/drawing/2014/main" id="{95D4E783-CCEC-D24D-89AF-115C9DB5E676}"/>
              </a:ext>
            </a:extLst>
          </p:cNvPr>
          <p:cNvSpPr>
            <a:spLocks noGrp="1"/>
          </p:cNvSpPr>
          <p:nvPr>
            <p:ph idx="1"/>
          </p:nvPr>
        </p:nvSpPr>
        <p:spPr>
          <a:xfrm>
            <a:off x="5366657" y="326571"/>
            <a:ext cx="6030686" cy="6291943"/>
          </a:xfrm>
        </p:spPr>
        <p:txBody>
          <a:bodyPr anchor="ctr">
            <a:normAutofit/>
          </a:bodyPr>
          <a:lstStyle/>
          <a:p>
            <a:pPr>
              <a:lnSpc>
                <a:spcPct val="90000"/>
              </a:lnSpc>
            </a:pPr>
            <a:r>
              <a:rPr lang="en-US" sz="1600" dirty="0"/>
              <a:t>Denial and suppression of affect</a:t>
            </a:r>
          </a:p>
          <a:p>
            <a:pPr>
              <a:lnSpc>
                <a:spcPct val="90000"/>
              </a:lnSpc>
            </a:pPr>
            <a:r>
              <a:rPr lang="en-US" sz="1600" dirty="0"/>
              <a:t>Lack of vocabulary to express emotion</a:t>
            </a:r>
          </a:p>
          <a:p>
            <a:pPr>
              <a:lnSpc>
                <a:spcPct val="90000"/>
              </a:lnSpc>
            </a:pPr>
            <a:r>
              <a:rPr lang="en-US" sz="1600" dirty="0"/>
              <a:t>Avoidance of social stigma</a:t>
            </a:r>
          </a:p>
          <a:p>
            <a:pPr>
              <a:lnSpc>
                <a:spcPct val="90000"/>
              </a:lnSpc>
            </a:pPr>
            <a:r>
              <a:rPr lang="en-US" sz="1600" dirty="0"/>
              <a:t>Lack of mind-body differentiation</a:t>
            </a:r>
          </a:p>
          <a:p>
            <a:pPr>
              <a:lnSpc>
                <a:spcPct val="90000"/>
              </a:lnSpc>
            </a:pPr>
            <a:endParaRPr lang="en-US" sz="1600" dirty="0"/>
          </a:p>
          <a:p>
            <a:pPr marL="0" indent="0">
              <a:lnSpc>
                <a:spcPct val="90000"/>
              </a:lnSpc>
              <a:buNone/>
            </a:pPr>
            <a:r>
              <a:rPr lang="en-US" sz="1600" dirty="0"/>
              <a:t>Familial Orientation</a:t>
            </a:r>
          </a:p>
          <a:p>
            <a:pPr marL="0" indent="0">
              <a:lnSpc>
                <a:spcPct val="90000"/>
              </a:lnSpc>
              <a:buNone/>
            </a:pPr>
            <a:r>
              <a:rPr lang="en-US" sz="1600" dirty="0"/>
              <a:t>Stigma of mental illness affects the entire unit/family and demands a collective response</a:t>
            </a:r>
          </a:p>
          <a:p>
            <a:pPr marL="0" indent="0">
              <a:lnSpc>
                <a:spcPct val="90000"/>
              </a:lnSpc>
              <a:buNone/>
            </a:pPr>
            <a:r>
              <a:rPr lang="en-US" sz="1600" dirty="0"/>
              <a:t>Stigma may be more severe because it is attached to the whole family</a:t>
            </a:r>
          </a:p>
          <a:p>
            <a:pPr marL="0" indent="0">
              <a:lnSpc>
                <a:spcPct val="90000"/>
              </a:lnSpc>
              <a:buNone/>
            </a:pPr>
            <a:r>
              <a:rPr lang="en-US" sz="1600" dirty="0"/>
              <a:t>The family shares the problem and attempts to solve it using their own resources</a:t>
            </a:r>
          </a:p>
          <a:p>
            <a:pPr marL="0" indent="0">
              <a:lnSpc>
                <a:spcPct val="90000"/>
              </a:lnSpc>
              <a:buNone/>
            </a:pPr>
            <a:r>
              <a:rPr lang="en-US" sz="1600" dirty="0"/>
              <a:t>Treatment may be delayed</a:t>
            </a:r>
          </a:p>
          <a:p>
            <a:pPr marL="0" indent="0">
              <a:lnSpc>
                <a:spcPct val="90000"/>
              </a:lnSpc>
              <a:buNone/>
            </a:pPr>
            <a:r>
              <a:rPr lang="en-US" sz="1600" dirty="0"/>
              <a:t>Some families in developing countries have lower levels of expressed emotion.</a:t>
            </a:r>
          </a:p>
          <a:p>
            <a:pPr marL="0" indent="0">
              <a:lnSpc>
                <a:spcPct val="90000"/>
              </a:lnSpc>
              <a:buNone/>
            </a:pPr>
            <a:endParaRPr lang="en-US" sz="1100" dirty="0"/>
          </a:p>
          <a:p>
            <a:pPr>
              <a:lnSpc>
                <a:spcPct val="90000"/>
              </a:lnSpc>
            </a:pPr>
            <a:endParaRPr lang="en-US" sz="1100" dirty="0"/>
          </a:p>
          <a:p>
            <a:pPr>
              <a:lnSpc>
                <a:spcPct val="90000"/>
              </a:lnSpc>
            </a:pPr>
            <a:endParaRPr lang="en-US" sz="1100" dirty="0"/>
          </a:p>
        </p:txBody>
      </p:sp>
    </p:spTree>
    <p:extLst>
      <p:ext uri="{BB962C8B-B14F-4D97-AF65-F5344CB8AC3E}">
        <p14:creationId xmlns:p14="http://schemas.microsoft.com/office/powerpoint/2010/main" val="417222019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C62B3-3CBD-A941-8C7B-A675A400E3E7}"/>
              </a:ext>
            </a:extLst>
          </p:cNvPr>
          <p:cNvSpPr>
            <a:spLocks noGrp="1"/>
          </p:cNvSpPr>
          <p:nvPr>
            <p:ph type="title"/>
          </p:nvPr>
        </p:nvSpPr>
        <p:spPr>
          <a:xfrm>
            <a:off x="829781" y="2220686"/>
            <a:ext cx="3698803" cy="1928512"/>
          </a:xfrm>
          <a:noFill/>
          <a:ln>
            <a:solidFill>
              <a:schemeClr val="tx1"/>
            </a:solidFill>
          </a:ln>
        </p:spPr>
        <p:txBody>
          <a:bodyPr>
            <a:normAutofit/>
          </a:bodyPr>
          <a:lstStyle/>
          <a:p>
            <a:r>
              <a:rPr lang="en-US" sz="2400" dirty="0">
                <a:solidFill>
                  <a:schemeClr val="tx1"/>
                </a:solidFill>
              </a:rPr>
              <a:t>Coping strategies used by the </a:t>
            </a:r>
            <a:r>
              <a:rPr lang="en-US" sz="2400" dirty="0" err="1">
                <a:solidFill>
                  <a:schemeClr val="tx1"/>
                </a:solidFill>
              </a:rPr>
              <a:t>chinese</a:t>
            </a:r>
            <a:endParaRPr lang="en-US" sz="2400" dirty="0">
              <a:solidFill>
                <a:schemeClr val="tx1"/>
              </a:solidFill>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F403CF4-4F61-624B-9284-A31F65A1D93E}"/>
              </a:ext>
            </a:extLst>
          </p:cNvPr>
          <p:cNvSpPr>
            <a:spLocks noGrp="1"/>
          </p:cNvSpPr>
          <p:nvPr>
            <p:ph idx="1"/>
          </p:nvPr>
        </p:nvSpPr>
        <p:spPr>
          <a:xfrm>
            <a:off x="5638800" y="802638"/>
            <a:ext cx="5819078" cy="5252722"/>
          </a:xfrm>
        </p:spPr>
        <p:txBody>
          <a:bodyPr anchor="ctr">
            <a:normAutofit/>
          </a:bodyPr>
          <a:lstStyle/>
          <a:p>
            <a:r>
              <a:rPr lang="en-US" dirty="0">
                <a:solidFill>
                  <a:schemeClr val="bg1"/>
                </a:solidFill>
              </a:rPr>
              <a:t>Denial used to relieve the family of stigma</a:t>
            </a:r>
          </a:p>
          <a:p>
            <a:r>
              <a:rPr lang="en-US" dirty="0">
                <a:solidFill>
                  <a:schemeClr val="bg1"/>
                </a:solidFill>
              </a:rPr>
              <a:t>Self-Control</a:t>
            </a:r>
          </a:p>
          <a:p>
            <a:r>
              <a:rPr lang="en-US" dirty="0">
                <a:solidFill>
                  <a:schemeClr val="bg1"/>
                </a:solidFill>
              </a:rPr>
              <a:t>Passive response and Enduring One’s Problems</a:t>
            </a:r>
          </a:p>
          <a:p>
            <a:r>
              <a:rPr lang="en-US" dirty="0">
                <a:solidFill>
                  <a:schemeClr val="bg1"/>
                </a:solidFill>
              </a:rPr>
              <a:t>Containing the Problem to the Home</a:t>
            </a:r>
          </a:p>
          <a:p>
            <a:r>
              <a:rPr lang="en-US" dirty="0">
                <a:solidFill>
                  <a:schemeClr val="bg1"/>
                </a:solidFill>
              </a:rPr>
              <a:t>Using Different Forms of Healing </a:t>
            </a:r>
          </a:p>
          <a:p>
            <a:r>
              <a:rPr lang="en-US" dirty="0">
                <a:solidFill>
                  <a:schemeClr val="bg1"/>
                </a:solidFill>
              </a:rPr>
              <a:t>Herbs, special diets  and traditional medicines</a:t>
            </a:r>
          </a:p>
          <a:p>
            <a:r>
              <a:rPr lang="en-US" dirty="0">
                <a:solidFill>
                  <a:schemeClr val="bg1"/>
                </a:solidFill>
              </a:rPr>
              <a:t>There is strong resistance and delay in seeking psychiatric treatment</a:t>
            </a:r>
          </a:p>
          <a:p>
            <a:r>
              <a:rPr lang="en-US" dirty="0">
                <a:solidFill>
                  <a:schemeClr val="bg1"/>
                </a:solidFill>
              </a:rPr>
              <a:t>Minor mental illnesses are treated by physicians </a:t>
            </a:r>
          </a:p>
          <a:p>
            <a:r>
              <a:rPr lang="en-US" dirty="0">
                <a:solidFill>
                  <a:schemeClr val="bg1"/>
                </a:solidFill>
              </a:rPr>
              <a:t>The </a:t>
            </a:r>
            <a:r>
              <a:rPr lang="en-US" dirty="0" err="1">
                <a:solidFill>
                  <a:schemeClr val="bg1"/>
                </a:solidFill>
              </a:rPr>
              <a:t>prediagnosis</a:t>
            </a:r>
            <a:r>
              <a:rPr lang="en-US" dirty="0">
                <a:solidFill>
                  <a:schemeClr val="bg1"/>
                </a:solidFill>
              </a:rPr>
              <a:t> stage is often protracted  and  there is protection and use of intrafamilial resources</a:t>
            </a:r>
          </a:p>
          <a:p>
            <a:r>
              <a:rPr lang="en-US" dirty="0">
                <a:solidFill>
                  <a:schemeClr val="bg1"/>
                </a:solidFill>
              </a:rPr>
              <a:t>The post labeling stage leads to despair and loss of tolerance, scapegoating and rejection.</a:t>
            </a:r>
          </a:p>
        </p:txBody>
      </p:sp>
    </p:spTree>
    <p:extLst>
      <p:ext uri="{BB962C8B-B14F-4D97-AF65-F5344CB8AC3E}">
        <p14:creationId xmlns:p14="http://schemas.microsoft.com/office/powerpoint/2010/main" val="743513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2B03CC-F14D-C946-8326-EA5EA281BBDB}"/>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2600">
                <a:solidFill>
                  <a:srgbClr val="FFFFFF"/>
                </a:solidFill>
              </a:rPr>
              <a:t>Attitudes toward mental illness in Chinese culture</a:t>
            </a:r>
          </a:p>
        </p:txBody>
      </p:sp>
      <p:sp>
        <p:nvSpPr>
          <p:cNvPr id="3" name="Content Placeholder 2">
            <a:extLst>
              <a:ext uri="{FF2B5EF4-FFF2-40B4-BE49-F238E27FC236}">
                <a16:creationId xmlns:a16="http://schemas.microsoft.com/office/drawing/2014/main" id="{98F1D39F-B1B1-A64A-AE19-57A4187B4503}"/>
              </a:ext>
            </a:extLst>
          </p:cNvPr>
          <p:cNvSpPr>
            <a:spLocks noGrp="1"/>
          </p:cNvSpPr>
          <p:nvPr>
            <p:ph idx="1"/>
          </p:nvPr>
        </p:nvSpPr>
        <p:spPr>
          <a:xfrm>
            <a:off x="1001486" y="1016924"/>
            <a:ext cx="6388040" cy="4180685"/>
          </a:xfrm>
        </p:spPr>
        <p:txBody>
          <a:bodyPr anchor="ctr">
            <a:normAutofit/>
          </a:bodyPr>
          <a:lstStyle/>
          <a:p>
            <a:pPr>
              <a:lnSpc>
                <a:spcPct val="90000"/>
              </a:lnSpc>
            </a:pPr>
            <a:r>
              <a:rPr lang="en-US" sz="1600" dirty="0">
                <a:solidFill>
                  <a:srgbClr val="404040"/>
                </a:solidFill>
              </a:rPr>
              <a:t>Based on Tao Chinese medicine focuses on restoration of balance according to theories of ying-yang</a:t>
            </a:r>
          </a:p>
          <a:p>
            <a:pPr>
              <a:lnSpc>
                <a:spcPct val="90000"/>
              </a:lnSpc>
            </a:pPr>
            <a:r>
              <a:rPr lang="en-US" sz="1600" dirty="0">
                <a:solidFill>
                  <a:srgbClr val="404040"/>
                </a:solidFill>
              </a:rPr>
              <a:t>Excess emotions are considered unhealthy</a:t>
            </a:r>
          </a:p>
          <a:p>
            <a:pPr>
              <a:lnSpc>
                <a:spcPct val="90000"/>
              </a:lnSpc>
            </a:pPr>
            <a:r>
              <a:rPr lang="en-US" sz="1600" dirty="0">
                <a:solidFill>
                  <a:srgbClr val="404040"/>
                </a:solidFill>
              </a:rPr>
              <a:t>Confucianism values: avoidance of emotions to preserve social harmony</a:t>
            </a:r>
          </a:p>
          <a:p>
            <a:pPr>
              <a:lnSpc>
                <a:spcPct val="90000"/>
              </a:lnSpc>
            </a:pPr>
            <a:r>
              <a:rPr lang="en-US" sz="1600" dirty="0">
                <a:solidFill>
                  <a:srgbClr val="404040"/>
                </a:solidFill>
              </a:rPr>
              <a:t>Psychological problems are expressed  in a somatic organ based language</a:t>
            </a:r>
          </a:p>
          <a:p>
            <a:pPr>
              <a:lnSpc>
                <a:spcPct val="90000"/>
              </a:lnSpc>
            </a:pPr>
            <a:r>
              <a:rPr lang="en-US" sz="1600" dirty="0">
                <a:solidFill>
                  <a:srgbClr val="404040"/>
                </a:solidFill>
              </a:rPr>
              <a:t>The Chinese are not preoccupied with insanity and they didn’t construct large psychiatric hospitals</a:t>
            </a:r>
          </a:p>
          <a:p>
            <a:pPr>
              <a:lnSpc>
                <a:spcPct val="90000"/>
              </a:lnSpc>
            </a:pPr>
            <a:r>
              <a:rPr lang="en-US" sz="1600" dirty="0">
                <a:solidFill>
                  <a:srgbClr val="404040"/>
                </a:solidFill>
              </a:rPr>
              <a:t>Historically  the mentally ill received relatively humane treatment</a:t>
            </a:r>
          </a:p>
          <a:p>
            <a:pPr>
              <a:lnSpc>
                <a:spcPct val="90000"/>
              </a:lnSpc>
            </a:pPr>
            <a:r>
              <a:rPr lang="en-US" sz="1600" dirty="0">
                <a:solidFill>
                  <a:srgbClr val="404040"/>
                </a:solidFill>
              </a:rPr>
              <a:t>Also – evidence suggests that treatment of the mentally ill ranged from pity and compassion to harsh confinement.</a:t>
            </a:r>
          </a:p>
        </p:txBody>
      </p:sp>
    </p:spTree>
    <p:extLst>
      <p:ext uri="{BB962C8B-B14F-4D97-AF65-F5344CB8AC3E}">
        <p14:creationId xmlns:p14="http://schemas.microsoft.com/office/powerpoint/2010/main" val="132383476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E41F41-E3CB-9E4C-A496-748A545566D9}"/>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Chinese views on causes of mental illness</a:t>
            </a:r>
          </a:p>
        </p:txBody>
      </p:sp>
      <p:sp>
        <p:nvSpPr>
          <p:cNvPr id="3" name="Content Placeholder 2">
            <a:extLst>
              <a:ext uri="{FF2B5EF4-FFF2-40B4-BE49-F238E27FC236}">
                <a16:creationId xmlns:a16="http://schemas.microsoft.com/office/drawing/2014/main" id="{EA871A89-9789-504D-8924-A0B163C6BA34}"/>
              </a:ext>
            </a:extLst>
          </p:cNvPr>
          <p:cNvSpPr>
            <a:spLocks noGrp="1"/>
          </p:cNvSpPr>
          <p:nvPr>
            <p:ph idx="1"/>
          </p:nvPr>
        </p:nvSpPr>
        <p:spPr>
          <a:xfrm>
            <a:off x="5377544" y="304801"/>
            <a:ext cx="6357256" cy="6281056"/>
          </a:xfrm>
        </p:spPr>
        <p:txBody>
          <a:bodyPr anchor="ctr">
            <a:normAutofit/>
          </a:bodyPr>
          <a:lstStyle/>
          <a:p>
            <a:pPr>
              <a:lnSpc>
                <a:spcPct val="90000"/>
              </a:lnSpc>
            </a:pPr>
            <a:r>
              <a:rPr lang="en-US" dirty="0"/>
              <a:t>It may be regarded as moral transgressions toward ancestors or social norms whereby the  family is also held responsible.</a:t>
            </a:r>
          </a:p>
          <a:p>
            <a:pPr>
              <a:lnSpc>
                <a:spcPct val="90000"/>
              </a:lnSpc>
            </a:pPr>
            <a:r>
              <a:rPr lang="en-US" dirty="0"/>
              <a:t>It can also be hereditary, ancestral inheritance of misconduct so that the sufferer and sometimes the siblings are excluded from marriage.</a:t>
            </a:r>
          </a:p>
          <a:p>
            <a:pPr>
              <a:lnSpc>
                <a:spcPct val="90000"/>
              </a:lnSpc>
            </a:pPr>
            <a:r>
              <a:rPr lang="en-US" dirty="0"/>
              <a:t>It may include cosmological forces, wraths of G-ds, possession of spirits, demons and foxes, hormones,  diet, brain dysfunction or political ideology.</a:t>
            </a:r>
          </a:p>
          <a:p>
            <a:pPr>
              <a:lnSpc>
                <a:spcPct val="90000"/>
              </a:lnSpc>
            </a:pPr>
            <a:r>
              <a:rPr lang="en-US" dirty="0"/>
              <a:t>The family experiences intense shame and guilt too.</a:t>
            </a:r>
          </a:p>
          <a:p>
            <a:pPr>
              <a:lnSpc>
                <a:spcPct val="90000"/>
              </a:lnSpc>
            </a:pPr>
            <a:r>
              <a:rPr lang="en-US" dirty="0"/>
              <a:t>Mental illness tarnishes family honor, name and ancestors</a:t>
            </a:r>
          </a:p>
          <a:p>
            <a:pPr>
              <a:lnSpc>
                <a:spcPct val="90000"/>
              </a:lnSpc>
            </a:pPr>
            <a:r>
              <a:rPr lang="en-US" dirty="0"/>
              <a:t>Mental illness is largely viewed as biological by Chinese psychiatrists or are not interested in psychosocial or family dynamics.</a:t>
            </a:r>
          </a:p>
          <a:p>
            <a:pPr>
              <a:lnSpc>
                <a:spcPct val="90000"/>
              </a:lnSpc>
            </a:pPr>
            <a:r>
              <a:rPr lang="en-US" dirty="0"/>
              <a:t>Training in psychiatry is lacking and doctors and nurses are very reluctant to work in mental health settings due to its low status, social stigma and the lack of rewards caring for the chronic, mentally ill.</a:t>
            </a:r>
          </a:p>
          <a:p>
            <a:pPr marL="0" indent="0">
              <a:lnSpc>
                <a:spcPct val="90000"/>
              </a:lnSpc>
              <a:buNone/>
            </a:pPr>
            <a:endParaRPr lang="en-US" sz="1400" dirty="0"/>
          </a:p>
        </p:txBody>
      </p:sp>
    </p:spTree>
    <p:extLst>
      <p:ext uri="{BB962C8B-B14F-4D97-AF65-F5344CB8AC3E}">
        <p14:creationId xmlns:p14="http://schemas.microsoft.com/office/powerpoint/2010/main" val="395414447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B3B64F-50C3-7840-9EF6-1A1C5D54A0D7}"/>
              </a:ext>
            </a:extLst>
          </p:cNvPr>
          <p:cNvSpPr>
            <a:spLocks noGrp="1"/>
          </p:cNvSpPr>
          <p:nvPr>
            <p:ph type="title"/>
          </p:nvPr>
        </p:nvSpPr>
        <p:spPr>
          <a:xfrm>
            <a:off x="2231136" y="467418"/>
            <a:ext cx="7729728" cy="1188720"/>
          </a:xfrm>
          <a:solidFill>
            <a:schemeClr val="bg1"/>
          </a:solidFill>
        </p:spPr>
        <p:txBody>
          <a:bodyPr>
            <a:normAutofit/>
          </a:bodyPr>
          <a:lstStyle/>
          <a:p>
            <a:r>
              <a:rPr lang="en-US"/>
              <a:t>Japanese Culture</a:t>
            </a:r>
          </a:p>
        </p:txBody>
      </p:sp>
      <p:sp>
        <p:nvSpPr>
          <p:cNvPr id="3" name="Content Placeholder 2">
            <a:extLst>
              <a:ext uri="{FF2B5EF4-FFF2-40B4-BE49-F238E27FC236}">
                <a16:creationId xmlns:a16="http://schemas.microsoft.com/office/drawing/2014/main" id="{2C4E1FCD-4F21-4C47-AB79-DC5549C6624C}"/>
              </a:ext>
            </a:extLst>
          </p:cNvPr>
          <p:cNvSpPr>
            <a:spLocks noGrp="1"/>
          </p:cNvSpPr>
          <p:nvPr>
            <p:ph idx="1"/>
          </p:nvPr>
        </p:nvSpPr>
        <p:spPr>
          <a:xfrm>
            <a:off x="1706062" y="1843589"/>
            <a:ext cx="8779512" cy="3610153"/>
          </a:xfrm>
        </p:spPr>
        <p:txBody>
          <a:bodyPr>
            <a:normAutofit/>
          </a:bodyPr>
          <a:lstStyle/>
          <a:p>
            <a:pPr>
              <a:lnSpc>
                <a:spcPct val="90000"/>
              </a:lnSpc>
            </a:pPr>
            <a:r>
              <a:rPr lang="en-US" sz="1600" dirty="0">
                <a:solidFill>
                  <a:srgbClr val="404040"/>
                </a:solidFill>
              </a:rPr>
              <a:t>The attitudes are similar to the Chinese</a:t>
            </a:r>
          </a:p>
          <a:p>
            <a:pPr>
              <a:lnSpc>
                <a:spcPct val="90000"/>
              </a:lnSpc>
            </a:pPr>
            <a:r>
              <a:rPr lang="en-US" sz="1600" dirty="0">
                <a:solidFill>
                  <a:srgbClr val="404040"/>
                </a:solidFill>
              </a:rPr>
              <a:t>Psychological distress is frequently expressed in somatic terms.</a:t>
            </a:r>
          </a:p>
          <a:p>
            <a:pPr>
              <a:lnSpc>
                <a:spcPct val="90000"/>
              </a:lnSpc>
            </a:pPr>
            <a:r>
              <a:rPr lang="en-US" sz="1600" dirty="0">
                <a:solidFill>
                  <a:srgbClr val="404040"/>
                </a:solidFill>
              </a:rPr>
              <a:t>It is linked to psychological weakness such as lacking will power to exercise self-control</a:t>
            </a:r>
          </a:p>
          <a:p>
            <a:pPr>
              <a:lnSpc>
                <a:spcPct val="90000"/>
              </a:lnSpc>
            </a:pPr>
            <a:r>
              <a:rPr lang="en-US" sz="1600" dirty="0">
                <a:solidFill>
                  <a:srgbClr val="404040"/>
                </a:solidFill>
              </a:rPr>
              <a:t>Social discrimination is suffered by the mentally ill individual, marriage suffers.</a:t>
            </a:r>
          </a:p>
          <a:p>
            <a:pPr>
              <a:lnSpc>
                <a:spcPct val="90000"/>
              </a:lnSpc>
            </a:pPr>
            <a:r>
              <a:rPr lang="en-US" sz="1600" dirty="0">
                <a:solidFill>
                  <a:srgbClr val="404040"/>
                </a:solidFill>
              </a:rPr>
              <a:t>There is a cultural need for group approval associated with the shame culture leading to the family’s wish to dissociate itself from the family member with the illness.</a:t>
            </a:r>
          </a:p>
          <a:p>
            <a:pPr>
              <a:lnSpc>
                <a:spcPct val="90000"/>
              </a:lnSpc>
            </a:pPr>
            <a:r>
              <a:rPr lang="en-US" sz="1600" dirty="0">
                <a:solidFill>
                  <a:srgbClr val="404040"/>
                </a:solidFill>
              </a:rPr>
              <a:t>The patient is discouraged from returning to society</a:t>
            </a:r>
          </a:p>
          <a:p>
            <a:pPr>
              <a:lnSpc>
                <a:spcPct val="90000"/>
              </a:lnSpc>
            </a:pPr>
            <a:r>
              <a:rPr lang="en-US" sz="1600" dirty="0">
                <a:solidFill>
                  <a:srgbClr val="404040"/>
                </a:solidFill>
              </a:rPr>
              <a:t>Self-victimization on the part of the mentally ill individuals as well as economic factors contribute to further isolation.</a:t>
            </a:r>
          </a:p>
          <a:p>
            <a:pPr>
              <a:lnSpc>
                <a:spcPct val="90000"/>
              </a:lnSpc>
            </a:pPr>
            <a:r>
              <a:rPr lang="en-US" sz="1600" dirty="0">
                <a:solidFill>
                  <a:srgbClr val="404040"/>
                </a:solidFill>
              </a:rPr>
              <a:t>There is use of mental hospitals in Japan and some are optimistic about recovery.</a:t>
            </a:r>
          </a:p>
        </p:txBody>
      </p:sp>
    </p:spTree>
    <p:extLst>
      <p:ext uri="{BB962C8B-B14F-4D97-AF65-F5344CB8AC3E}">
        <p14:creationId xmlns:p14="http://schemas.microsoft.com/office/powerpoint/2010/main" val="288330759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{1C74673F-8973-784E-B4B1-4D8E32C2F29C}tf10001120</Template>
  <TotalTime>255</TotalTime>
  <Words>1290</Words>
  <Application>Microsoft Macintosh PowerPoint</Application>
  <PresentationFormat>Widescreen</PresentationFormat>
  <Paragraphs>115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Parcel</vt:lpstr>
      <vt:lpstr>Mental illness and stigma: asia, india, Islamic countries</vt:lpstr>
      <vt:lpstr>how mentally ill unwittingly evoke negative responses in societies and cultures </vt:lpstr>
      <vt:lpstr>Response of culture to mental illness and stigma</vt:lpstr>
      <vt:lpstr>Horacio Fabrega identifies common themes on psychiatric  stigma  in societies</vt:lpstr>
      <vt:lpstr>Somatization in Chinese culture</vt:lpstr>
      <vt:lpstr>Coping strategies used by the chinese</vt:lpstr>
      <vt:lpstr>Attitudes toward mental illness in Chinese culture</vt:lpstr>
      <vt:lpstr>Chinese views on causes of mental illness</vt:lpstr>
      <vt:lpstr>Japanese Culture</vt:lpstr>
      <vt:lpstr>South-east Asian cultures</vt:lpstr>
      <vt:lpstr>Indian culture</vt:lpstr>
      <vt:lpstr>PowerPoint Presentation</vt:lpstr>
      <vt:lpstr>Islamic culture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illness and stigma in   Asian cultures</dc:title>
  <dc:creator>Levy, Elijah</dc:creator>
  <cp:lastModifiedBy>Levy, Elijah</cp:lastModifiedBy>
  <cp:revision>34</cp:revision>
  <dcterms:created xsi:type="dcterms:W3CDTF">2021-04-18T23:32:30Z</dcterms:created>
  <dcterms:modified xsi:type="dcterms:W3CDTF">2021-05-13T05:13:35Z</dcterms:modified>
</cp:coreProperties>
</file>