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trictFirstAndLastChars="0" saveSubsetFonts="1">
  <p:sldMasterIdLst>
    <p:sldMasterId id="2147483897" r:id="rId1"/>
  </p:sldMasterIdLst>
  <p:notesMasterIdLst>
    <p:notesMasterId r:id="rId28"/>
  </p:notesMasterIdLst>
  <p:handoutMasterIdLst>
    <p:handoutMasterId r:id="rId29"/>
  </p:handoutMasterIdLst>
  <p:sldIdLst>
    <p:sldId id="437" r:id="rId2"/>
    <p:sldId id="471" r:id="rId3"/>
    <p:sldId id="472" r:id="rId4"/>
    <p:sldId id="460" r:id="rId5"/>
    <p:sldId id="473" r:id="rId6"/>
    <p:sldId id="474" r:id="rId7"/>
    <p:sldId id="475" r:id="rId8"/>
    <p:sldId id="476" r:id="rId9"/>
    <p:sldId id="477" r:id="rId10"/>
    <p:sldId id="461" r:id="rId11"/>
    <p:sldId id="462" r:id="rId12"/>
    <p:sldId id="463" r:id="rId13"/>
    <p:sldId id="464" r:id="rId14"/>
    <p:sldId id="465" r:id="rId15"/>
    <p:sldId id="466" r:id="rId16"/>
    <p:sldId id="467" r:id="rId17"/>
    <p:sldId id="468" r:id="rId18"/>
    <p:sldId id="469" r:id="rId19"/>
    <p:sldId id="470" r:id="rId20"/>
    <p:sldId id="357" r:id="rId21"/>
    <p:sldId id="358" r:id="rId22"/>
    <p:sldId id="446" r:id="rId23"/>
    <p:sldId id="447" r:id="rId24"/>
    <p:sldId id="453" r:id="rId25"/>
    <p:sldId id="452" r:id="rId26"/>
    <p:sldId id="454" r:id="rId27"/>
  </p:sldIdLst>
  <p:sldSz cx="9144000" cy="6858000" type="letter"/>
  <p:notesSz cx="7010400" cy="9296400"/>
  <p:defaultTextStyle>
    <a:defPPr>
      <a:defRPr lang="en-US"/>
    </a:defPPr>
    <a:lvl1pPr algn="l" rtl="0" eaLnBrk="0" fontAlgn="base" hangingPunct="0">
      <a:spcBef>
        <a:spcPct val="0"/>
      </a:spcBef>
      <a:spcAft>
        <a:spcPct val="0"/>
      </a:spcAft>
      <a:defRPr kumimoji="1" sz="1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umimoji="1" sz="1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umimoji="1" sz="1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umimoji="1" sz="1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umimoji="1" sz="1400" kern="1200">
        <a:solidFill>
          <a:schemeClr val="tx1"/>
        </a:solidFill>
        <a:latin typeface="Times New Roman" pitchFamily="18" charset="0"/>
        <a:ea typeface="+mn-ea"/>
        <a:cs typeface="+mn-cs"/>
      </a:defRPr>
    </a:lvl5pPr>
    <a:lvl6pPr marL="2286000" algn="l" defTabSz="914400" rtl="0" eaLnBrk="1" latinLnBrk="0" hangingPunct="1">
      <a:defRPr kumimoji="1" sz="1400" kern="1200">
        <a:solidFill>
          <a:schemeClr val="tx1"/>
        </a:solidFill>
        <a:latin typeface="Times New Roman" pitchFamily="18" charset="0"/>
        <a:ea typeface="+mn-ea"/>
        <a:cs typeface="+mn-cs"/>
      </a:defRPr>
    </a:lvl6pPr>
    <a:lvl7pPr marL="2743200" algn="l" defTabSz="914400" rtl="0" eaLnBrk="1" latinLnBrk="0" hangingPunct="1">
      <a:defRPr kumimoji="1" sz="1400" kern="1200">
        <a:solidFill>
          <a:schemeClr val="tx1"/>
        </a:solidFill>
        <a:latin typeface="Times New Roman" pitchFamily="18" charset="0"/>
        <a:ea typeface="+mn-ea"/>
        <a:cs typeface="+mn-cs"/>
      </a:defRPr>
    </a:lvl7pPr>
    <a:lvl8pPr marL="3200400" algn="l" defTabSz="914400" rtl="0" eaLnBrk="1" latinLnBrk="0" hangingPunct="1">
      <a:defRPr kumimoji="1" sz="1400" kern="1200">
        <a:solidFill>
          <a:schemeClr val="tx1"/>
        </a:solidFill>
        <a:latin typeface="Times New Roman" pitchFamily="18" charset="0"/>
        <a:ea typeface="+mn-ea"/>
        <a:cs typeface="+mn-cs"/>
      </a:defRPr>
    </a:lvl8pPr>
    <a:lvl9pPr marL="3657600" algn="l" defTabSz="914400" rtl="0" eaLnBrk="1" latinLnBrk="0" hangingPunct="1">
      <a:defRPr kumimoji="1" sz="1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71" autoAdjust="0"/>
    <p:restoredTop sz="86447" autoAdjust="0"/>
  </p:normalViewPr>
  <p:slideViewPr>
    <p:cSldViewPr>
      <p:cViewPr varScale="1">
        <p:scale>
          <a:sx n="106" d="100"/>
          <a:sy n="106" d="100"/>
        </p:scale>
        <p:origin x="584" y="176"/>
      </p:cViewPr>
      <p:guideLst>
        <p:guide orient="horz" pos="2160"/>
        <p:guide pos="2880"/>
      </p:guideLst>
    </p:cSldViewPr>
  </p:slideViewPr>
  <p:outlineViewPr>
    <p:cViewPr>
      <p:scale>
        <a:sx n="75" d="100"/>
        <a:sy n="75" d="100"/>
      </p:scale>
      <p:origin x="208" y="464"/>
    </p:cViewPr>
  </p:outlineViewPr>
  <p:notesTextViewPr>
    <p:cViewPr>
      <p:scale>
        <a:sx n="100" d="100"/>
        <a:sy n="100" d="100"/>
      </p:scale>
      <p:origin x="0" y="0"/>
    </p:cViewPr>
  </p:notesTextViewPr>
  <p:sorterViewPr>
    <p:cViewPr>
      <p:scale>
        <a:sx n="180" d="100"/>
        <a:sy n="180" d="100"/>
      </p:scale>
      <p:origin x="0" y="18872"/>
    </p:cViewPr>
  </p:sorterViewPr>
  <p:notesViewPr>
    <p:cSldViewPr>
      <p:cViewPr varScale="1">
        <p:scale>
          <a:sx n="38" d="100"/>
          <a:sy n="38" d="100"/>
        </p:scale>
        <p:origin x="-1530"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Times New Roman" charset="0"/>
              </a:defRPr>
            </a:lvl1pPr>
          </a:lstStyle>
          <a:p>
            <a:pPr>
              <a:defRPr/>
            </a:pPr>
            <a:endParaRPr lang="en-US"/>
          </a:p>
        </p:txBody>
      </p:sp>
      <p:sp>
        <p:nvSpPr>
          <p:cNvPr id="47107" name="Rectangle 3"/>
          <p:cNvSpPr>
            <a:spLocks noGrp="1" noChangeArrowheads="1"/>
          </p:cNvSpPr>
          <p:nvPr>
            <p:ph type="dt" sz="quarter" idx="1"/>
          </p:nvPr>
        </p:nvSpPr>
        <p:spPr bwMode="auto">
          <a:xfrm>
            <a:off x="397256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Times New Roman" charset="0"/>
              </a:defRPr>
            </a:lvl1pPr>
          </a:lstStyle>
          <a:p>
            <a:pPr>
              <a:defRPr/>
            </a:pPr>
            <a:endParaRPr lang="en-US"/>
          </a:p>
        </p:txBody>
      </p:sp>
      <p:sp>
        <p:nvSpPr>
          <p:cNvPr id="47108" name="Rectangle 4"/>
          <p:cNvSpPr>
            <a:spLocks noGrp="1" noChangeArrowheads="1"/>
          </p:cNvSpPr>
          <p:nvPr>
            <p:ph type="ftr" sz="quarter" idx="2"/>
          </p:nvPr>
        </p:nvSpPr>
        <p:spPr bwMode="auto">
          <a:xfrm>
            <a:off x="0" y="8831580"/>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Times New Roman" charset="0"/>
              </a:defRPr>
            </a:lvl1pPr>
          </a:lstStyle>
          <a:p>
            <a:pPr>
              <a:defRPr/>
            </a:pPr>
            <a:endParaRPr lang="en-US"/>
          </a:p>
        </p:txBody>
      </p:sp>
      <p:sp>
        <p:nvSpPr>
          <p:cNvPr id="47109" name="Rectangle 5"/>
          <p:cNvSpPr>
            <a:spLocks noGrp="1" noChangeArrowheads="1"/>
          </p:cNvSpPr>
          <p:nvPr>
            <p:ph type="sldNum" sz="quarter" idx="3"/>
          </p:nvPr>
        </p:nvSpPr>
        <p:spPr bwMode="auto">
          <a:xfrm>
            <a:off x="3972560" y="8831580"/>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Times New Roman" charset="0"/>
              </a:defRPr>
            </a:lvl1pPr>
          </a:lstStyle>
          <a:p>
            <a:pPr>
              <a:defRPr/>
            </a:pPr>
            <a:fld id="{41E885FE-2447-4419-94E7-A0284B6C01E5}" type="slidenum">
              <a:rPr lang="en-US"/>
              <a:pPr>
                <a:defRPr/>
              </a:pPr>
              <a:t>‹#›</a:t>
            </a:fld>
            <a:endParaRPr lang="en-US"/>
          </a:p>
        </p:txBody>
      </p:sp>
    </p:spTree>
    <p:extLst>
      <p:ext uri="{BB962C8B-B14F-4D97-AF65-F5344CB8AC3E}">
        <p14:creationId xmlns:p14="http://schemas.microsoft.com/office/powerpoint/2010/main" val="16490238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7840" cy="464820"/>
          </a:xfrm>
          <a:prstGeom prst="rect">
            <a:avLst/>
          </a:prstGeom>
          <a:noFill/>
          <a:ln w="12700" cap="sq">
            <a:noFill/>
            <a:miter lim="800000"/>
            <a:headEnd type="none" w="sm" len="sm"/>
            <a:tailEnd type="none" w="sm" len="sm"/>
          </a:ln>
          <a:effectLst/>
        </p:spPr>
        <p:txBody>
          <a:bodyPr vert="horz" wrap="square" lIns="93177" tIns="46589" rIns="93177" bIns="46589" numCol="1" anchor="t" anchorCtr="0" compatLnSpc="1">
            <a:prstTxWarp prst="textNoShape">
              <a:avLst/>
            </a:prstTxWarp>
          </a:bodyPr>
          <a:lstStyle>
            <a:lvl1pPr>
              <a:defRPr kumimoji="0" sz="1200">
                <a:latin typeface="Times New Roman" charset="0"/>
              </a:defRPr>
            </a:lvl1pPr>
          </a:lstStyle>
          <a:p>
            <a:pPr>
              <a:defRPr/>
            </a:pPr>
            <a:endParaRPr lang="en-US"/>
          </a:p>
        </p:txBody>
      </p:sp>
      <p:sp>
        <p:nvSpPr>
          <p:cNvPr id="11267" name="Rectangle 3"/>
          <p:cNvSpPr>
            <a:spLocks noGrp="1" noRot="1" noChangeAspect="1" noChangeArrowheads="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052" name="Rectangle 4"/>
          <p:cNvSpPr>
            <a:spLocks noGrp="1" noChangeArrowheads="1"/>
          </p:cNvSpPr>
          <p:nvPr>
            <p:ph type="body" sz="quarter" idx="3"/>
          </p:nvPr>
        </p:nvSpPr>
        <p:spPr bwMode="auto">
          <a:xfrm>
            <a:off x="934720" y="4415790"/>
            <a:ext cx="5140960" cy="4183380"/>
          </a:xfrm>
          <a:prstGeom prst="rect">
            <a:avLst/>
          </a:prstGeom>
          <a:noFill/>
          <a:ln w="12700" cap="sq">
            <a:noFill/>
            <a:miter lim="800000"/>
            <a:headEnd type="none" w="sm" len="sm"/>
            <a:tailEnd type="none" w="sm" len="sm"/>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3" name="Rectangle 5"/>
          <p:cNvSpPr>
            <a:spLocks noGrp="1" noChangeArrowheads="1"/>
          </p:cNvSpPr>
          <p:nvPr>
            <p:ph type="dt" idx="1"/>
          </p:nvPr>
        </p:nvSpPr>
        <p:spPr bwMode="auto">
          <a:xfrm>
            <a:off x="3972560" y="0"/>
            <a:ext cx="3037840" cy="464820"/>
          </a:xfrm>
          <a:prstGeom prst="rect">
            <a:avLst/>
          </a:prstGeom>
          <a:noFill/>
          <a:ln w="12700" cap="sq">
            <a:noFill/>
            <a:miter lim="800000"/>
            <a:headEnd type="none" w="sm" len="sm"/>
            <a:tailEnd type="none" w="sm" len="sm"/>
          </a:ln>
          <a:effectLst/>
        </p:spPr>
        <p:txBody>
          <a:bodyPr vert="horz" wrap="square" lIns="93177" tIns="46589" rIns="93177" bIns="46589" numCol="1" anchor="t" anchorCtr="0" compatLnSpc="1">
            <a:prstTxWarp prst="textNoShape">
              <a:avLst/>
            </a:prstTxWarp>
          </a:bodyPr>
          <a:lstStyle>
            <a:lvl1pPr algn="r">
              <a:defRPr kumimoji="0" sz="1200">
                <a:latin typeface="Times New Roman" charset="0"/>
              </a:defRPr>
            </a:lvl1pPr>
          </a:lstStyle>
          <a:p>
            <a:pPr>
              <a:defRPr/>
            </a:pPr>
            <a:endParaRPr lang="en-US"/>
          </a:p>
        </p:txBody>
      </p:sp>
      <p:sp>
        <p:nvSpPr>
          <p:cNvPr id="2054" name="Rectangle 6"/>
          <p:cNvSpPr>
            <a:spLocks noGrp="1" noChangeArrowheads="1"/>
          </p:cNvSpPr>
          <p:nvPr>
            <p:ph type="ftr" sz="quarter" idx="4"/>
          </p:nvPr>
        </p:nvSpPr>
        <p:spPr bwMode="auto">
          <a:xfrm>
            <a:off x="0" y="8831580"/>
            <a:ext cx="3037840" cy="464820"/>
          </a:xfrm>
          <a:prstGeom prst="rect">
            <a:avLst/>
          </a:prstGeom>
          <a:noFill/>
          <a:ln w="12700" cap="sq">
            <a:noFill/>
            <a:miter lim="800000"/>
            <a:headEnd type="none" w="sm" len="sm"/>
            <a:tailEnd type="none" w="sm" len="sm"/>
          </a:ln>
          <a:effectLst/>
        </p:spPr>
        <p:txBody>
          <a:bodyPr vert="horz" wrap="square" lIns="93177" tIns="46589" rIns="93177" bIns="46589" numCol="1" anchor="b" anchorCtr="0" compatLnSpc="1">
            <a:prstTxWarp prst="textNoShape">
              <a:avLst/>
            </a:prstTxWarp>
          </a:bodyPr>
          <a:lstStyle>
            <a:lvl1pPr>
              <a:defRPr kumimoji="0" sz="1200">
                <a:latin typeface="Times New Roman" charset="0"/>
              </a:defRPr>
            </a:lvl1pPr>
          </a:lstStyle>
          <a:p>
            <a:pPr>
              <a:defRPr/>
            </a:pPr>
            <a:endParaRPr lang="en-US"/>
          </a:p>
        </p:txBody>
      </p:sp>
      <p:sp>
        <p:nvSpPr>
          <p:cNvPr id="2055" name="Rectangle 7"/>
          <p:cNvSpPr>
            <a:spLocks noGrp="1" noChangeArrowheads="1"/>
          </p:cNvSpPr>
          <p:nvPr>
            <p:ph type="sldNum" sz="quarter" idx="5"/>
          </p:nvPr>
        </p:nvSpPr>
        <p:spPr bwMode="auto">
          <a:xfrm>
            <a:off x="3972560" y="8831580"/>
            <a:ext cx="3037840" cy="464820"/>
          </a:xfrm>
          <a:prstGeom prst="rect">
            <a:avLst/>
          </a:prstGeom>
          <a:noFill/>
          <a:ln w="12700" cap="sq">
            <a:noFill/>
            <a:miter lim="800000"/>
            <a:headEnd type="none" w="sm" len="sm"/>
            <a:tailEnd type="none" w="sm" len="sm"/>
          </a:ln>
          <a:effectLst/>
        </p:spPr>
        <p:txBody>
          <a:bodyPr vert="horz" wrap="square" lIns="93177" tIns="46589" rIns="93177" bIns="46589" numCol="1" anchor="b" anchorCtr="0" compatLnSpc="1">
            <a:prstTxWarp prst="textNoShape">
              <a:avLst/>
            </a:prstTxWarp>
          </a:bodyPr>
          <a:lstStyle>
            <a:lvl1pPr algn="r">
              <a:defRPr kumimoji="0" sz="1200">
                <a:latin typeface="Times New Roman" charset="0"/>
              </a:defRPr>
            </a:lvl1pPr>
          </a:lstStyle>
          <a:p>
            <a:pPr>
              <a:defRPr/>
            </a:pPr>
            <a:fld id="{3B853A20-B1BB-4310-9C2D-D218DC062E38}" type="slidenum">
              <a:rPr lang="en-US"/>
              <a:pPr>
                <a:defRPr/>
              </a:pPr>
              <a:t>‹#›</a:t>
            </a:fld>
            <a:endParaRPr lang="en-US"/>
          </a:p>
        </p:txBody>
      </p:sp>
    </p:spTree>
    <p:extLst>
      <p:ext uri="{BB962C8B-B14F-4D97-AF65-F5344CB8AC3E}">
        <p14:creationId xmlns:p14="http://schemas.microsoft.com/office/powerpoint/2010/main" val="2399698"/>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93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1C7DE60-D219-4E85-B5C0-721E8BA0489E}" type="slidenum">
              <a:rPr lang="en-US"/>
              <a:pPr fontAlgn="base">
                <a:spcBef>
                  <a:spcPct val="0"/>
                </a:spcBef>
                <a:spcAft>
                  <a:spcPct val="0"/>
                </a:spcAft>
              </a:pPr>
              <a:t>21</a:t>
            </a:fld>
            <a:endParaRPr lang="en-US"/>
          </a:p>
        </p:txBody>
      </p:sp>
    </p:spTree>
    <p:extLst>
      <p:ext uri="{BB962C8B-B14F-4D97-AF65-F5344CB8AC3E}">
        <p14:creationId xmlns:p14="http://schemas.microsoft.com/office/powerpoint/2010/main" val="2125297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p:cNvSpPr>
          <p:nvPr>
            <p:ph type="sldImg"/>
          </p:nvPr>
        </p:nvSpPr>
        <p:spPr bwMode="auto">
          <a:noFill/>
          <a:ln>
            <a:solidFill>
              <a:srgbClr val="000000"/>
            </a:solidFill>
            <a:miter lim="800000"/>
            <a:headEnd/>
            <a:tailEnd/>
          </a:ln>
        </p:spPr>
      </p:sp>
      <p:sp>
        <p:nvSpPr>
          <p:cNvPr id="614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614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5867C43-AF4A-42F5-8B4E-2F1A15334C11}" type="slidenum">
              <a:rPr lang="en-US"/>
              <a:pPr fontAlgn="base">
                <a:spcBef>
                  <a:spcPct val="0"/>
                </a:spcBef>
                <a:spcAft>
                  <a:spcPct val="0"/>
                </a:spcAft>
              </a:pPr>
              <a:t>22</a:t>
            </a:fld>
            <a:endParaRPr lang="en-US"/>
          </a:p>
        </p:txBody>
      </p:sp>
    </p:spTree>
    <p:extLst>
      <p:ext uri="{BB962C8B-B14F-4D97-AF65-F5344CB8AC3E}">
        <p14:creationId xmlns:p14="http://schemas.microsoft.com/office/powerpoint/2010/main" val="99723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898" r:id="rId1"/>
    <p:sldLayoutId id="2147483899" r:id="rId2"/>
    <p:sldLayoutId id="2147483900" r:id="rId3"/>
    <p:sldLayoutId id="2147483901" r:id="rId4"/>
    <p:sldLayoutId id="2147483902" r:id="rId5"/>
    <p:sldLayoutId id="2147483903" r:id="rId6"/>
    <p:sldLayoutId id="2147483904" r:id="rId7"/>
    <p:sldLayoutId id="2147483905" r:id="rId8"/>
    <p:sldLayoutId id="2147483906" r:id="rId9"/>
    <p:sldLayoutId id="2147483907" r:id="rId10"/>
    <p:sldLayoutId id="2147483908" r:id="rId11"/>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hyperlink" Target="http://www.webmd.com/beauty/style/love_your_body_inside_and_out" TargetMode="External"/><Relationship Id="rId2" Type="http://schemas.openxmlformats.org/officeDocument/2006/relationships/hyperlink" Target="http://www.webmd.com/alzheimers/guide/alzheimers-dementia"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medicinenet.com/script/main/art.asp?articlekey=10141" TargetMode="External"/><Relationship Id="rId2" Type="http://schemas.openxmlformats.org/officeDocument/2006/relationships/hyperlink" Target="http://www.medicinenet.com/script/main/art.asp?articlekey=11299"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medicinenet.com/script/main/art.asp?articlekey=63314"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mayoclinic.co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hyperlink" Target="http://www.webmd.com/bipolar-disorder/default.htm" TargetMode="Externa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2718"/>
            <a:ext cx="8534400" cy="6024282"/>
          </a:xfrm>
        </p:spPr>
        <p:txBody>
          <a:bodyPr>
            <a:normAutofit/>
          </a:bodyPr>
          <a:lstStyle/>
          <a:p>
            <a:pPr algn="ctr"/>
            <a:br>
              <a:rPr lang="en-US" sz="3600" b="1" dirty="0">
                <a:solidFill>
                  <a:srgbClr val="292934"/>
                </a:solidFill>
                <a:latin typeface="Avenir Book"/>
                <a:cs typeface="Avenir Book"/>
              </a:rPr>
            </a:br>
            <a:r>
              <a:rPr lang="en-US" sz="3600" b="1" dirty="0">
                <a:solidFill>
                  <a:srgbClr val="292934"/>
                </a:solidFill>
                <a:latin typeface="Avenir Book"/>
                <a:cs typeface="Avenir Book"/>
              </a:rPr>
              <a:t>Recognizing and Preventing Depression </a:t>
            </a:r>
            <a:br>
              <a:rPr lang="en-US" sz="3600" b="1" dirty="0">
                <a:solidFill>
                  <a:srgbClr val="292934"/>
                </a:solidFill>
                <a:latin typeface="Avenir Book"/>
                <a:cs typeface="Avenir Book"/>
              </a:rPr>
            </a:br>
            <a:br>
              <a:rPr lang="en-US" sz="3600" b="1" dirty="0">
                <a:solidFill>
                  <a:srgbClr val="292934"/>
                </a:solidFill>
                <a:latin typeface="Avenir Book"/>
                <a:cs typeface="Avenir Book"/>
              </a:rPr>
            </a:br>
            <a:r>
              <a:rPr lang="en-US" sz="3600" b="1" dirty="0">
                <a:solidFill>
                  <a:srgbClr val="292934"/>
                </a:solidFill>
                <a:latin typeface="Avenir Book"/>
                <a:cs typeface="Avenir Book"/>
              </a:rPr>
              <a:t>in Older Adulthood </a:t>
            </a:r>
            <a:br>
              <a:rPr lang="en-US" sz="3600" b="1" dirty="0">
                <a:solidFill>
                  <a:srgbClr val="292934"/>
                </a:solidFill>
                <a:latin typeface="Avenir Book"/>
                <a:cs typeface="Avenir Book"/>
              </a:rPr>
            </a:br>
            <a:br>
              <a:rPr lang="en-US" sz="2800" b="1" dirty="0">
                <a:solidFill>
                  <a:srgbClr val="292934"/>
                </a:solidFill>
                <a:latin typeface="Avenir Book"/>
                <a:cs typeface="Avenir Book"/>
              </a:rPr>
            </a:br>
            <a:r>
              <a:rPr lang="en-US" sz="2000" b="1" dirty="0">
                <a:solidFill>
                  <a:srgbClr val="292934"/>
                </a:solidFill>
                <a:latin typeface="Avenir Book"/>
                <a:cs typeface="Avenir Book"/>
              </a:rPr>
              <a:t>by Elijah Levy, Ph.D.</a:t>
            </a:r>
            <a:br>
              <a:rPr lang="en-US" sz="2000" b="1" dirty="0">
                <a:solidFill>
                  <a:srgbClr val="292934"/>
                </a:solidFill>
                <a:latin typeface="Avenir Book"/>
                <a:cs typeface="Avenir Book"/>
              </a:rPr>
            </a:br>
            <a:br>
              <a:rPr lang="en-US" sz="2400" b="1" dirty="0">
                <a:solidFill>
                  <a:srgbClr val="292934"/>
                </a:solidFill>
                <a:latin typeface="Avenir Book"/>
                <a:cs typeface="Avenir Book"/>
              </a:rPr>
            </a:br>
            <a:br>
              <a:rPr lang="en-US" sz="1800" b="1" dirty="0">
                <a:solidFill>
                  <a:srgbClr val="292934"/>
                </a:solidFill>
                <a:latin typeface="Avenir Book"/>
                <a:cs typeface="Avenir Book"/>
              </a:rPr>
            </a:br>
            <a:endParaRPr lang="en-US" sz="1800" b="1" dirty="0">
              <a:solidFill>
                <a:srgbClr val="292934"/>
              </a:solidFill>
              <a:latin typeface="Avenir Book"/>
              <a:cs typeface="Avenir Book"/>
            </a:endParaRPr>
          </a:p>
        </p:txBody>
      </p:sp>
    </p:spTree>
    <p:extLst>
      <p:ext uri="{BB962C8B-B14F-4D97-AF65-F5344CB8AC3E}">
        <p14:creationId xmlns:p14="http://schemas.microsoft.com/office/powerpoint/2010/main" val="1951030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763000" cy="5867400"/>
          </a:xfrm>
        </p:spPr>
        <p:txBody>
          <a:bodyPr>
            <a:normAutofit fontScale="62500" lnSpcReduction="20000"/>
          </a:bodyPr>
          <a:lstStyle/>
          <a:p>
            <a:pPr marL="0" indent="0">
              <a:buNone/>
            </a:pPr>
            <a:r>
              <a:rPr lang="en-US" dirty="0">
                <a:latin typeface="Avenir Book"/>
                <a:cs typeface="Avenir Book"/>
              </a:rPr>
              <a:t>What Are Risk Factors for Depression In the Elderly?</a:t>
            </a:r>
          </a:p>
          <a:p>
            <a:pPr marL="0" indent="0">
              <a:buNone/>
            </a:pPr>
            <a:endParaRPr lang="en-US" dirty="0">
              <a:latin typeface="Avenir Book"/>
              <a:cs typeface="Avenir Book"/>
            </a:endParaRPr>
          </a:p>
          <a:p>
            <a:pPr marL="0" indent="0">
              <a:buNone/>
            </a:pPr>
            <a:r>
              <a:rPr lang="en-US" dirty="0">
                <a:latin typeface="Avenir Book"/>
                <a:cs typeface="Avenir Book"/>
              </a:rPr>
              <a:t>Factors that increase the risk of depression in the elderly include:</a:t>
            </a:r>
          </a:p>
          <a:p>
            <a:pPr marL="0" indent="0">
              <a:buNone/>
            </a:pPr>
            <a:r>
              <a:rPr lang="en-US" dirty="0">
                <a:latin typeface="Avenir Book"/>
                <a:cs typeface="Avenir Book"/>
              </a:rPr>
              <a:t>	</a:t>
            </a:r>
          </a:p>
          <a:p>
            <a:pPr marL="0" indent="0">
              <a:buNone/>
            </a:pPr>
            <a:r>
              <a:rPr lang="en-US" dirty="0">
                <a:latin typeface="Avenir Book"/>
                <a:cs typeface="Avenir Book"/>
              </a:rPr>
              <a:t>	Being female</a:t>
            </a:r>
          </a:p>
          <a:p>
            <a:pPr marL="0" indent="0">
              <a:buNone/>
            </a:pPr>
            <a:r>
              <a:rPr lang="en-US" dirty="0">
                <a:latin typeface="Avenir Book"/>
                <a:cs typeface="Avenir Book"/>
              </a:rPr>
              <a:t>	Being single, unmarried, divorced, or widowed</a:t>
            </a:r>
          </a:p>
          <a:p>
            <a:pPr marL="0" indent="0">
              <a:buNone/>
            </a:pPr>
            <a:r>
              <a:rPr lang="en-US" dirty="0">
                <a:latin typeface="Avenir Book"/>
                <a:cs typeface="Avenir Book"/>
              </a:rPr>
              <a:t>	Lack of a supportive social network</a:t>
            </a:r>
          </a:p>
          <a:p>
            <a:pPr marL="0" indent="0">
              <a:buNone/>
            </a:pPr>
            <a:r>
              <a:rPr lang="en-US" dirty="0">
                <a:latin typeface="Avenir Book"/>
                <a:cs typeface="Avenir Book"/>
              </a:rPr>
              <a:t>	Stressful life events</a:t>
            </a:r>
          </a:p>
          <a:p>
            <a:pPr marL="0" indent="0">
              <a:buNone/>
            </a:pPr>
            <a:r>
              <a:rPr lang="en-US" dirty="0">
                <a:latin typeface="Avenir Book"/>
                <a:cs typeface="Avenir Book"/>
              </a:rPr>
              <a:t>	Physical conditions like stroke, hypertension, diabetes, cancer, dementia and 	chronic pain increase the risk of depression.  </a:t>
            </a:r>
          </a:p>
          <a:p>
            <a:pPr marL="0" indent="0">
              <a:buNone/>
            </a:pPr>
            <a:endParaRPr lang="en-US" dirty="0">
              <a:latin typeface="Avenir Book"/>
              <a:cs typeface="Avenir Book"/>
            </a:endParaRPr>
          </a:p>
          <a:p>
            <a:pPr marL="0" indent="0">
              <a:buNone/>
            </a:pPr>
            <a:r>
              <a:rPr lang="en-US" dirty="0">
                <a:latin typeface="Avenir Book"/>
                <a:cs typeface="Avenir Book"/>
              </a:rPr>
              <a:t>Additionally the following risk factors for depression are often seen in the elderly.</a:t>
            </a:r>
            <a:endParaRPr lang="en-US" dirty="0">
              <a:latin typeface="Avenir Book"/>
              <a:cs typeface="Avenir Book"/>
              <a:hlinkClick r:id="rId2"/>
            </a:endParaRPr>
          </a:p>
          <a:p>
            <a:pPr marL="0" indent="0">
              <a:buNone/>
            </a:pPr>
            <a:endParaRPr lang="en-US" sz="1800" dirty="0">
              <a:latin typeface="Avenir Book"/>
              <a:cs typeface="Avenir Book"/>
            </a:endParaRPr>
          </a:p>
          <a:p>
            <a:pPr marL="0" indent="0">
              <a:buNone/>
            </a:pPr>
            <a:r>
              <a:rPr lang="en-US" sz="1800" dirty="0">
                <a:latin typeface="Avenir Book"/>
                <a:cs typeface="Avenir Book"/>
              </a:rPr>
              <a:t>	</a:t>
            </a:r>
            <a:r>
              <a:rPr lang="en-US" dirty="0">
                <a:latin typeface="Avenir Book"/>
                <a:cs typeface="Avenir Book"/>
              </a:rPr>
              <a:t>Certain medicines or combination of medicines	</a:t>
            </a:r>
          </a:p>
          <a:p>
            <a:pPr marL="0" indent="0">
              <a:buNone/>
            </a:pPr>
            <a:r>
              <a:rPr lang="en-US" dirty="0">
                <a:latin typeface="Avenir Book"/>
                <a:cs typeface="Avenir Book"/>
              </a:rPr>
              <a:t>	Damage to body image such as from amputation, cancer surgery or heart attack.</a:t>
            </a:r>
            <a:endParaRPr lang="en-US" dirty="0">
              <a:latin typeface="Avenir Book"/>
              <a:cs typeface="Avenir Book"/>
              <a:hlinkClick r:id="rId3"/>
            </a:endParaRPr>
          </a:p>
          <a:p>
            <a:pPr marL="0" indent="0">
              <a:buNone/>
            </a:pPr>
            <a:r>
              <a:rPr lang="en-US" dirty="0">
                <a:latin typeface="Avenir Book"/>
                <a:cs typeface="Avenir Book"/>
              </a:rPr>
              <a:t>	Family history of major depressive disorder</a:t>
            </a:r>
          </a:p>
          <a:p>
            <a:pPr marL="0" indent="0">
              <a:buNone/>
            </a:pPr>
            <a:r>
              <a:rPr lang="en-US" dirty="0">
                <a:latin typeface="Avenir Book"/>
                <a:cs typeface="Avenir Book"/>
              </a:rPr>
              <a:t>	Fear of death</a:t>
            </a:r>
          </a:p>
          <a:p>
            <a:pPr marL="0" indent="0">
              <a:buNone/>
            </a:pPr>
            <a:r>
              <a:rPr lang="en-US" dirty="0">
                <a:latin typeface="Avenir Book"/>
                <a:cs typeface="Avenir Book"/>
              </a:rPr>
              <a:t>	Living alone, social isolation</a:t>
            </a:r>
          </a:p>
          <a:p>
            <a:pPr marL="0" indent="0">
              <a:buNone/>
            </a:pPr>
            <a:r>
              <a:rPr lang="en-US" dirty="0">
                <a:latin typeface="Avenir Book"/>
                <a:cs typeface="Avenir Book"/>
              </a:rPr>
              <a:t>	Other illnesses</a:t>
            </a:r>
          </a:p>
          <a:p>
            <a:pPr marL="0" indent="0">
              <a:buNone/>
            </a:pPr>
            <a:r>
              <a:rPr lang="en-US" dirty="0">
                <a:latin typeface="Avenir Book"/>
                <a:cs typeface="Avenir Book"/>
              </a:rPr>
              <a:t>	Past suicide attempt(s)</a:t>
            </a:r>
          </a:p>
          <a:p>
            <a:pPr marL="0" indent="0">
              <a:buNone/>
            </a:pPr>
            <a:r>
              <a:rPr lang="en-US" dirty="0">
                <a:latin typeface="Avenir Book"/>
                <a:cs typeface="Avenir Book"/>
              </a:rPr>
              <a:t>	Presence of chronic or severe pain</a:t>
            </a:r>
          </a:p>
          <a:p>
            <a:pPr marL="0" indent="0">
              <a:buNone/>
            </a:pPr>
            <a:r>
              <a:rPr lang="en-US" dirty="0">
                <a:latin typeface="Avenir Book"/>
                <a:cs typeface="Avenir Book"/>
              </a:rPr>
              <a:t>	Previous history of depression</a:t>
            </a:r>
          </a:p>
          <a:p>
            <a:pPr marL="0" indent="0">
              <a:buNone/>
            </a:pPr>
            <a:r>
              <a:rPr lang="en-US" dirty="0">
                <a:latin typeface="Avenir Book"/>
                <a:cs typeface="Avenir Book"/>
              </a:rPr>
              <a:t>	Recent loss of a loved one</a:t>
            </a:r>
          </a:p>
          <a:p>
            <a:endParaRPr lang="en-US" dirty="0"/>
          </a:p>
        </p:txBody>
      </p:sp>
    </p:spTree>
    <p:extLst>
      <p:ext uri="{BB962C8B-B14F-4D97-AF65-F5344CB8AC3E}">
        <p14:creationId xmlns:p14="http://schemas.microsoft.com/office/powerpoint/2010/main" val="2589194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91200"/>
          </a:xfrm>
        </p:spPr>
        <p:txBody>
          <a:bodyPr>
            <a:normAutofit fontScale="92500" lnSpcReduction="10000"/>
          </a:bodyPr>
          <a:lstStyle/>
          <a:p>
            <a:r>
              <a:rPr lang="en-US" sz="2000" dirty="0">
                <a:latin typeface="Avenir Book"/>
                <a:cs typeface="Avenir Book"/>
              </a:rPr>
              <a:t>Depression in older persons is at times characterized by:</a:t>
            </a:r>
          </a:p>
          <a:p>
            <a:pPr lvl="1"/>
            <a:endParaRPr lang="en-US" sz="1600" dirty="0">
              <a:latin typeface="Avenir Book"/>
              <a:cs typeface="Avenir Book"/>
            </a:endParaRPr>
          </a:p>
          <a:p>
            <a:pPr lvl="1"/>
            <a:r>
              <a:rPr lang="en-US" sz="1600" dirty="0">
                <a:latin typeface="Avenir Book"/>
                <a:cs typeface="Avenir Book"/>
              </a:rPr>
              <a:t>Memory problems			- Confusion</a:t>
            </a:r>
          </a:p>
          <a:p>
            <a:pPr lvl="1"/>
            <a:r>
              <a:rPr lang="en-US" sz="1600" dirty="0">
                <a:latin typeface="Avenir Book"/>
                <a:cs typeface="Avenir Book"/>
              </a:rPr>
              <a:t>Social withdrawal			- Loss of appetite</a:t>
            </a:r>
          </a:p>
          <a:p>
            <a:pPr lvl="1"/>
            <a:r>
              <a:rPr lang="en-US" sz="1600" dirty="0">
                <a:latin typeface="Avenir Book"/>
                <a:cs typeface="Avenir Book"/>
              </a:rPr>
              <a:t>Weight loss				- Vague complaints of pain</a:t>
            </a:r>
          </a:p>
          <a:p>
            <a:pPr lvl="1"/>
            <a:r>
              <a:rPr lang="en-US" sz="1600" dirty="0">
                <a:latin typeface="Avenir Book"/>
                <a:cs typeface="Avenir Book"/>
              </a:rPr>
              <a:t>Inability to sleep			- Irritability</a:t>
            </a:r>
          </a:p>
          <a:p>
            <a:pPr lvl="1"/>
            <a:r>
              <a:rPr lang="en-US" sz="1600" dirty="0">
                <a:latin typeface="Avenir Book"/>
                <a:cs typeface="Avenir Book"/>
              </a:rPr>
              <a:t>Delusions (fixed false beliefs)		- Hallucinations</a:t>
            </a:r>
          </a:p>
          <a:p>
            <a:pPr lvl="1"/>
            <a:endParaRPr lang="en-US" sz="1600" dirty="0">
              <a:latin typeface="Avenir Book"/>
              <a:cs typeface="Avenir Book"/>
            </a:endParaRPr>
          </a:p>
          <a:p>
            <a:pPr marL="0" indent="0" algn="just">
              <a:buNone/>
            </a:pPr>
            <a:r>
              <a:rPr lang="en-US" sz="2000" dirty="0">
                <a:latin typeface="Avenir Book"/>
                <a:cs typeface="Avenir Book"/>
              </a:rPr>
              <a:t>Depression also increases the risk of suicide, especially in elderly white men.</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The suicide rate in people ages 80 to 84 is more than twice that of the general population. </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The National Institute of Mental Health considers depression in people age 65 and older to be a major public health problem.</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In addition, advancing age is often accompanied by loss of social support systems due to the death of a spouse or siblings, retirement, or relocation of residence. </a:t>
            </a:r>
          </a:p>
          <a:p>
            <a:endParaRPr lang="en-US" dirty="0"/>
          </a:p>
        </p:txBody>
      </p:sp>
    </p:spTree>
    <p:extLst>
      <p:ext uri="{BB962C8B-B14F-4D97-AF65-F5344CB8AC3E}">
        <p14:creationId xmlns:p14="http://schemas.microsoft.com/office/powerpoint/2010/main" val="3566834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839200" cy="6096000"/>
          </a:xfrm>
        </p:spPr>
        <p:txBody>
          <a:bodyPr>
            <a:normAutofit fontScale="70000" lnSpcReduction="20000"/>
          </a:bodyPr>
          <a:lstStyle/>
          <a:p>
            <a:pPr marL="0" indent="0">
              <a:buNone/>
            </a:pPr>
            <a:r>
              <a:rPr lang="en-US" sz="2800" dirty="0">
                <a:latin typeface="Avenir Book"/>
                <a:cs typeface="Avenir Book"/>
              </a:rPr>
              <a:t>How Does Psychopharmacology/Antidepressants Relieve Depression In the Elderly?</a:t>
            </a:r>
          </a:p>
          <a:p>
            <a:pPr marL="0" indent="0">
              <a:buNone/>
            </a:pPr>
            <a:endParaRPr lang="en-US" sz="2800" dirty="0">
              <a:latin typeface="Avenir Book"/>
              <a:cs typeface="Avenir Book"/>
            </a:endParaRPr>
          </a:p>
          <a:p>
            <a:pPr marL="0" indent="0" algn="just">
              <a:buNone/>
            </a:pPr>
            <a:r>
              <a:rPr lang="en-US" dirty="0">
                <a:latin typeface="Avenir Book"/>
                <a:cs typeface="Avenir Book"/>
              </a:rPr>
              <a:t>Most of the available antidepressants are believed to be equally effective in the elderly.  But the risk of side effects or potential reactions with other medicines must be carefully considered.</a:t>
            </a:r>
          </a:p>
          <a:p>
            <a:pPr algn="just"/>
            <a:endParaRPr lang="en-US" dirty="0">
              <a:latin typeface="Avenir Book"/>
              <a:cs typeface="Avenir Book"/>
            </a:endParaRPr>
          </a:p>
          <a:p>
            <a:pPr marL="0" indent="0" algn="just">
              <a:buNone/>
            </a:pPr>
            <a:r>
              <a:rPr lang="en-US" dirty="0">
                <a:latin typeface="Avenir Book"/>
                <a:cs typeface="Avenir Book"/>
              </a:rPr>
              <a:t>For example, certain older antidepressants such as amitriptyline and imipramine can be sedating or cause a sudden drop in blood pressure when a person stands– which can lead to falls and fractures. </a:t>
            </a:r>
            <a:r>
              <a:rPr lang="en-US" dirty="0">
                <a:solidFill>
                  <a:srgbClr val="FFFFFF"/>
                </a:solidFill>
                <a:latin typeface="Avenir Book"/>
                <a:cs typeface="Avenir Book"/>
              </a:rPr>
              <a:t>antidepressants are believed to be equally effective in elderly adults. </a:t>
            </a:r>
            <a:endParaRPr lang="en-US" dirty="0">
              <a:latin typeface="Avenir Book"/>
              <a:cs typeface="Avenir Book"/>
            </a:endParaRPr>
          </a:p>
          <a:p>
            <a:pPr marL="0" indent="0" algn="just">
              <a:buNone/>
            </a:pPr>
            <a:endParaRPr lang="en-US" dirty="0">
              <a:latin typeface="Avenir Book"/>
              <a:cs typeface="Avenir Book"/>
            </a:endParaRPr>
          </a:p>
          <a:p>
            <a:pPr marL="0" indent="0" algn="just">
              <a:buNone/>
            </a:pPr>
            <a:r>
              <a:rPr lang="en-US" dirty="0">
                <a:latin typeface="Avenir Book"/>
                <a:cs typeface="Avenir Book"/>
              </a:rPr>
              <a:t>Antidepressants may take longer to start working in older people than they do in younger people. Since elderly people are more sensitive to medicines, doctors may prescribe lower doses at first. In general, the length of treatment for depression in the elderly is longer than it is in younger patients.</a:t>
            </a:r>
          </a:p>
          <a:p>
            <a:pPr algn="just"/>
            <a:endParaRPr lang="en-US" dirty="0">
              <a:latin typeface="Avenir Book"/>
              <a:cs typeface="Avenir Book"/>
            </a:endParaRPr>
          </a:p>
          <a:p>
            <a:pPr marL="0" indent="0">
              <a:buNone/>
            </a:pPr>
            <a:r>
              <a:rPr lang="en-US" dirty="0">
                <a:latin typeface="Avenir Book"/>
                <a:cs typeface="Avenir Book"/>
              </a:rPr>
              <a:t>Can Psychotherapy Help Relieve Depression In the Elderly?</a:t>
            </a:r>
          </a:p>
          <a:p>
            <a:pPr marL="0" indent="0" algn="just">
              <a:buNone/>
            </a:pPr>
            <a:endParaRPr lang="en-US" dirty="0">
              <a:latin typeface="Avenir Book"/>
              <a:cs typeface="Avenir Book"/>
            </a:endParaRPr>
          </a:p>
          <a:p>
            <a:pPr marL="0" indent="0" algn="just">
              <a:buNone/>
            </a:pPr>
            <a:r>
              <a:rPr lang="en-US" dirty="0">
                <a:latin typeface="Avenir Book"/>
                <a:cs typeface="Avenir Book"/>
              </a:rPr>
              <a:t>Most depressed people find that support from family and friends, involvement in self-help and support groups, and psychotherapy are helpful. Psychotherapy is especially beneficial for those who prefer not to take medicine and who have mild to moderate symptoms. It also is helpful for people who cannot take drugs because of side effects, interactions with other medicines, or other medical illnesses. </a:t>
            </a:r>
          </a:p>
        </p:txBody>
      </p:sp>
    </p:spTree>
    <p:extLst>
      <p:ext uri="{BB962C8B-B14F-4D97-AF65-F5344CB8AC3E}">
        <p14:creationId xmlns:p14="http://schemas.microsoft.com/office/powerpoint/2010/main" val="8453582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839200" cy="6096000"/>
          </a:xfrm>
        </p:spPr>
        <p:txBody>
          <a:bodyPr>
            <a:normAutofit fontScale="70000" lnSpcReduction="20000"/>
          </a:bodyPr>
          <a:lstStyle/>
          <a:p>
            <a:pPr marL="0" indent="0">
              <a:buNone/>
            </a:pPr>
            <a:r>
              <a:rPr lang="en-US" sz="2800" dirty="0">
                <a:latin typeface="Avenir Book"/>
                <a:cs typeface="Avenir Book"/>
              </a:rPr>
              <a:t>Aging: The Psychological, Social and Emotional Changes One Can Anticipate</a:t>
            </a:r>
            <a:endParaRPr lang="en-US" sz="2000" dirty="0">
              <a:latin typeface="Avenir Book"/>
              <a:cs typeface="Avenir Book"/>
            </a:endParaRPr>
          </a:p>
          <a:p>
            <a:pPr marL="0" indent="0">
              <a:buNone/>
            </a:pPr>
            <a:endParaRPr lang="en-US" sz="2000" dirty="0">
              <a:latin typeface="Avenir Book"/>
              <a:cs typeface="Avenir Book"/>
            </a:endParaRPr>
          </a:p>
          <a:p>
            <a:pPr marL="0" indent="0">
              <a:buNone/>
            </a:pPr>
            <a:r>
              <a:rPr lang="en-US" dirty="0">
                <a:latin typeface="Avenir Book"/>
                <a:cs typeface="Avenir Book"/>
              </a:rPr>
              <a:t>Social issues can have a significant impact on life and both physical and mental health of seniors. Some of the major contributors to social and psychological problems for seniors include:</a:t>
            </a:r>
          </a:p>
          <a:p>
            <a:pPr marL="0" indent="0">
              <a:buNone/>
            </a:pPr>
            <a:endParaRPr lang="en-US" dirty="0">
              <a:latin typeface="Avenir Book"/>
              <a:cs typeface="Avenir Book"/>
            </a:endParaRPr>
          </a:p>
          <a:p>
            <a:pPr marL="0" indent="0">
              <a:buNone/>
            </a:pPr>
            <a:r>
              <a:rPr lang="en-US" dirty="0">
                <a:latin typeface="Avenir Book"/>
                <a:cs typeface="Avenir Book"/>
              </a:rPr>
              <a:t>Loneliness from losing a spouse and friends</a:t>
            </a:r>
          </a:p>
          <a:p>
            <a:endParaRPr lang="en-US" dirty="0">
              <a:latin typeface="Avenir Book"/>
              <a:cs typeface="Avenir Book"/>
            </a:endParaRPr>
          </a:p>
          <a:p>
            <a:pPr marL="0" indent="0">
              <a:buNone/>
            </a:pPr>
            <a:r>
              <a:rPr lang="en-US" dirty="0">
                <a:latin typeface="Avenir Book"/>
                <a:cs typeface="Avenir Book"/>
              </a:rPr>
              <a:t>Inability to independently manage regular activities of living</a:t>
            </a:r>
          </a:p>
          <a:p>
            <a:endParaRPr lang="en-US" dirty="0">
              <a:latin typeface="Avenir Book"/>
              <a:cs typeface="Avenir Book"/>
            </a:endParaRPr>
          </a:p>
          <a:p>
            <a:pPr marL="0" indent="0">
              <a:buNone/>
            </a:pPr>
            <a:r>
              <a:rPr lang="en-US" dirty="0">
                <a:latin typeface="Avenir Book"/>
                <a:cs typeface="Avenir Book"/>
              </a:rPr>
              <a:t>Difficulty coping and accepting physical changes of aging</a:t>
            </a:r>
          </a:p>
          <a:p>
            <a:pPr marL="0" indent="0">
              <a:buNone/>
            </a:pPr>
            <a:endParaRPr lang="en-US" dirty="0">
              <a:latin typeface="Avenir Book"/>
              <a:cs typeface="Avenir Book"/>
            </a:endParaRPr>
          </a:p>
          <a:p>
            <a:pPr marL="0" indent="0">
              <a:buNone/>
            </a:pPr>
            <a:r>
              <a:rPr lang="en-US" dirty="0">
                <a:latin typeface="Avenir Book"/>
                <a:cs typeface="Avenir Book"/>
              </a:rPr>
              <a:t>Frustration with ongoing medical problems and increasing number of medications</a:t>
            </a:r>
          </a:p>
          <a:p>
            <a:endParaRPr lang="en-US" dirty="0">
              <a:latin typeface="Avenir Book"/>
              <a:cs typeface="Avenir Book"/>
            </a:endParaRPr>
          </a:p>
          <a:p>
            <a:pPr marL="0" indent="0">
              <a:buNone/>
            </a:pPr>
            <a:r>
              <a:rPr lang="en-US" dirty="0">
                <a:latin typeface="Avenir Book"/>
                <a:cs typeface="Avenir Book"/>
              </a:rPr>
              <a:t>Social isolation as adult children are engaged in their own lives</a:t>
            </a:r>
          </a:p>
          <a:p>
            <a:endParaRPr lang="en-US" dirty="0">
              <a:latin typeface="Avenir Book"/>
              <a:cs typeface="Avenir Book"/>
            </a:endParaRPr>
          </a:p>
          <a:p>
            <a:pPr marL="0" indent="0">
              <a:buNone/>
            </a:pPr>
            <a:r>
              <a:rPr lang="en-US" dirty="0">
                <a:latin typeface="Avenir Book"/>
                <a:cs typeface="Avenir Book"/>
              </a:rPr>
              <a:t>Feeling inadequate from inability to continue to work</a:t>
            </a:r>
          </a:p>
          <a:p>
            <a:pPr marL="0" indent="0">
              <a:buNone/>
            </a:pPr>
            <a:endParaRPr lang="en-US" dirty="0">
              <a:latin typeface="Avenir Book"/>
              <a:cs typeface="Avenir Book"/>
            </a:endParaRPr>
          </a:p>
          <a:p>
            <a:pPr marL="0" indent="0">
              <a:buNone/>
            </a:pPr>
            <a:r>
              <a:rPr lang="en-US" dirty="0">
                <a:latin typeface="Avenir Book"/>
                <a:cs typeface="Avenir Book"/>
              </a:rPr>
              <a:t>Boredom from retirement and lack of routine activities</a:t>
            </a:r>
          </a:p>
          <a:p>
            <a:pPr marL="0" indent="0">
              <a:buNone/>
            </a:pPr>
            <a:endParaRPr lang="en-US" dirty="0">
              <a:latin typeface="Avenir Book"/>
              <a:cs typeface="Avenir Book"/>
            </a:endParaRPr>
          </a:p>
          <a:p>
            <a:pPr marL="0" indent="0">
              <a:buNone/>
            </a:pPr>
            <a:r>
              <a:rPr lang="en-US" dirty="0">
                <a:latin typeface="Avenir Book"/>
                <a:cs typeface="Avenir Book"/>
              </a:rPr>
              <a:t>Financial stresses from the loss of regular income</a:t>
            </a:r>
          </a:p>
          <a:p>
            <a:endParaRPr lang="en-US" dirty="0"/>
          </a:p>
        </p:txBody>
      </p:sp>
    </p:spTree>
    <p:extLst>
      <p:ext uri="{BB962C8B-B14F-4D97-AF65-F5344CB8AC3E}">
        <p14:creationId xmlns:p14="http://schemas.microsoft.com/office/powerpoint/2010/main" val="472316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763000" cy="5943600"/>
          </a:xfrm>
        </p:spPr>
        <p:txBody>
          <a:bodyPr>
            <a:normAutofit fontScale="92500" lnSpcReduction="20000"/>
          </a:bodyPr>
          <a:lstStyle/>
          <a:p>
            <a:pPr marL="0" indent="0" algn="just">
              <a:buNone/>
            </a:pPr>
            <a:r>
              <a:rPr lang="en-US" sz="2800" dirty="0">
                <a:latin typeface="Avenir Book"/>
                <a:cs typeface="Avenir Book"/>
              </a:rPr>
              <a:t>What are lifestyle changes seniors can make to lead a healthy life as they age?</a:t>
            </a:r>
          </a:p>
          <a:p>
            <a:pPr marL="0" indent="0" algn="just">
              <a:buNone/>
            </a:pPr>
            <a:endParaRPr lang="en-US" sz="2100" dirty="0">
              <a:latin typeface="Avenir Book"/>
              <a:cs typeface="Avenir Book"/>
            </a:endParaRPr>
          </a:p>
          <a:p>
            <a:pPr marL="0" indent="0" algn="just">
              <a:buNone/>
            </a:pPr>
            <a:r>
              <a:rPr lang="en-US" sz="2100" dirty="0">
                <a:latin typeface="Avenir Book"/>
                <a:cs typeface="Avenir Book"/>
              </a:rPr>
              <a:t>A balanced diet and participation in regular exercise are paramount in maintaining a healthy life for people of all ages. Routine exercise and healthy diet in seniors can have an even more noticeable impact in their general well-being.</a:t>
            </a:r>
          </a:p>
          <a:p>
            <a:pPr marL="0" indent="0" algn="just">
              <a:buNone/>
            </a:pPr>
            <a:endParaRPr lang="en-US" sz="2100" dirty="0">
              <a:latin typeface="Avenir Book"/>
              <a:cs typeface="Avenir Book"/>
            </a:endParaRPr>
          </a:p>
          <a:p>
            <a:pPr marL="0" indent="0" algn="just">
              <a:buNone/>
            </a:pPr>
            <a:r>
              <a:rPr lang="en-US" sz="2100" dirty="0">
                <a:latin typeface="Avenir Book"/>
                <a:cs typeface="Avenir Book"/>
              </a:rPr>
              <a:t>Many diseases in seniors may be prevented or at least slowed down as a result of a healthy lifestyle. Osteoporosis, arthritis, heart disease, HTN, high cholesterol and depression can be prevented through a healthy lifestyle</a:t>
            </a:r>
          </a:p>
          <a:p>
            <a:pPr marL="0" indent="0" algn="just">
              <a:buNone/>
            </a:pPr>
            <a:endParaRPr lang="en-US" sz="2100" u="sng" dirty="0">
              <a:latin typeface="Avenir Book"/>
              <a:cs typeface="Avenir Book"/>
            </a:endParaRPr>
          </a:p>
          <a:p>
            <a:pPr marL="0" indent="0" algn="just">
              <a:buNone/>
            </a:pPr>
            <a:r>
              <a:rPr lang="en-US" sz="2100" dirty="0">
                <a:latin typeface="Avenir Book"/>
                <a:cs typeface="Avenir Book"/>
              </a:rPr>
              <a:t>In addition to diet and exercise, other important life style modifications to lead a healthier life in seniors include:</a:t>
            </a:r>
          </a:p>
          <a:p>
            <a:pPr marL="0" indent="0" algn="just">
              <a:buNone/>
            </a:pPr>
            <a:endParaRPr lang="en-US" sz="2800" dirty="0">
              <a:latin typeface="Avenir Book"/>
              <a:cs typeface="Avenir Book"/>
            </a:endParaRPr>
          </a:p>
          <a:p>
            <a:pPr algn="just"/>
            <a:r>
              <a:rPr lang="en-US" sz="2000" dirty="0">
                <a:latin typeface="Avenir Book"/>
                <a:cs typeface="Avenir Book"/>
              </a:rPr>
              <a:t>Limiting alcohol intake to one drink daily</a:t>
            </a:r>
            <a:endParaRPr lang="en-US" sz="2000" u="sng" dirty="0">
              <a:latin typeface="Avenir Book"/>
              <a:cs typeface="Avenir Book"/>
              <a:hlinkClick r:id="rId2"/>
            </a:endParaRPr>
          </a:p>
          <a:p>
            <a:pPr algn="just"/>
            <a:r>
              <a:rPr lang="en-US" sz="2000" dirty="0">
                <a:latin typeface="Avenir Book"/>
                <a:cs typeface="Avenir Book"/>
              </a:rPr>
              <a:t>Using skin moisturizers and sun protection</a:t>
            </a:r>
            <a:endParaRPr lang="en-US" sz="2000" u="sng" dirty="0">
              <a:latin typeface="Avenir Book"/>
              <a:cs typeface="Avenir Book"/>
              <a:hlinkClick r:id="rId3"/>
            </a:endParaRPr>
          </a:p>
          <a:p>
            <a:pPr algn="just"/>
            <a:r>
              <a:rPr lang="en-US" sz="2000" dirty="0">
                <a:latin typeface="Avenir Book"/>
                <a:cs typeface="Avenir Book"/>
              </a:rPr>
              <a:t>Brushing and flossing teeth once or twice a day</a:t>
            </a:r>
          </a:p>
          <a:p>
            <a:pPr algn="just"/>
            <a:r>
              <a:rPr lang="en-US" sz="2000" dirty="0">
                <a:latin typeface="Avenir Book"/>
                <a:cs typeface="Avenir Book"/>
              </a:rPr>
              <a:t>Staying proactive in own healthcare and participating in decision making</a:t>
            </a:r>
          </a:p>
          <a:p>
            <a:pPr algn="just"/>
            <a:r>
              <a:rPr lang="en-US" sz="2000" dirty="0">
                <a:latin typeface="Avenir Book"/>
                <a:cs typeface="Avenir Book"/>
              </a:rPr>
              <a:t>Going to the primary care doctor routinely</a:t>
            </a:r>
          </a:p>
          <a:p>
            <a:pPr algn="just"/>
            <a:endParaRPr lang="en-US" dirty="0"/>
          </a:p>
        </p:txBody>
      </p:sp>
    </p:spTree>
    <p:extLst>
      <p:ext uri="{BB962C8B-B14F-4D97-AF65-F5344CB8AC3E}">
        <p14:creationId xmlns:p14="http://schemas.microsoft.com/office/powerpoint/2010/main" val="21962447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839200" cy="6019800"/>
          </a:xfrm>
        </p:spPr>
        <p:txBody>
          <a:bodyPr>
            <a:normAutofit fontScale="70000" lnSpcReduction="20000"/>
          </a:bodyPr>
          <a:lstStyle/>
          <a:p>
            <a:pPr marL="0" indent="0" algn="ctr">
              <a:buNone/>
            </a:pPr>
            <a:r>
              <a:rPr lang="en-US" sz="3200" dirty="0">
                <a:latin typeface="Avenir Book"/>
                <a:cs typeface="Avenir Book"/>
              </a:rPr>
              <a:t>What are important safety measures for the elderly?</a:t>
            </a:r>
          </a:p>
          <a:p>
            <a:endParaRPr lang="en-US" sz="3200" dirty="0">
              <a:latin typeface="Avenir Book"/>
              <a:cs typeface="Avenir Book"/>
            </a:endParaRPr>
          </a:p>
          <a:p>
            <a:pPr algn="just"/>
            <a:r>
              <a:rPr lang="en-US" dirty="0">
                <a:latin typeface="Avenir Book"/>
                <a:cs typeface="Avenir Book"/>
              </a:rPr>
              <a:t>General safety measures both at home, and away from home, are encouraged and recommended to elderly patients and their family members.</a:t>
            </a:r>
          </a:p>
          <a:p>
            <a:pPr algn="just"/>
            <a:r>
              <a:rPr lang="en-US" dirty="0">
                <a:latin typeface="Avenir Book"/>
                <a:cs typeface="Avenir Book"/>
              </a:rPr>
              <a:t>Falls and injuries, confusion, adherence to medical instructions </a:t>
            </a:r>
            <a:endParaRPr lang="en-US" u="sng" dirty="0">
              <a:latin typeface="Avenir Book"/>
              <a:cs typeface="Avenir Book"/>
              <a:hlinkClick r:id="rId2"/>
            </a:endParaRPr>
          </a:p>
          <a:p>
            <a:pPr algn="just"/>
            <a:r>
              <a:rPr lang="en-US" dirty="0">
                <a:latin typeface="Avenir Book"/>
                <a:cs typeface="Avenir Book"/>
              </a:rPr>
              <a:t>Simple home safety recommendations for seniors include:</a:t>
            </a:r>
          </a:p>
          <a:p>
            <a:pPr algn="just"/>
            <a:r>
              <a:rPr lang="en-US" dirty="0">
                <a:latin typeface="Avenir Book"/>
                <a:cs typeface="Avenir Book"/>
              </a:rPr>
              <a:t>Using canes or walkers and shower seats for fall prevention if unsteady on feet</a:t>
            </a:r>
          </a:p>
          <a:p>
            <a:pPr algn="just"/>
            <a:r>
              <a:rPr lang="en-US" dirty="0">
                <a:latin typeface="Avenir Book"/>
                <a:cs typeface="Avenir Book"/>
              </a:rPr>
              <a:t>Utilizing assist devices such as walkers, wheelchairs, scooters to promote safe mobility and independence if difficulty getting around</a:t>
            </a:r>
          </a:p>
          <a:p>
            <a:pPr algn="just"/>
            <a:r>
              <a:rPr lang="en-US" dirty="0">
                <a:latin typeface="Avenir Book"/>
                <a:cs typeface="Avenir Book"/>
              </a:rPr>
              <a:t>Replacing hard wood floors with carpeting for injury reduction in case of a fall (avoid throw rugs on hard wood floors or potentially slick surfaces)</a:t>
            </a:r>
          </a:p>
          <a:p>
            <a:pPr algn="just"/>
            <a:r>
              <a:rPr lang="en-US" dirty="0">
                <a:latin typeface="Avenir Book"/>
                <a:cs typeface="Avenir Book"/>
              </a:rPr>
              <a:t>Using hearing aids, wearing glasses, and installing good lighting to diminish effects of hearing and visual problems</a:t>
            </a:r>
          </a:p>
          <a:p>
            <a:pPr algn="just"/>
            <a:r>
              <a:rPr lang="en-US" dirty="0">
                <a:latin typeface="Avenir Book"/>
                <a:cs typeface="Avenir Book"/>
              </a:rPr>
              <a:t>Managing medications by taking advantage of pill boxes when keeping track of medications become burdensome</a:t>
            </a:r>
          </a:p>
          <a:p>
            <a:pPr algn="just"/>
            <a:r>
              <a:rPr lang="en-US" dirty="0">
                <a:latin typeface="Avenir Book"/>
                <a:cs typeface="Avenir Book"/>
              </a:rPr>
              <a:t>Hiring caregivers or accepting assistance from family members if activities of daily living become difficult</a:t>
            </a:r>
          </a:p>
          <a:p>
            <a:pPr algn="just"/>
            <a:r>
              <a:rPr lang="en-US" dirty="0">
                <a:latin typeface="Avenir Book"/>
                <a:cs typeface="Avenir Book"/>
              </a:rPr>
              <a:t>Scheduling routine sleep and wake times to improve sleep quality and day time efficiency</a:t>
            </a:r>
          </a:p>
          <a:p>
            <a:pPr algn="just"/>
            <a:r>
              <a:rPr lang="en-US" dirty="0">
                <a:latin typeface="Avenir Book"/>
                <a:cs typeface="Avenir Book"/>
              </a:rPr>
              <a:t>Subscribing to medical alert systems and programming emergency phone number into cell phones for easy access in cases of emergency</a:t>
            </a:r>
          </a:p>
          <a:p>
            <a:pPr algn="just"/>
            <a:r>
              <a:rPr lang="en-US" dirty="0">
                <a:latin typeface="Avenir Book"/>
                <a:cs typeface="Avenir Book"/>
              </a:rPr>
              <a:t>Planning regular social activities to improve social interactions</a:t>
            </a:r>
          </a:p>
          <a:p>
            <a:endParaRPr lang="en-US" dirty="0"/>
          </a:p>
        </p:txBody>
      </p:sp>
    </p:spTree>
    <p:extLst>
      <p:ext uri="{BB962C8B-B14F-4D97-AF65-F5344CB8AC3E}">
        <p14:creationId xmlns:p14="http://schemas.microsoft.com/office/powerpoint/2010/main" val="3968156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normAutofit fontScale="70000" lnSpcReduction="20000"/>
          </a:bodyPr>
          <a:lstStyle/>
          <a:p>
            <a:pPr marL="0" indent="0" algn="ctr">
              <a:buNone/>
            </a:pPr>
            <a:r>
              <a:rPr lang="en-US" sz="3600" dirty="0">
                <a:latin typeface="Avenir Book"/>
                <a:cs typeface="Avenir Book"/>
              </a:rPr>
              <a:t>Fear of the Future</a:t>
            </a:r>
          </a:p>
          <a:p>
            <a:pPr marL="0" indent="0" algn="ctr">
              <a:buNone/>
            </a:pPr>
            <a:endParaRPr lang="en-US" sz="2800" dirty="0">
              <a:latin typeface="Avenir Book"/>
              <a:cs typeface="Avenir Book"/>
            </a:endParaRPr>
          </a:p>
          <a:p>
            <a:pPr marL="0" indent="0" algn="just">
              <a:buNone/>
            </a:pPr>
            <a:r>
              <a:rPr lang="en-US" sz="2800" dirty="0">
                <a:latin typeface="Avenir Book"/>
                <a:cs typeface="Avenir Book"/>
              </a:rPr>
              <a:t>As a person ages, the inevitability of death becomes more real and can often be a source of uncertainty and dread. But many seniors also struggle with anxieties linked to pre-mortality concerns such as:</a:t>
            </a:r>
          </a:p>
          <a:p>
            <a:pPr marL="0" indent="0" algn="just">
              <a:buNone/>
            </a:pPr>
            <a:endParaRPr lang="en-US" sz="2800" dirty="0">
              <a:latin typeface="Avenir Book"/>
              <a:cs typeface="Avenir Book"/>
            </a:endParaRPr>
          </a:p>
          <a:p>
            <a:pPr algn="just"/>
            <a:r>
              <a:rPr lang="en-US" dirty="0">
                <a:latin typeface="Avenir Book"/>
                <a:cs typeface="Avenir Book"/>
              </a:rPr>
              <a:t>Will my life lose its meaning if I am no longer useful?</a:t>
            </a:r>
          </a:p>
          <a:p>
            <a:pPr marL="0" indent="0" algn="just">
              <a:buNone/>
            </a:pPr>
            <a:endParaRPr lang="en-US" dirty="0">
              <a:latin typeface="Avenir Book"/>
              <a:cs typeface="Avenir Book"/>
            </a:endParaRPr>
          </a:p>
          <a:p>
            <a:pPr algn="just"/>
            <a:r>
              <a:rPr lang="en-US" dirty="0">
                <a:latin typeface="Avenir Book"/>
                <a:cs typeface="Avenir Book"/>
              </a:rPr>
              <a:t>How long will I be able to care for myself?</a:t>
            </a:r>
          </a:p>
          <a:p>
            <a:pPr marL="0" indent="0" algn="just">
              <a:buNone/>
            </a:pPr>
            <a:endParaRPr lang="en-US" dirty="0">
              <a:latin typeface="Avenir Book"/>
              <a:cs typeface="Avenir Book"/>
            </a:endParaRPr>
          </a:p>
          <a:p>
            <a:pPr algn="just"/>
            <a:r>
              <a:rPr lang="en-US" dirty="0">
                <a:latin typeface="Avenir Book"/>
                <a:cs typeface="Avenir Book"/>
              </a:rPr>
              <a:t>Will I lose my mental faculties?</a:t>
            </a:r>
          </a:p>
          <a:p>
            <a:pPr marL="0" indent="0" algn="just">
              <a:buNone/>
            </a:pPr>
            <a:endParaRPr lang="en-US" dirty="0">
              <a:latin typeface="Avenir Book"/>
              <a:cs typeface="Avenir Book"/>
            </a:endParaRPr>
          </a:p>
          <a:p>
            <a:pPr algn="just"/>
            <a:r>
              <a:rPr lang="en-US" dirty="0">
                <a:latin typeface="Avenir Book"/>
                <a:cs typeface="Avenir Book"/>
              </a:rPr>
              <a:t>If my physical health deteriorates, will I have to give up the activities I enjoy?</a:t>
            </a:r>
          </a:p>
          <a:p>
            <a:pPr marL="0" indent="0" algn="just">
              <a:buNone/>
            </a:pPr>
            <a:endParaRPr lang="en-US" dirty="0">
              <a:latin typeface="Avenir Book"/>
              <a:cs typeface="Avenir Book"/>
            </a:endParaRPr>
          </a:p>
          <a:p>
            <a:pPr algn="just"/>
            <a:r>
              <a:rPr lang="en-US" dirty="0">
                <a:latin typeface="Avenir Book"/>
                <a:cs typeface="Avenir Book"/>
              </a:rPr>
              <a:t>Can I cope with losing my loved ones?</a:t>
            </a:r>
          </a:p>
          <a:p>
            <a:pPr marL="0" indent="0" algn="just">
              <a:buNone/>
            </a:pPr>
            <a:endParaRPr lang="en-US" dirty="0">
              <a:latin typeface="Avenir Book"/>
              <a:cs typeface="Avenir Book"/>
            </a:endParaRPr>
          </a:p>
          <a:p>
            <a:pPr algn="just"/>
            <a:r>
              <a:rPr lang="en-US" dirty="0">
                <a:latin typeface="Avenir Book"/>
                <a:cs typeface="Avenir Book"/>
              </a:rPr>
              <a:t>These are questions with no definite answers, and wondering what the future may hold can be a source of much anxiety for your senior loved one.</a:t>
            </a:r>
          </a:p>
          <a:p>
            <a:endParaRPr lang="en-US" dirty="0"/>
          </a:p>
        </p:txBody>
      </p:sp>
    </p:spTree>
    <p:extLst>
      <p:ext uri="{BB962C8B-B14F-4D97-AF65-F5344CB8AC3E}">
        <p14:creationId xmlns:p14="http://schemas.microsoft.com/office/powerpoint/2010/main" val="6127890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763000" cy="6019800"/>
          </a:xfrm>
        </p:spPr>
        <p:txBody>
          <a:bodyPr>
            <a:normAutofit fontScale="92500" lnSpcReduction="20000"/>
          </a:bodyPr>
          <a:lstStyle/>
          <a:p>
            <a:pPr marL="0" indent="0">
              <a:buNone/>
            </a:pPr>
            <a:r>
              <a:rPr lang="en-US" sz="2800" dirty="0">
                <a:latin typeface="Avenir Book"/>
                <a:cs typeface="Avenir Book"/>
              </a:rPr>
              <a:t>Loss of Independence</a:t>
            </a:r>
          </a:p>
          <a:p>
            <a:endParaRPr lang="en-US" dirty="0">
              <a:latin typeface="Avenir Book"/>
              <a:cs typeface="Avenir Book"/>
            </a:endParaRPr>
          </a:p>
          <a:p>
            <a:pPr marL="0" indent="0" algn="just">
              <a:buNone/>
            </a:pPr>
            <a:r>
              <a:rPr lang="en-US" dirty="0">
                <a:latin typeface="Avenir Book"/>
                <a:cs typeface="Avenir Book"/>
              </a:rPr>
              <a:t>As elderly people become less physically able to engage in favorite hobbies, drive themselves to appointments or take care of things around the house, they often mourn their loss of independence. It is difficult to rely on others for essential care or even to ask for small favors at times.</a:t>
            </a:r>
          </a:p>
          <a:p>
            <a:pPr marL="0" indent="0" algn="just">
              <a:buNone/>
            </a:pPr>
            <a:endParaRPr lang="en-US" dirty="0">
              <a:latin typeface="Avenir Book"/>
              <a:cs typeface="Avenir Book"/>
            </a:endParaRPr>
          </a:p>
          <a:p>
            <a:pPr marL="0" indent="0" algn="just">
              <a:buNone/>
            </a:pPr>
            <a:r>
              <a:rPr lang="en-US" dirty="0">
                <a:latin typeface="Avenir Book"/>
                <a:cs typeface="Avenir Book"/>
              </a:rPr>
              <a:t>Some seniors find themselves losing their freedom as they become caregivers for spouses, siblings or other elderly friends whose health has declined more rapidly than their own.</a:t>
            </a:r>
          </a:p>
          <a:p>
            <a:pPr marL="0" indent="0" algn="just">
              <a:buNone/>
            </a:pPr>
            <a:endParaRPr lang="en-US" dirty="0">
              <a:latin typeface="Avenir Book"/>
              <a:cs typeface="Avenir Book"/>
            </a:endParaRPr>
          </a:p>
          <a:p>
            <a:pPr marL="0" indent="0" algn="just">
              <a:buNone/>
            </a:pPr>
            <a:r>
              <a:rPr lang="en-US" sz="2800" dirty="0">
                <a:latin typeface="Avenir Book"/>
                <a:cs typeface="Avenir Book"/>
              </a:rPr>
              <a:t>Grief and Loss</a:t>
            </a:r>
          </a:p>
          <a:p>
            <a:pPr marL="0" indent="0" algn="just">
              <a:buNone/>
            </a:pPr>
            <a:endParaRPr lang="en-US" dirty="0">
              <a:latin typeface="Avenir Book"/>
              <a:cs typeface="Avenir Book"/>
            </a:endParaRPr>
          </a:p>
          <a:p>
            <a:pPr marL="0" indent="0" algn="just">
              <a:buNone/>
            </a:pPr>
            <a:r>
              <a:rPr lang="en-US" dirty="0">
                <a:latin typeface="Avenir Book"/>
                <a:cs typeface="Avenir Book"/>
              </a:rPr>
              <a:t>Your senior loved one must face the fact that the longer he or she lives, the more friends and family members may pass away ahead of him or her. Losing the people they care about can leave seniors feeling abandoned and vulnerable.</a:t>
            </a:r>
          </a:p>
          <a:p>
            <a:endParaRPr lang="en-US" dirty="0"/>
          </a:p>
        </p:txBody>
      </p:sp>
    </p:spTree>
    <p:extLst>
      <p:ext uri="{BB962C8B-B14F-4D97-AF65-F5344CB8AC3E}">
        <p14:creationId xmlns:p14="http://schemas.microsoft.com/office/powerpoint/2010/main" val="39052257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686800" cy="5943600"/>
          </a:xfrm>
        </p:spPr>
        <p:txBody>
          <a:bodyPr>
            <a:normAutofit fontScale="70000" lnSpcReduction="20000"/>
          </a:bodyPr>
          <a:lstStyle/>
          <a:p>
            <a:pPr marL="0" indent="0">
              <a:buNone/>
            </a:pPr>
            <a:r>
              <a:rPr lang="en-US" sz="3200" dirty="0">
                <a:latin typeface="Avenir Book"/>
                <a:cs typeface="Avenir Book"/>
              </a:rPr>
              <a:t>Helping Seniors Cope</a:t>
            </a:r>
          </a:p>
          <a:p>
            <a:pPr marL="0" indent="0">
              <a:buNone/>
            </a:pPr>
            <a:endParaRPr lang="en-US" sz="3200" dirty="0">
              <a:latin typeface="Avenir Book"/>
              <a:cs typeface="Avenir Book"/>
            </a:endParaRPr>
          </a:p>
          <a:p>
            <a:pPr marL="0" indent="0" algn="just">
              <a:buNone/>
            </a:pPr>
            <a:r>
              <a:rPr lang="en-US" dirty="0">
                <a:latin typeface="Avenir Book"/>
                <a:cs typeface="Avenir Book"/>
              </a:rPr>
              <a:t>The best thing you can do to help a senior live a worry-free life is to listen to him or her, and to be vigilant about detecting any problems that he or she may not feel comfortable sharing. Be sensitive to their feelings and fears, and initiate conversations about the concerns of later life.</a:t>
            </a:r>
          </a:p>
          <a:p>
            <a:pPr marL="0" indent="0" algn="just">
              <a:buNone/>
            </a:pPr>
            <a:endParaRPr lang="en-US" dirty="0">
              <a:latin typeface="Avenir Book"/>
              <a:cs typeface="Avenir Book"/>
            </a:endParaRPr>
          </a:p>
          <a:p>
            <a:pPr marL="0" indent="0" algn="just">
              <a:buNone/>
            </a:pPr>
            <a:r>
              <a:rPr lang="en-US" dirty="0">
                <a:latin typeface="Avenir Book"/>
                <a:cs typeface="Avenir Book"/>
              </a:rPr>
              <a:t>Socialization and relationships are very important to a human’s well-being. If you notice your senior withdrawing from social activities, encourage him or her to join a senior center, attend church or participate in any other event that may interest him or her. Transportation is often a problem for seniors who no longer drive their own vehicle, but you can help by arranging for public or private ride assistance.</a:t>
            </a:r>
          </a:p>
          <a:p>
            <a:pPr marL="0" indent="0">
              <a:buNone/>
            </a:pPr>
            <a:endParaRPr lang="en-US" dirty="0">
              <a:latin typeface="Avenir Book"/>
              <a:cs typeface="Avenir Book"/>
            </a:endParaRPr>
          </a:p>
          <a:p>
            <a:pPr marL="0" indent="0">
              <a:buNone/>
            </a:pPr>
            <a:r>
              <a:rPr lang="en-US" sz="3200" dirty="0">
                <a:latin typeface="Avenir Book"/>
                <a:cs typeface="Avenir Book"/>
              </a:rPr>
              <a:t>You can help a senior keep a sharp memory by using these  tips:</a:t>
            </a:r>
          </a:p>
          <a:p>
            <a:pPr marL="0" indent="0">
              <a:buNone/>
            </a:pPr>
            <a:endParaRPr lang="en-US" sz="3200" u="sng" dirty="0">
              <a:latin typeface="Avenir Book"/>
              <a:cs typeface="Avenir Book"/>
              <a:hlinkClick r:id="rId2"/>
            </a:endParaRPr>
          </a:p>
          <a:p>
            <a:r>
              <a:rPr lang="en-US" dirty="0">
                <a:latin typeface="Avenir Book"/>
                <a:cs typeface="Avenir Book"/>
              </a:rPr>
              <a:t>Stay mentally active</a:t>
            </a:r>
          </a:p>
          <a:p>
            <a:r>
              <a:rPr lang="en-US" dirty="0">
                <a:latin typeface="Avenir Book"/>
                <a:cs typeface="Avenir Book"/>
              </a:rPr>
              <a:t>Socialize regularly</a:t>
            </a:r>
          </a:p>
          <a:p>
            <a:r>
              <a:rPr lang="en-US" dirty="0">
                <a:latin typeface="Avenir Book"/>
                <a:cs typeface="Avenir Book"/>
              </a:rPr>
              <a:t>Get organized</a:t>
            </a:r>
          </a:p>
          <a:p>
            <a:r>
              <a:rPr lang="en-US" dirty="0">
                <a:latin typeface="Avenir Book"/>
                <a:cs typeface="Avenir Book"/>
              </a:rPr>
              <a:t>Focus</a:t>
            </a:r>
          </a:p>
          <a:p>
            <a:r>
              <a:rPr lang="en-US" dirty="0">
                <a:latin typeface="Avenir Book"/>
                <a:cs typeface="Avenir Book"/>
              </a:rPr>
              <a:t>Eat a healthy diet</a:t>
            </a:r>
          </a:p>
          <a:p>
            <a:r>
              <a:rPr lang="en-US" dirty="0">
                <a:latin typeface="Avenir Book"/>
                <a:cs typeface="Avenir Book"/>
              </a:rPr>
              <a:t>Daily physical activity</a:t>
            </a:r>
          </a:p>
          <a:p>
            <a:r>
              <a:rPr lang="en-US" dirty="0">
                <a:latin typeface="Avenir Book"/>
                <a:cs typeface="Avenir Book"/>
              </a:rPr>
              <a:t>Manage chronic illnesses</a:t>
            </a:r>
          </a:p>
          <a:p>
            <a:endParaRPr lang="en-US" dirty="0"/>
          </a:p>
        </p:txBody>
      </p:sp>
    </p:spTree>
    <p:extLst>
      <p:ext uri="{BB962C8B-B14F-4D97-AF65-F5344CB8AC3E}">
        <p14:creationId xmlns:p14="http://schemas.microsoft.com/office/powerpoint/2010/main" val="16587908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fontScale="85000" lnSpcReduction="20000"/>
          </a:bodyPr>
          <a:lstStyle/>
          <a:p>
            <a:pPr marL="0" indent="0" algn="just">
              <a:buNone/>
            </a:pPr>
            <a:r>
              <a:rPr lang="en-US" dirty="0">
                <a:latin typeface="Avenir Book"/>
                <a:cs typeface="Avenir Book"/>
              </a:rPr>
              <a:t>Remind seniors that the aging brain as capable of learning when it comes to creativity and learning new skills. The Alliance for Aging Research suggests these 10 ways to keep the brain young:</a:t>
            </a:r>
          </a:p>
          <a:p>
            <a:endParaRPr lang="en-US" dirty="0">
              <a:latin typeface="Avenir Book"/>
              <a:cs typeface="Avenir Book"/>
            </a:endParaRPr>
          </a:p>
          <a:p>
            <a:r>
              <a:rPr lang="en-US" dirty="0">
                <a:latin typeface="Avenir Book"/>
                <a:cs typeface="Avenir Book"/>
              </a:rPr>
              <a:t>Play games that challenge your mind</a:t>
            </a:r>
          </a:p>
          <a:p>
            <a:r>
              <a:rPr lang="en-US" dirty="0">
                <a:latin typeface="Avenir Book"/>
                <a:cs typeface="Avenir Book"/>
              </a:rPr>
              <a:t>Explore new hobby or craft possibilities</a:t>
            </a:r>
          </a:p>
          <a:p>
            <a:r>
              <a:rPr lang="en-US" dirty="0">
                <a:latin typeface="Avenir Book"/>
                <a:cs typeface="Avenir Book"/>
              </a:rPr>
              <a:t>Take a class or course</a:t>
            </a:r>
          </a:p>
          <a:p>
            <a:r>
              <a:rPr lang="en-US" dirty="0">
                <a:latin typeface="Avenir Book"/>
                <a:cs typeface="Avenir Book"/>
              </a:rPr>
              <a:t>Write your autobiography or create a family history scrapbook</a:t>
            </a:r>
          </a:p>
          <a:p>
            <a:r>
              <a:rPr lang="en-US" dirty="0">
                <a:latin typeface="Avenir Book"/>
                <a:cs typeface="Avenir Book"/>
              </a:rPr>
              <a:t>Work as a volunteer with a non-profit organization</a:t>
            </a:r>
          </a:p>
          <a:p>
            <a:r>
              <a:rPr lang="en-US" dirty="0">
                <a:latin typeface="Avenir Book"/>
                <a:cs typeface="Avenir Book"/>
              </a:rPr>
              <a:t>Consider starting a new part-time career</a:t>
            </a:r>
          </a:p>
          <a:p>
            <a:r>
              <a:rPr lang="en-US" dirty="0">
                <a:latin typeface="Avenir Book"/>
                <a:cs typeface="Avenir Book"/>
              </a:rPr>
              <a:t>Visit a new place</a:t>
            </a:r>
          </a:p>
          <a:p>
            <a:r>
              <a:rPr lang="en-US" dirty="0">
                <a:latin typeface="Avenir Book"/>
                <a:cs typeface="Avenir Book"/>
              </a:rPr>
              <a:t>Organize an activity for a group of friends or family members</a:t>
            </a:r>
          </a:p>
          <a:p>
            <a:r>
              <a:rPr lang="en-US" dirty="0">
                <a:latin typeface="Avenir Book"/>
                <a:cs typeface="Avenir Book"/>
              </a:rPr>
              <a:t>Write letters to your loved ones</a:t>
            </a:r>
          </a:p>
          <a:p>
            <a:r>
              <a:rPr lang="en-US" dirty="0">
                <a:latin typeface="Avenir Book"/>
                <a:cs typeface="Avenir Book"/>
              </a:rPr>
              <a:t>Keep a dream journal</a:t>
            </a:r>
          </a:p>
          <a:p>
            <a:pPr marL="0" indent="0">
              <a:buNone/>
            </a:pPr>
            <a:endParaRPr lang="en-US" dirty="0">
              <a:latin typeface="Avenir Book"/>
              <a:cs typeface="Avenir Book"/>
            </a:endParaRPr>
          </a:p>
          <a:p>
            <a:pPr marL="0" indent="0" algn="just">
              <a:buNone/>
            </a:pPr>
            <a:r>
              <a:rPr lang="en-US" dirty="0">
                <a:latin typeface="Avenir Book"/>
                <a:cs typeface="Avenir Book"/>
              </a:rPr>
              <a:t>Combat the negative effects of ageism by researching and discussing this troubling social problem with your senior. Make sure that he or she does not buy into the stereotypical images of the elderly that are frequently portrayed by various types of media. Be prepared to act as an advocate if his or her life is ever directly influenced by ageism.</a:t>
            </a:r>
          </a:p>
          <a:p>
            <a:endParaRPr lang="en-US" dirty="0"/>
          </a:p>
        </p:txBody>
      </p:sp>
    </p:spTree>
    <p:extLst>
      <p:ext uri="{BB962C8B-B14F-4D97-AF65-F5344CB8AC3E}">
        <p14:creationId xmlns:p14="http://schemas.microsoft.com/office/powerpoint/2010/main" val="1318503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28600" y="609600"/>
            <a:ext cx="8458200" cy="5782056"/>
          </a:xfrm>
        </p:spPr>
        <p:txBody>
          <a:bodyPr/>
          <a:lstStyle/>
          <a:p>
            <a:pPr marL="0" indent="0">
              <a:buNone/>
            </a:pPr>
            <a:r>
              <a:rPr lang="en-US" dirty="0"/>
              <a:t>Have you lost interest in the activities you used to enjoy? Do you struggle with feelings of helplessness and hopelessness? Are you finding it harder and harder to get through the day? If so, you’re not alone. Depression can happen to any of us as we age, regardless of our background or achievements. But depression is far from an inevitable part of getting older. With the right support, treatment, and self-help strategies you can boost the way you feel, cope better with life’s changes, and make your senior years a healthy, happy, and fulfilling time.</a:t>
            </a:r>
          </a:p>
        </p:txBody>
      </p:sp>
      <p:sp>
        <p:nvSpPr>
          <p:cNvPr id="5" name="Slide Number Placeholder 4"/>
          <p:cNvSpPr>
            <a:spLocks noGrp="1"/>
          </p:cNvSpPr>
          <p:nvPr>
            <p:ph type="sldNum" sz="quarter" idx="12"/>
          </p:nvPr>
        </p:nvSpPr>
        <p:spPr/>
        <p:txBody>
          <a:bodyPr/>
          <a:lstStyle/>
          <a:p>
            <a:pPr>
              <a:defRPr/>
            </a:pPr>
            <a:endParaRPr lang="en-US"/>
          </a:p>
        </p:txBody>
      </p:sp>
    </p:spTree>
    <p:extLst>
      <p:ext uri="{BB962C8B-B14F-4D97-AF65-F5344CB8AC3E}">
        <p14:creationId xmlns:p14="http://schemas.microsoft.com/office/powerpoint/2010/main" val="29284701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69" name="Title 1"/>
          <p:cNvSpPr>
            <a:spLocks noGrp="1"/>
          </p:cNvSpPr>
          <p:nvPr>
            <p:ph type="title"/>
          </p:nvPr>
        </p:nvSpPr>
        <p:spPr>
          <a:xfrm>
            <a:off x="1066800" y="685800"/>
            <a:ext cx="4876800" cy="1066800"/>
          </a:xfrm>
        </p:spPr>
        <p:txBody>
          <a:bodyPr>
            <a:noAutofit/>
          </a:bodyPr>
          <a:lstStyle/>
          <a:p>
            <a:pPr algn="ctr"/>
            <a:r>
              <a:rPr lang="en-US" sz="3200" dirty="0">
                <a:solidFill>
                  <a:srgbClr val="292934"/>
                </a:solidFill>
                <a:latin typeface="Avenir Book"/>
                <a:ea typeface="Calisto MT" pitchFamily="18" charset="0"/>
                <a:cs typeface="Avenir Book"/>
              </a:rPr>
              <a:t>Psychopharmacology</a:t>
            </a:r>
          </a:p>
        </p:txBody>
      </p:sp>
      <p:sp>
        <p:nvSpPr>
          <p:cNvPr id="4" name="Content Placeholder 3"/>
          <p:cNvSpPr>
            <a:spLocks noGrp="1"/>
          </p:cNvSpPr>
          <p:nvPr>
            <p:ph sz="half" idx="1"/>
          </p:nvPr>
        </p:nvSpPr>
        <p:spPr>
          <a:xfrm>
            <a:off x="533400" y="2286000"/>
            <a:ext cx="7848600" cy="4114800"/>
          </a:xfrm>
        </p:spPr>
        <p:txBody>
          <a:bodyPr>
            <a:normAutofit/>
          </a:bodyPr>
          <a:lstStyle/>
          <a:p>
            <a:pPr marL="274320" indent="-274320" fontAlgn="auto">
              <a:spcBef>
                <a:spcPts val="580"/>
              </a:spcBef>
              <a:spcAft>
                <a:spcPts val="0"/>
              </a:spcAft>
              <a:buFont typeface="Wingdings 2"/>
              <a:buChar char=""/>
              <a:defRPr/>
            </a:pPr>
            <a:r>
              <a:rPr lang="en-US" sz="2400" dirty="0">
                <a:latin typeface="Avenir Book"/>
                <a:cs typeface="Avenir Book"/>
              </a:rPr>
              <a:t>Control through medications</a:t>
            </a:r>
          </a:p>
          <a:p>
            <a:pPr marL="274320" indent="-274320" fontAlgn="auto">
              <a:spcBef>
                <a:spcPts val="580"/>
              </a:spcBef>
              <a:spcAft>
                <a:spcPts val="0"/>
              </a:spcAft>
              <a:buFont typeface="Wingdings 2"/>
              <a:buChar char=""/>
              <a:defRPr/>
            </a:pPr>
            <a:r>
              <a:rPr lang="en-US" sz="2400" dirty="0">
                <a:latin typeface="Avenir Book"/>
                <a:cs typeface="Avenir Book"/>
              </a:rPr>
              <a:t>Drugs alter operation of neurotransmitters in the brain</a:t>
            </a:r>
          </a:p>
          <a:p>
            <a:pPr marL="274320" indent="-274320" fontAlgn="auto">
              <a:spcBef>
                <a:spcPts val="580"/>
              </a:spcBef>
              <a:spcAft>
                <a:spcPts val="0"/>
              </a:spcAft>
              <a:buFont typeface="Wingdings 2"/>
              <a:buChar char=""/>
              <a:defRPr/>
            </a:pPr>
            <a:r>
              <a:rPr lang="en-US" sz="2400" dirty="0">
                <a:latin typeface="Avenir Book"/>
                <a:cs typeface="Avenir Book"/>
              </a:rPr>
              <a:t>Antipsychotics</a:t>
            </a:r>
          </a:p>
          <a:p>
            <a:pPr marL="274320" indent="-274320" fontAlgn="auto">
              <a:spcBef>
                <a:spcPts val="580"/>
              </a:spcBef>
              <a:spcAft>
                <a:spcPts val="0"/>
              </a:spcAft>
              <a:buFont typeface="Wingdings 2"/>
              <a:buChar char=""/>
              <a:defRPr/>
            </a:pPr>
            <a:r>
              <a:rPr lang="en-US" sz="2400" dirty="0">
                <a:latin typeface="Avenir Book"/>
                <a:cs typeface="Avenir Book"/>
              </a:rPr>
              <a:t>Antidepressants</a:t>
            </a:r>
          </a:p>
          <a:p>
            <a:pPr marL="274320" indent="-274320" fontAlgn="auto">
              <a:spcBef>
                <a:spcPts val="580"/>
              </a:spcBef>
              <a:spcAft>
                <a:spcPts val="0"/>
              </a:spcAft>
              <a:buFont typeface="Wingdings 2"/>
              <a:buChar char=""/>
              <a:defRPr/>
            </a:pPr>
            <a:r>
              <a:rPr lang="en-US" sz="2400" dirty="0">
                <a:latin typeface="Avenir Book"/>
                <a:cs typeface="Avenir Book"/>
              </a:rPr>
              <a:t>Mood Stabilizers</a:t>
            </a:r>
          </a:p>
          <a:p>
            <a:pPr marL="274320" indent="-274320" fontAlgn="auto">
              <a:spcBef>
                <a:spcPts val="580"/>
              </a:spcBef>
              <a:spcAft>
                <a:spcPts val="0"/>
              </a:spcAft>
              <a:buFont typeface="Wingdings 2"/>
              <a:buChar char=""/>
              <a:defRPr/>
            </a:pPr>
            <a:r>
              <a:rPr lang="en-US" sz="2400" dirty="0">
                <a:latin typeface="Avenir Book"/>
                <a:cs typeface="Avenir Book"/>
              </a:rPr>
              <a:t>Antianxiety drugs</a:t>
            </a:r>
          </a:p>
          <a:p>
            <a:pPr marL="274320" indent="-274320" fontAlgn="auto">
              <a:spcBef>
                <a:spcPts val="580"/>
              </a:spcBef>
              <a:spcAft>
                <a:spcPts val="0"/>
              </a:spcAft>
              <a:buFont typeface="Wingdings 2"/>
              <a:buChar char=""/>
              <a:defRPr/>
            </a:pPr>
            <a:r>
              <a:rPr lang="en-US" sz="2400" dirty="0">
                <a:latin typeface="Avenir Book"/>
                <a:cs typeface="Avenir Book"/>
              </a:rPr>
              <a:t>The same drugs do not necessarily work for the same symptoms for each patient </a:t>
            </a:r>
          </a:p>
          <a:p>
            <a:pPr marL="274320" indent="-274320" fontAlgn="auto">
              <a:spcBef>
                <a:spcPts val="580"/>
              </a:spcBef>
              <a:spcAft>
                <a:spcPts val="0"/>
              </a:spcAft>
              <a:buFont typeface="Wingdings 2"/>
              <a:buChar char=""/>
              <a:defRPr/>
            </a:pPr>
            <a:endParaRPr lang="en-US" sz="1730" dirty="0">
              <a:cs typeface="Calisto MT"/>
            </a:endParaRPr>
          </a:p>
          <a:p>
            <a:pPr marL="109728" indent="0" fontAlgn="auto">
              <a:spcBef>
                <a:spcPts val="580"/>
              </a:spcBef>
              <a:spcAft>
                <a:spcPts val="0"/>
              </a:spcAft>
              <a:buFont typeface="Wingdings 2"/>
              <a:buNone/>
              <a:defRPr/>
            </a:pPr>
            <a:endParaRPr lang="en-US" sz="1730" dirty="0">
              <a:latin typeface="Calisto MT"/>
              <a:cs typeface="Calisto MT"/>
            </a:endParaRPr>
          </a:p>
          <a:p>
            <a:pPr marL="274320" indent="-274320" fontAlgn="auto">
              <a:spcBef>
                <a:spcPts val="580"/>
              </a:spcBef>
              <a:spcAft>
                <a:spcPts val="0"/>
              </a:spcAft>
              <a:buFont typeface="Wingdings 2"/>
              <a:buChar char=""/>
              <a:defRPr/>
            </a:pPr>
            <a:endParaRPr lang="en-US" dirty="0"/>
          </a:p>
        </p:txBody>
      </p:sp>
      <p:pic>
        <p:nvPicPr>
          <p:cNvPr id="58371" name="Content Placeholder 7" descr="Meds.jpg"/>
          <p:cNvPicPr>
            <a:picLocks noGrp="1" noChangeAspect="1"/>
          </p:cNvPicPr>
          <p:nvPr>
            <p:ph sz="half" idx="2"/>
          </p:nvPr>
        </p:nvPicPr>
        <p:blipFill>
          <a:blip r:embed="rId3" cstate="print"/>
          <a:srcRect/>
          <a:stretch>
            <a:fillRect/>
          </a:stretch>
        </p:blipFill>
        <p:spPr>
          <a:xfrm>
            <a:off x="7291754" y="0"/>
            <a:ext cx="1828800" cy="2514600"/>
          </a:xfr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81000" y="1066800"/>
            <a:ext cx="3581400" cy="5486400"/>
          </a:xfrm>
        </p:spPr>
        <p:txBody>
          <a:bodyPr>
            <a:normAutofit fontScale="92500" lnSpcReduction="10000"/>
          </a:bodyPr>
          <a:lstStyle/>
          <a:p>
            <a:pPr marL="274320" indent="-274320" fontAlgn="auto">
              <a:spcBef>
                <a:spcPts val="580"/>
              </a:spcBef>
              <a:spcAft>
                <a:spcPts val="0"/>
              </a:spcAft>
              <a:buFont typeface="Wingdings 2"/>
              <a:buChar char=""/>
              <a:defRPr/>
            </a:pPr>
            <a:r>
              <a:rPr lang="en-US" sz="2400" dirty="0">
                <a:latin typeface="Avenir Book"/>
                <a:cs typeface="Avenir Book"/>
              </a:rPr>
              <a:t>Introduced in 1950’s</a:t>
            </a:r>
          </a:p>
          <a:p>
            <a:pPr marL="274320" indent="-274320" fontAlgn="auto">
              <a:spcBef>
                <a:spcPts val="580"/>
              </a:spcBef>
              <a:spcAft>
                <a:spcPts val="0"/>
              </a:spcAft>
              <a:buFont typeface="Wingdings 2"/>
              <a:buChar char=""/>
              <a:defRPr/>
            </a:pPr>
            <a:r>
              <a:rPr lang="en-US" sz="2400" dirty="0">
                <a:latin typeface="Avenir Book"/>
                <a:cs typeface="Avenir Book"/>
              </a:rPr>
              <a:t>One of the first – </a:t>
            </a:r>
            <a:r>
              <a:rPr lang="en-US" sz="2400" dirty="0" err="1">
                <a:latin typeface="Avenir Book"/>
                <a:cs typeface="Avenir Book"/>
              </a:rPr>
              <a:t>Thorazine</a:t>
            </a:r>
            <a:r>
              <a:rPr lang="en-US" sz="2400" dirty="0">
                <a:latin typeface="Avenir Book"/>
                <a:cs typeface="Avenir Book"/>
              </a:rPr>
              <a:t>, Haldol</a:t>
            </a:r>
          </a:p>
          <a:p>
            <a:pPr marL="274320" indent="-274320" fontAlgn="auto">
              <a:spcBef>
                <a:spcPts val="580"/>
              </a:spcBef>
              <a:spcAft>
                <a:spcPts val="0"/>
              </a:spcAft>
              <a:buFont typeface="Wingdings 2"/>
              <a:buChar char=""/>
              <a:defRPr/>
            </a:pPr>
            <a:r>
              <a:rPr lang="en-US" sz="2400" dirty="0">
                <a:latin typeface="Avenir Book"/>
                <a:cs typeface="Avenir Book"/>
              </a:rPr>
              <a:t>Newer generation of atypical </a:t>
            </a:r>
            <a:r>
              <a:rPr lang="en-US" sz="2400" dirty="0" err="1">
                <a:latin typeface="Avenir Book"/>
                <a:cs typeface="Avenir Book"/>
              </a:rPr>
              <a:t>antispychotics</a:t>
            </a:r>
            <a:r>
              <a:rPr lang="en-US" sz="2400" dirty="0">
                <a:latin typeface="Avenir Book"/>
                <a:cs typeface="Avenir Book"/>
              </a:rPr>
              <a:t> introduced in 1990’s called Serotonin Dopamine </a:t>
            </a:r>
            <a:r>
              <a:rPr lang="en-US" sz="2400" dirty="0" err="1">
                <a:latin typeface="Avenir Book"/>
                <a:cs typeface="Avenir Book"/>
              </a:rPr>
              <a:t>Antagonsists</a:t>
            </a:r>
            <a:endParaRPr lang="en-US" sz="2400" dirty="0">
              <a:latin typeface="Avenir Book"/>
              <a:cs typeface="Avenir Book"/>
            </a:endParaRPr>
          </a:p>
          <a:p>
            <a:pPr marL="274320" indent="-274320" fontAlgn="auto">
              <a:spcBef>
                <a:spcPts val="580"/>
              </a:spcBef>
              <a:spcAft>
                <a:spcPts val="0"/>
              </a:spcAft>
              <a:buFont typeface="Wingdings 2"/>
              <a:buChar char=""/>
              <a:defRPr/>
            </a:pPr>
            <a:endParaRPr lang="en-US" sz="2400" dirty="0">
              <a:latin typeface="Avenir Book"/>
              <a:cs typeface="Avenir Book"/>
            </a:endParaRPr>
          </a:p>
          <a:p>
            <a:pPr marL="548640" lvl="1" fontAlgn="auto">
              <a:spcBef>
                <a:spcPts val="370"/>
              </a:spcBef>
              <a:spcAft>
                <a:spcPts val="0"/>
              </a:spcAft>
              <a:buFont typeface="Wingdings 2"/>
              <a:buChar char=""/>
              <a:defRPr/>
            </a:pPr>
            <a:r>
              <a:rPr lang="en-US" sz="2400" dirty="0" err="1">
                <a:latin typeface="Avenir Book"/>
                <a:cs typeface="Avenir Book"/>
              </a:rPr>
              <a:t>Clozaril</a:t>
            </a:r>
            <a:endParaRPr lang="en-US" sz="2400" dirty="0">
              <a:latin typeface="Avenir Book"/>
              <a:cs typeface="Avenir Book"/>
            </a:endParaRPr>
          </a:p>
          <a:p>
            <a:pPr marL="548640" lvl="1" fontAlgn="auto">
              <a:spcBef>
                <a:spcPts val="370"/>
              </a:spcBef>
              <a:spcAft>
                <a:spcPts val="0"/>
              </a:spcAft>
              <a:buFont typeface="Wingdings 2"/>
              <a:buChar char=""/>
              <a:defRPr/>
            </a:pPr>
            <a:r>
              <a:rPr lang="en-US" sz="2400" dirty="0" err="1">
                <a:latin typeface="Avenir Book"/>
                <a:cs typeface="Avenir Book"/>
              </a:rPr>
              <a:t>Abilify</a:t>
            </a:r>
            <a:endParaRPr lang="en-US" sz="2400" dirty="0">
              <a:latin typeface="Avenir Book"/>
              <a:cs typeface="Avenir Book"/>
            </a:endParaRPr>
          </a:p>
          <a:p>
            <a:pPr marL="548640" lvl="1" fontAlgn="auto">
              <a:spcBef>
                <a:spcPts val="370"/>
              </a:spcBef>
              <a:spcAft>
                <a:spcPts val="0"/>
              </a:spcAft>
              <a:buFont typeface="Wingdings 2"/>
              <a:buChar char=""/>
              <a:defRPr/>
            </a:pPr>
            <a:r>
              <a:rPr lang="en-US" sz="2400" dirty="0">
                <a:latin typeface="Avenir Book"/>
                <a:cs typeface="Avenir Book"/>
              </a:rPr>
              <a:t>Geodon</a:t>
            </a:r>
          </a:p>
          <a:p>
            <a:pPr marL="548640" lvl="1" fontAlgn="auto">
              <a:spcBef>
                <a:spcPts val="370"/>
              </a:spcBef>
              <a:spcAft>
                <a:spcPts val="0"/>
              </a:spcAft>
              <a:buFont typeface="Wingdings 2"/>
              <a:buChar char=""/>
              <a:defRPr/>
            </a:pPr>
            <a:r>
              <a:rPr lang="en-US" sz="2400" dirty="0">
                <a:latin typeface="Avenir Book"/>
                <a:cs typeface="Avenir Book"/>
              </a:rPr>
              <a:t>Seroquel</a:t>
            </a:r>
          </a:p>
          <a:p>
            <a:pPr marL="548640" lvl="1" fontAlgn="auto">
              <a:spcBef>
                <a:spcPts val="370"/>
              </a:spcBef>
              <a:spcAft>
                <a:spcPts val="0"/>
              </a:spcAft>
              <a:buFont typeface="Wingdings 2"/>
              <a:buChar char=""/>
              <a:defRPr/>
            </a:pPr>
            <a:r>
              <a:rPr lang="en-US" sz="2400" dirty="0">
                <a:latin typeface="Avenir Book"/>
                <a:cs typeface="Avenir Book"/>
              </a:rPr>
              <a:t>Risperdal</a:t>
            </a:r>
          </a:p>
          <a:p>
            <a:pPr marL="548640" lvl="1" fontAlgn="auto">
              <a:spcBef>
                <a:spcPts val="370"/>
              </a:spcBef>
              <a:spcAft>
                <a:spcPts val="0"/>
              </a:spcAft>
              <a:buFont typeface="Wingdings 2"/>
              <a:buChar char=""/>
              <a:defRPr/>
            </a:pPr>
            <a:r>
              <a:rPr lang="en-US" sz="2400" dirty="0" err="1">
                <a:latin typeface="Avenir Book"/>
                <a:cs typeface="Avenir Book"/>
              </a:rPr>
              <a:t>Zyprexa</a:t>
            </a:r>
            <a:endParaRPr lang="en-US" sz="2400" dirty="0">
              <a:latin typeface="Avenir Book"/>
              <a:cs typeface="Avenir Book"/>
            </a:endParaRPr>
          </a:p>
          <a:p>
            <a:pPr marL="262890" lvl="1" indent="0" fontAlgn="auto">
              <a:spcBef>
                <a:spcPts val="370"/>
              </a:spcBef>
              <a:spcAft>
                <a:spcPts val="0"/>
              </a:spcAft>
              <a:buNone/>
              <a:defRPr/>
            </a:pPr>
            <a:endParaRPr lang="en-US" sz="2400" dirty="0">
              <a:cs typeface="Avenir Book"/>
            </a:endParaRPr>
          </a:p>
          <a:p>
            <a:pPr marL="262890" lvl="1" indent="0" fontAlgn="auto">
              <a:spcBef>
                <a:spcPts val="370"/>
              </a:spcBef>
              <a:spcAft>
                <a:spcPts val="0"/>
              </a:spcAft>
              <a:buNone/>
              <a:defRPr/>
            </a:pPr>
            <a:endParaRPr lang="en-US" sz="2000" dirty="0">
              <a:latin typeface="Avenir Book"/>
              <a:cs typeface="Avenir Book"/>
            </a:endParaRPr>
          </a:p>
          <a:p>
            <a:pPr marL="274320" indent="-274320" fontAlgn="auto">
              <a:spcBef>
                <a:spcPts val="580"/>
              </a:spcBef>
              <a:spcAft>
                <a:spcPts val="0"/>
              </a:spcAft>
              <a:buFont typeface="Wingdings 2"/>
              <a:buNone/>
              <a:defRPr/>
            </a:pPr>
            <a:endParaRPr lang="en-US" dirty="0"/>
          </a:p>
        </p:txBody>
      </p:sp>
      <p:pic>
        <p:nvPicPr>
          <p:cNvPr id="60419" name="Content Placeholder 6" descr="Antipsychotic-drugs.jpg"/>
          <p:cNvPicPr>
            <a:picLocks noGrp="1" noChangeAspect="1"/>
          </p:cNvPicPr>
          <p:nvPr>
            <p:ph sz="half" idx="2"/>
          </p:nvPr>
        </p:nvPicPr>
        <p:blipFill>
          <a:blip r:embed="rId3" cstate="print"/>
          <a:stretch>
            <a:fillRect/>
          </a:stretch>
        </p:blipFill>
        <p:spPr>
          <a:xfrm>
            <a:off x="6096000" y="228600"/>
            <a:ext cx="2574974" cy="1716649"/>
          </a:xfrm>
        </p:spPr>
      </p:pic>
      <p:sp>
        <p:nvSpPr>
          <p:cNvPr id="2" name="TextBox 1"/>
          <p:cNvSpPr txBox="1"/>
          <p:nvPr/>
        </p:nvSpPr>
        <p:spPr>
          <a:xfrm>
            <a:off x="533400" y="381000"/>
            <a:ext cx="2971800" cy="584776"/>
          </a:xfrm>
          <a:prstGeom prst="rect">
            <a:avLst/>
          </a:prstGeom>
          <a:noFill/>
        </p:spPr>
        <p:txBody>
          <a:bodyPr wrap="square" rtlCol="0">
            <a:spAutoFit/>
          </a:bodyPr>
          <a:lstStyle/>
          <a:p>
            <a:r>
              <a:rPr lang="en-US" sz="3200" dirty="0">
                <a:latin typeface="Avenir Book"/>
                <a:cs typeface="Avenir Book"/>
              </a:rPr>
              <a:t>Antipsychotics</a:t>
            </a:r>
          </a:p>
        </p:txBody>
      </p:sp>
      <p:sp>
        <p:nvSpPr>
          <p:cNvPr id="4" name="Rectangle 3"/>
          <p:cNvSpPr/>
          <p:nvPr/>
        </p:nvSpPr>
        <p:spPr>
          <a:xfrm>
            <a:off x="3810000" y="3048000"/>
            <a:ext cx="4953000" cy="2970044"/>
          </a:xfrm>
          <a:prstGeom prst="rect">
            <a:avLst/>
          </a:prstGeom>
        </p:spPr>
        <p:txBody>
          <a:bodyPr wrap="square">
            <a:spAutoFit/>
          </a:bodyPr>
          <a:lstStyle/>
          <a:p>
            <a:pPr fontAlgn="auto">
              <a:spcBef>
                <a:spcPts val="580"/>
              </a:spcBef>
              <a:spcAft>
                <a:spcPts val="0"/>
              </a:spcAft>
              <a:defRPr/>
            </a:pPr>
            <a:r>
              <a:rPr lang="en-US" sz="2200" dirty="0">
                <a:latin typeface="+mj-lt"/>
                <a:cs typeface="Avenir Book"/>
              </a:rPr>
              <a:t>               </a:t>
            </a:r>
            <a:r>
              <a:rPr lang="en-US" sz="2200" dirty="0">
                <a:latin typeface="Avenir Book"/>
                <a:cs typeface="Avenir Book"/>
              </a:rPr>
              <a:t> Side effects: </a:t>
            </a:r>
          </a:p>
          <a:p>
            <a:pPr fontAlgn="auto">
              <a:spcBef>
                <a:spcPts val="580"/>
              </a:spcBef>
              <a:spcAft>
                <a:spcPts val="0"/>
              </a:spcAft>
              <a:defRPr/>
            </a:pPr>
            <a:endParaRPr lang="en-US" sz="2200" dirty="0">
              <a:latin typeface="Avenir Book"/>
              <a:cs typeface="Avenir Book"/>
            </a:endParaRPr>
          </a:p>
          <a:p>
            <a:pPr marL="548640" lvl="1" algn="just" fontAlgn="auto">
              <a:spcBef>
                <a:spcPts val="370"/>
              </a:spcBef>
              <a:spcAft>
                <a:spcPts val="0"/>
              </a:spcAft>
              <a:defRPr/>
            </a:pPr>
            <a:r>
              <a:rPr lang="en-US" sz="2200" dirty="0">
                <a:latin typeface="Avenir Book"/>
                <a:cs typeface="Avenir Book"/>
              </a:rPr>
              <a:t>Dry mouth, blurred vision, loss of muscle control, sun sensitivity, nausea, sedation, diarrhea, muscle spasms, tremors, weight gain</a:t>
            </a:r>
          </a:p>
          <a:p>
            <a:pPr marL="548640" lvl="1" algn="just" fontAlgn="auto">
              <a:spcBef>
                <a:spcPts val="370"/>
              </a:spcBef>
              <a:spcAft>
                <a:spcPts val="0"/>
              </a:spcAft>
              <a:defRPr/>
            </a:pPr>
            <a:endParaRPr lang="en-US" sz="2200" dirty="0">
              <a:latin typeface="Avenir Book"/>
              <a:cs typeface="Avenir Book"/>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304800" y="609600"/>
            <a:ext cx="8382000" cy="6096000"/>
          </a:xfrm>
        </p:spPr>
        <p:txBody>
          <a:bodyPr>
            <a:normAutofit fontScale="92500" lnSpcReduction="10000"/>
          </a:bodyPr>
          <a:lstStyle/>
          <a:p>
            <a:pPr marL="0" indent="0">
              <a:buNone/>
            </a:pPr>
            <a:endParaRPr lang="en-US" dirty="0">
              <a:latin typeface="Avenir Book"/>
              <a:ea typeface="Calisto MT" pitchFamily="18" charset="0"/>
              <a:cs typeface="Avenir Book"/>
            </a:endParaRPr>
          </a:p>
          <a:p>
            <a:pPr marL="0" indent="0">
              <a:buNone/>
            </a:pPr>
            <a:r>
              <a:rPr lang="en-US" u="sng" dirty="0">
                <a:latin typeface="Avenir Book"/>
                <a:ea typeface="Calisto MT" pitchFamily="18" charset="0"/>
                <a:cs typeface="Avenir Book"/>
              </a:rPr>
              <a:t>Antidepressants</a:t>
            </a:r>
          </a:p>
          <a:p>
            <a:pPr marL="0" indent="0">
              <a:buNone/>
            </a:pPr>
            <a:endParaRPr lang="en-US" dirty="0">
              <a:latin typeface="Avenir Book"/>
              <a:ea typeface="Calisto MT" pitchFamily="18" charset="0"/>
              <a:cs typeface="Avenir Book"/>
            </a:endParaRPr>
          </a:p>
          <a:p>
            <a:pPr marL="0" indent="0">
              <a:buNone/>
            </a:pPr>
            <a:r>
              <a:rPr lang="en-US" dirty="0">
                <a:latin typeface="Avenir Book"/>
                <a:ea typeface="Calisto MT" pitchFamily="18" charset="0"/>
                <a:cs typeface="Avenir Book"/>
              </a:rPr>
              <a:t>Used for depressive disorders, such as anxiety and bulimia</a:t>
            </a:r>
          </a:p>
          <a:p>
            <a:pPr marL="0" indent="0">
              <a:buNone/>
            </a:pPr>
            <a:endParaRPr lang="en-US" dirty="0">
              <a:latin typeface="Avenir Book"/>
              <a:ea typeface="Calisto MT" pitchFamily="18" charset="0"/>
              <a:cs typeface="Avenir Book"/>
            </a:endParaRPr>
          </a:p>
          <a:p>
            <a:pPr marL="0" indent="0">
              <a:buNone/>
            </a:pPr>
            <a:r>
              <a:rPr lang="en-US" dirty="0">
                <a:latin typeface="Avenir Book"/>
                <a:ea typeface="Calisto MT" pitchFamily="18" charset="0"/>
                <a:cs typeface="Avenir Book"/>
              </a:rPr>
              <a:t>Medications:</a:t>
            </a:r>
          </a:p>
          <a:p>
            <a:pPr marL="0" indent="0">
              <a:buNone/>
            </a:pPr>
            <a:endParaRPr lang="en-US" dirty="0">
              <a:latin typeface="Avenir Book"/>
              <a:ea typeface="Calisto MT" pitchFamily="18" charset="0"/>
              <a:cs typeface="Avenir Book"/>
            </a:endParaRPr>
          </a:p>
          <a:p>
            <a:pPr lvl="1"/>
            <a:r>
              <a:rPr lang="en-US" dirty="0">
                <a:latin typeface="Avenir Book"/>
                <a:ea typeface="Calisto MT" pitchFamily="18" charset="0"/>
                <a:cs typeface="Avenir Book"/>
              </a:rPr>
              <a:t>Lexapro, Prozac, Imipramine, </a:t>
            </a:r>
            <a:r>
              <a:rPr lang="en-US" dirty="0" err="1">
                <a:latin typeface="Avenir Book"/>
                <a:ea typeface="Calisto MT" pitchFamily="18" charset="0"/>
                <a:cs typeface="Avenir Book"/>
              </a:rPr>
              <a:t>Wellbutrin</a:t>
            </a:r>
            <a:r>
              <a:rPr lang="en-US" dirty="0">
                <a:latin typeface="Avenir Book"/>
                <a:ea typeface="Calisto MT" pitchFamily="18" charset="0"/>
                <a:cs typeface="Avenir Book"/>
              </a:rPr>
              <a:t>, Elavil</a:t>
            </a:r>
          </a:p>
          <a:p>
            <a:endParaRPr lang="en-US" dirty="0">
              <a:latin typeface="Avenir Book"/>
              <a:ea typeface="Calisto MT" pitchFamily="18" charset="0"/>
              <a:cs typeface="Avenir Book"/>
            </a:endParaRPr>
          </a:p>
          <a:p>
            <a:pPr lvl="1"/>
            <a:r>
              <a:rPr lang="en-US" dirty="0">
                <a:latin typeface="Avenir Book"/>
                <a:ea typeface="Calisto MT" pitchFamily="18" charset="0"/>
                <a:cs typeface="Avenir Book"/>
              </a:rPr>
              <a:t>Changes the concentration of specific neurotransmitters in the brain</a:t>
            </a:r>
          </a:p>
          <a:p>
            <a:pPr lvl="1"/>
            <a:r>
              <a:rPr lang="en-US" dirty="0">
                <a:latin typeface="Avenir Book"/>
                <a:ea typeface="Calisto MT" pitchFamily="18" charset="0"/>
                <a:cs typeface="Avenir Book"/>
              </a:rPr>
              <a:t>Can provide lasting long-term recovery from depression</a:t>
            </a:r>
          </a:p>
          <a:p>
            <a:endParaRPr lang="en-US" dirty="0">
              <a:latin typeface="Avenir Book"/>
              <a:ea typeface="Calisto MT" pitchFamily="18" charset="0"/>
              <a:cs typeface="Avenir Book"/>
            </a:endParaRPr>
          </a:p>
          <a:p>
            <a:pPr lvl="1"/>
            <a:r>
              <a:rPr lang="en-US" dirty="0">
                <a:latin typeface="Avenir Book"/>
                <a:ea typeface="Calisto MT" pitchFamily="18" charset="0"/>
                <a:cs typeface="Avenir Book"/>
              </a:rPr>
              <a:t>Could be used for bi-polar individuals</a:t>
            </a:r>
          </a:p>
          <a:p>
            <a:endParaRPr lang="en-US" dirty="0"/>
          </a:p>
        </p:txBody>
      </p:sp>
    </p:spTree>
    <p:extLst>
      <p:ext uri="{BB962C8B-B14F-4D97-AF65-F5344CB8AC3E}">
        <p14:creationId xmlns:p14="http://schemas.microsoft.com/office/powerpoint/2010/main" val="29019151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0" y="609600"/>
            <a:ext cx="8991600" cy="6019800"/>
          </a:xfrm>
        </p:spPr>
        <p:txBody>
          <a:bodyPr>
            <a:normAutofit fontScale="25000" lnSpcReduction="20000"/>
          </a:bodyPr>
          <a:lstStyle/>
          <a:p>
            <a:pPr marL="274320" indent="-274320" algn="ctr">
              <a:spcBef>
                <a:spcPts val="580"/>
              </a:spcBef>
              <a:buNone/>
              <a:defRPr/>
            </a:pPr>
            <a:endParaRPr lang="en-US" sz="6000" u="sng" dirty="0">
              <a:latin typeface="Avenir Book"/>
              <a:cs typeface="Avenir Book"/>
            </a:endParaRPr>
          </a:p>
          <a:p>
            <a:pPr marL="274320" indent="-274320">
              <a:spcBef>
                <a:spcPts val="580"/>
              </a:spcBef>
              <a:buNone/>
              <a:defRPr/>
            </a:pPr>
            <a:r>
              <a:rPr lang="en-US" sz="9600" u="sng" dirty="0">
                <a:latin typeface="Avenir Book"/>
                <a:cs typeface="Avenir Book"/>
              </a:rPr>
              <a:t>Mood Regulators for Bipolar Disorder</a:t>
            </a:r>
          </a:p>
          <a:p>
            <a:pPr marL="274320" indent="-274320">
              <a:spcBef>
                <a:spcPts val="580"/>
              </a:spcBef>
              <a:buNone/>
              <a:defRPr/>
            </a:pPr>
            <a:endParaRPr lang="en-US" sz="3200" dirty="0">
              <a:latin typeface="Avenir Book"/>
              <a:cs typeface="Avenir Book"/>
            </a:endParaRPr>
          </a:p>
          <a:p>
            <a:pPr marL="274320" indent="-274320" algn="just">
              <a:spcBef>
                <a:spcPts val="580"/>
              </a:spcBef>
              <a:buNone/>
              <a:defRPr/>
            </a:pPr>
            <a:r>
              <a:rPr lang="en-US" sz="7200" dirty="0">
                <a:solidFill>
                  <a:srgbClr val="000000"/>
                </a:solidFill>
                <a:latin typeface="Avenir Book"/>
                <a:cs typeface="Avenir Book"/>
              </a:rPr>
              <a:t>	Mood stabilizers balance certain brain chemicals that control emotional states and behavior. </a:t>
            </a:r>
          </a:p>
          <a:p>
            <a:pPr marL="274320" indent="-274320" algn="just">
              <a:spcBef>
                <a:spcPts val="580"/>
              </a:spcBef>
              <a:buNone/>
              <a:defRPr/>
            </a:pPr>
            <a:endParaRPr lang="en-US" sz="7200" dirty="0">
              <a:solidFill>
                <a:srgbClr val="000000"/>
              </a:solidFill>
              <a:latin typeface="Avenir Book"/>
              <a:cs typeface="Avenir Book"/>
            </a:endParaRPr>
          </a:p>
          <a:p>
            <a:pPr marL="274320" indent="-274320" algn="just">
              <a:spcBef>
                <a:spcPts val="580"/>
              </a:spcBef>
              <a:buNone/>
              <a:defRPr/>
            </a:pPr>
            <a:r>
              <a:rPr lang="en-US" sz="7200" dirty="0">
                <a:latin typeface="Avenir Book"/>
                <a:cs typeface="Avenir Book"/>
              </a:rPr>
              <a:t>	Mood stabilizers can help to treat mania and to prevent the return of both manic and depressive episodes in bipolar disorder. They may also help treat the mood disorder problems associated with Schizophrenia such as depression</a:t>
            </a:r>
          </a:p>
          <a:p>
            <a:pPr marL="274320" indent="-274320">
              <a:spcBef>
                <a:spcPts val="580"/>
              </a:spcBef>
              <a:buNone/>
              <a:defRPr/>
            </a:pPr>
            <a:endParaRPr lang="en-US" sz="7200" dirty="0">
              <a:latin typeface="Avenir Book"/>
              <a:cs typeface="Avenir Book"/>
              <a:hlinkClick r:id="rId2"/>
            </a:endParaRPr>
          </a:p>
          <a:p>
            <a:pPr marL="274320" indent="-274320">
              <a:spcBef>
                <a:spcPts val="580"/>
              </a:spcBef>
              <a:buNone/>
              <a:defRPr/>
            </a:pPr>
            <a:r>
              <a:rPr lang="en-US" sz="7200" dirty="0">
                <a:solidFill>
                  <a:srgbClr val="000000"/>
                </a:solidFill>
                <a:latin typeface="Avenir Book"/>
                <a:cs typeface="Avenir Book"/>
              </a:rPr>
              <a:t>	Medications:	</a:t>
            </a:r>
            <a:r>
              <a:rPr lang="en-US" sz="7200" dirty="0">
                <a:latin typeface="Avenir Book"/>
                <a:cs typeface="Avenir Book"/>
              </a:rPr>
              <a:t>Depakote, Lithium and </a:t>
            </a:r>
            <a:r>
              <a:rPr lang="en-US" sz="7200" dirty="0" err="1">
                <a:latin typeface="Avenir Book"/>
                <a:cs typeface="Avenir Book"/>
              </a:rPr>
              <a:t>Tegretol</a:t>
            </a:r>
            <a:r>
              <a:rPr lang="en-US" sz="7200" dirty="0">
                <a:latin typeface="Avenir Book"/>
                <a:cs typeface="Avenir Book"/>
              </a:rPr>
              <a:t> </a:t>
            </a:r>
          </a:p>
          <a:p>
            <a:pPr marL="274320" indent="-274320">
              <a:spcBef>
                <a:spcPts val="580"/>
              </a:spcBef>
              <a:buNone/>
              <a:defRPr/>
            </a:pPr>
            <a:endParaRPr lang="en-US" sz="7200" dirty="0">
              <a:latin typeface="Avenir Book"/>
              <a:cs typeface="Avenir Book"/>
            </a:endParaRPr>
          </a:p>
          <a:p>
            <a:pPr marL="274320" indent="-274320">
              <a:spcBef>
                <a:spcPts val="580"/>
              </a:spcBef>
              <a:buNone/>
              <a:defRPr/>
            </a:pPr>
            <a:r>
              <a:rPr lang="en-US" sz="7200" dirty="0">
                <a:latin typeface="Avenir Book"/>
                <a:cs typeface="Avenir Book"/>
              </a:rPr>
              <a:t>Side effects of these medications:</a:t>
            </a:r>
          </a:p>
          <a:p>
            <a:pPr marL="0" indent="0">
              <a:buNone/>
            </a:pPr>
            <a:r>
              <a:rPr lang="en-US" sz="7200" dirty="0">
                <a:latin typeface="Avenir Book"/>
                <a:cs typeface="Avenir Book"/>
              </a:rPr>
              <a:t>		</a:t>
            </a:r>
          </a:p>
          <a:p>
            <a:r>
              <a:rPr lang="en-US" sz="7200" dirty="0">
                <a:latin typeface="Avenir Book"/>
                <a:cs typeface="Avenir Book"/>
              </a:rPr>
              <a:t>Nausea,</a:t>
            </a:r>
          </a:p>
          <a:p>
            <a:r>
              <a:rPr lang="en-US" sz="7200" dirty="0">
                <a:latin typeface="Avenir Book"/>
                <a:cs typeface="Avenir Book"/>
              </a:rPr>
              <a:t>Vomiting</a:t>
            </a:r>
          </a:p>
          <a:p>
            <a:r>
              <a:rPr lang="en-US" sz="7200" dirty="0">
                <a:latin typeface="Avenir Book"/>
                <a:cs typeface="Avenir Book"/>
              </a:rPr>
              <a:t>Diarrhea </a:t>
            </a:r>
          </a:p>
          <a:p>
            <a:r>
              <a:rPr lang="en-US" sz="7200" dirty="0">
                <a:latin typeface="Avenir Book"/>
                <a:cs typeface="Avenir Book"/>
              </a:rPr>
              <a:t>Increased thirst and need to urinate </a:t>
            </a:r>
          </a:p>
          <a:p>
            <a:r>
              <a:rPr lang="en-US" sz="7200" dirty="0">
                <a:latin typeface="Avenir Book"/>
                <a:cs typeface="Avenir Book"/>
              </a:rPr>
              <a:t>Weight gain </a:t>
            </a:r>
          </a:p>
          <a:p>
            <a:r>
              <a:rPr lang="en-US" sz="7200" dirty="0">
                <a:latin typeface="Avenir Book"/>
                <a:cs typeface="Avenir Book"/>
              </a:rPr>
              <a:t>Drowsiness</a:t>
            </a:r>
          </a:p>
          <a:p>
            <a:r>
              <a:rPr lang="en-US" sz="3600" dirty="0"/>
              <a:t>				</a:t>
            </a:r>
            <a:endParaRPr lang="en-US" sz="5500" dirty="0">
              <a:latin typeface="Avenir Book"/>
              <a:cs typeface="Avenir Book"/>
            </a:endParaRPr>
          </a:p>
          <a:p>
            <a:pPr marL="274320" indent="-274320" algn="ctr">
              <a:spcBef>
                <a:spcPts val="580"/>
              </a:spcBef>
              <a:buNone/>
              <a:defRPr/>
            </a:pPr>
            <a:endParaRPr lang="en-US" sz="3800" u="sng" dirty="0">
              <a:latin typeface="Avenir Book"/>
              <a:cs typeface="Avenir Book"/>
            </a:endParaRPr>
          </a:p>
          <a:p>
            <a:endParaRPr lang="en-US" dirty="0"/>
          </a:p>
        </p:txBody>
      </p:sp>
    </p:spTree>
    <p:extLst>
      <p:ext uri="{BB962C8B-B14F-4D97-AF65-F5344CB8AC3E}">
        <p14:creationId xmlns:p14="http://schemas.microsoft.com/office/powerpoint/2010/main" val="25944186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91200"/>
          </a:xfrm>
        </p:spPr>
        <p:txBody>
          <a:bodyPr>
            <a:normAutofit fontScale="92500"/>
          </a:bodyPr>
          <a:lstStyle/>
          <a:p>
            <a:pPr marL="0" indent="0" algn="ctr">
              <a:buNone/>
            </a:pPr>
            <a:r>
              <a:rPr lang="en-US" dirty="0">
                <a:latin typeface="Avenir Book"/>
                <a:cs typeface="Avenir Book"/>
              </a:rPr>
              <a:t>Anti-Anxiety Medications</a:t>
            </a:r>
          </a:p>
          <a:p>
            <a:pPr marL="0" indent="0" algn="ctr">
              <a:buNone/>
            </a:pPr>
            <a:endParaRPr lang="en-US" dirty="0">
              <a:latin typeface="Avenir Book"/>
              <a:cs typeface="Avenir Book"/>
            </a:endParaRPr>
          </a:p>
          <a:p>
            <a:r>
              <a:rPr lang="en-US" dirty="0">
                <a:latin typeface="Avenir Book"/>
                <a:cs typeface="Avenir Book"/>
              </a:rPr>
              <a:t>High-potency benzodiazepines combat anxiety and have few side effects other than drowsiness. </a:t>
            </a:r>
          </a:p>
          <a:p>
            <a:r>
              <a:rPr lang="en-US" dirty="0">
                <a:latin typeface="Avenir Book"/>
                <a:cs typeface="Avenir Book"/>
              </a:rPr>
              <a:t>Because people can get used to them and may need higher and higher doses to get the same effect, benzodiazepines are generally prescribed for short periods of time,</a:t>
            </a:r>
          </a:p>
          <a:p>
            <a:endParaRPr lang="en-US" dirty="0">
              <a:latin typeface="Avenir Book"/>
              <a:cs typeface="Avenir Book"/>
            </a:endParaRPr>
          </a:p>
          <a:p>
            <a:r>
              <a:rPr lang="en-US" dirty="0" err="1">
                <a:latin typeface="Avenir Book"/>
                <a:cs typeface="Avenir Book"/>
              </a:rPr>
              <a:t>Klonopin</a:t>
            </a:r>
            <a:r>
              <a:rPr lang="en-US" dirty="0">
                <a:latin typeface="Avenir Book"/>
                <a:cs typeface="Avenir Book"/>
              </a:rPr>
              <a:t> is used for social phobia and GAD </a:t>
            </a:r>
          </a:p>
          <a:p>
            <a:r>
              <a:rPr lang="en-US" dirty="0">
                <a:latin typeface="Avenir Book"/>
                <a:cs typeface="Avenir Book"/>
              </a:rPr>
              <a:t>Ativan is helpful for panic disorder </a:t>
            </a:r>
          </a:p>
          <a:p>
            <a:r>
              <a:rPr lang="en-US" dirty="0">
                <a:latin typeface="Avenir Book"/>
                <a:cs typeface="Avenir Book"/>
              </a:rPr>
              <a:t>Xanax is useful for both panic disorder and GAD.</a:t>
            </a:r>
          </a:p>
          <a:p>
            <a:pPr marL="0" indent="0">
              <a:buNone/>
            </a:pPr>
            <a:endParaRPr lang="en-US" dirty="0">
              <a:latin typeface="Avenir Book"/>
              <a:cs typeface="Avenir Book"/>
            </a:endParaRPr>
          </a:p>
          <a:p>
            <a:r>
              <a:rPr lang="en-US" dirty="0">
                <a:latin typeface="Avenir Book"/>
                <a:cs typeface="Avenir Book"/>
              </a:rPr>
              <a:t>Some people experience withdrawal symptoms if they stop taking benzodiazepines abruptly instead of tapering off, and anxiety can return once the medication is stopped. </a:t>
            </a:r>
          </a:p>
        </p:txBody>
      </p:sp>
    </p:spTree>
    <p:extLst>
      <p:ext uri="{BB962C8B-B14F-4D97-AF65-F5344CB8AC3E}">
        <p14:creationId xmlns:p14="http://schemas.microsoft.com/office/powerpoint/2010/main" val="30587406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534400" cy="6019800"/>
          </a:xfrm>
        </p:spPr>
        <p:txBody>
          <a:bodyPr>
            <a:normAutofit fontScale="92500" lnSpcReduction="10000"/>
          </a:bodyPr>
          <a:lstStyle/>
          <a:p>
            <a:pPr marL="0" indent="0" algn="ctr">
              <a:buNone/>
            </a:pPr>
            <a:r>
              <a:rPr lang="en-US" dirty="0">
                <a:latin typeface="Avenir Book"/>
                <a:cs typeface="Avenir Book"/>
              </a:rPr>
              <a:t>Treatment</a:t>
            </a:r>
          </a:p>
          <a:p>
            <a:pPr marL="0" indent="0" algn="just">
              <a:buNone/>
            </a:pPr>
            <a:endParaRPr lang="en-US" dirty="0">
              <a:latin typeface="Avenir Book"/>
              <a:cs typeface="Avenir Book"/>
            </a:endParaRPr>
          </a:p>
          <a:p>
            <a:pPr marL="0" indent="0" algn="just">
              <a:buNone/>
            </a:pPr>
            <a:r>
              <a:rPr lang="en-US" dirty="0">
                <a:latin typeface="Avenir Book"/>
                <a:cs typeface="Avenir Book"/>
              </a:rPr>
              <a:t>In general, anxiety disorders are treated with medication, specific types of psychotherapy, or both. Treatment choices depend on the problem and the person’s preference.</a:t>
            </a:r>
          </a:p>
          <a:p>
            <a:pPr marL="0" indent="0" algn="ctr">
              <a:buNone/>
            </a:pPr>
            <a:endParaRPr lang="en-US" dirty="0">
              <a:latin typeface="Avenir Book"/>
              <a:cs typeface="Avenir Book"/>
            </a:endParaRPr>
          </a:p>
          <a:p>
            <a:pPr marL="0" indent="0" algn="ctr">
              <a:buNone/>
            </a:pPr>
            <a:r>
              <a:rPr lang="en-US" dirty="0">
                <a:latin typeface="Avenir Book"/>
                <a:cs typeface="Avenir Book"/>
              </a:rPr>
              <a:t>	Antidepressants</a:t>
            </a:r>
          </a:p>
          <a:p>
            <a:pPr algn="just"/>
            <a:endParaRPr lang="en-US" dirty="0">
              <a:latin typeface="Avenir Book"/>
              <a:cs typeface="Avenir Book"/>
            </a:endParaRPr>
          </a:p>
          <a:p>
            <a:pPr algn="just"/>
            <a:r>
              <a:rPr lang="en-US" dirty="0">
                <a:latin typeface="Avenir Book"/>
                <a:cs typeface="Avenir Book"/>
              </a:rPr>
              <a:t>SSRIs:  Some of the newest antidepressants are called selective serotonin reuptake inhibitors, or SSRIs. SSRIs alter the levels of the neurotransmitter serotonin in the brain, which, like other neurotransmitters, helps brain cells communicate with one another.</a:t>
            </a:r>
          </a:p>
          <a:p>
            <a:pPr algn="just"/>
            <a:endParaRPr lang="en-US" dirty="0">
              <a:latin typeface="Avenir Book"/>
              <a:cs typeface="Avenir Book"/>
            </a:endParaRPr>
          </a:p>
          <a:p>
            <a:pPr algn="just"/>
            <a:r>
              <a:rPr lang="en-US" dirty="0">
                <a:latin typeface="Avenir Book"/>
                <a:cs typeface="Avenir Book"/>
              </a:rPr>
              <a:t>Prozac, Zoloft, Lexapro, Paxil, </a:t>
            </a:r>
            <a:r>
              <a:rPr lang="en-US" dirty="0" err="1">
                <a:latin typeface="Avenir Book"/>
                <a:cs typeface="Avenir Book"/>
              </a:rPr>
              <a:t>Celexa</a:t>
            </a:r>
            <a:r>
              <a:rPr lang="en-US" dirty="0">
                <a:latin typeface="Avenir Book"/>
                <a:cs typeface="Avenir Book"/>
              </a:rPr>
              <a:t> are some of the SSRIs commonly prescribed for panic disorder, OCD, PTSD, and social phobia. </a:t>
            </a:r>
          </a:p>
          <a:p>
            <a:pPr marL="0" indent="0" algn="just">
              <a:buNone/>
            </a:pPr>
            <a:endParaRPr lang="en-US" dirty="0">
              <a:latin typeface="Avenir Book"/>
              <a:cs typeface="Avenir Book"/>
            </a:endParaRPr>
          </a:p>
        </p:txBody>
      </p:sp>
    </p:spTree>
    <p:extLst>
      <p:ext uri="{BB962C8B-B14F-4D97-AF65-F5344CB8AC3E}">
        <p14:creationId xmlns:p14="http://schemas.microsoft.com/office/powerpoint/2010/main" val="37254269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943600"/>
          </a:xfrm>
        </p:spPr>
        <p:txBody>
          <a:bodyPr/>
          <a:lstStyle/>
          <a:p>
            <a:pPr marL="0" indent="0" algn="just">
              <a:buNone/>
            </a:pPr>
            <a:r>
              <a:rPr lang="en-US" dirty="0">
                <a:latin typeface="Avenir Book"/>
                <a:cs typeface="Avenir Book"/>
              </a:rPr>
              <a:t>Psychotherapy</a:t>
            </a:r>
          </a:p>
          <a:p>
            <a:pPr algn="just"/>
            <a:endParaRPr lang="en-US" dirty="0">
              <a:latin typeface="Avenir Book"/>
              <a:cs typeface="Avenir Book"/>
            </a:endParaRPr>
          </a:p>
          <a:p>
            <a:pPr algn="just"/>
            <a:r>
              <a:rPr lang="en-US" dirty="0">
                <a:latin typeface="Avenir Book"/>
                <a:cs typeface="Avenir Book"/>
              </a:rPr>
              <a:t>Psychotherapy involves talking with a trained mental health professional, such as a psychiatrist, psychologist, social worker, or counselor, to discover what caused an anxiety disorder and how to deal with its symptoms.</a:t>
            </a:r>
          </a:p>
          <a:p>
            <a:pPr algn="just"/>
            <a:endParaRPr lang="en-US" dirty="0">
              <a:latin typeface="Avenir Book"/>
              <a:cs typeface="Avenir Book"/>
            </a:endParaRPr>
          </a:p>
          <a:p>
            <a:pPr marL="0" indent="0" algn="just">
              <a:buNone/>
            </a:pPr>
            <a:r>
              <a:rPr lang="en-US" dirty="0">
                <a:latin typeface="Avenir Book"/>
                <a:cs typeface="Avenir Book"/>
              </a:rPr>
              <a:t>Cognitive-Behavioral Therapy</a:t>
            </a:r>
          </a:p>
          <a:p>
            <a:pPr marL="0" indent="0" algn="just">
              <a:buNone/>
            </a:pPr>
            <a:endParaRPr lang="en-US" dirty="0">
              <a:latin typeface="Avenir Book"/>
              <a:cs typeface="Avenir Book"/>
            </a:endParaRPr>
          </a:p>
          <a:p>
            <a:pPr algn="just"/>
            <a:r>
              <a:rPr lang="en-US" dirty="0">
                <a:latin typeface="Avenir Book"/>
                <a:cs typeface="Avenir Book"/>
              </a:rPr>
              <a:t>Cognitive-behavioral therapy (CBT) is very useful in treating anxiety disorders. The cognitive part helps people change the thinking patterns that support their fears, and the behavioral part helps people change the way they react to anxiety-provoking situations.</a:t>
            </a:r>
          </a:p>
        </p:txBody>
      </p:sp>
    </p:spTree>
    <p:extLst>
      <p:ext uri="{BB962C8B-B14F-4D97-AF65-F5344CB8AC3E}">
        <p14:creationId xmlns:p14="http://schemas.microsoft.com/office/powerpoint/2010/main" val="665747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28600" y="609600"/>
            <a:ext cx="8458200" cy="5943600"/>
          </a:xfrm>
        </p:spPr>
        <p:txBody>
          <a:bodyPr>
            <a:normAutofit fontScale="70000" lnSpcReduction="20000"/>
          </a:bodyPr>
          <a:lstStyle/>
          <a:p>
            <a:pPr marL="0" indent="0">
              <a:buNone/>
            </a:pPr>
            <a:r>
              <a:rPr lang="en-US" dirty="0"/>
              <a:t>Signs and symptoms of depression in older adults and the elderly</a:t>
            </a:r>
          </a:p>
          <a:p>
            <a:pPr marL="0" indent="0">
              <a:buNone/>
            </a:pPr>
            <a:r>
              <a:rPr lang="en-US" dirty="0"/>
              <a:t>Recognizing depression in the elderly starts with knowing the signs and symptoms. Depression red flags include:</a:t>
            </a:r>
          </a:p>
          <a:p>
            <a:pPr marL="0" indent="0">
              <a:buNone/>
            </a:pPr>
            <a:endParaRPr lang="en-US" dirty="0"/>
          </a:p>
          <a:p>
            <a:pPr marL="0" indent="0">
              <a:buNone/>
            </a:pPr>
            <a:r>
              <a:rPr lang="en-US" dirty="0"/>
              <a:t>Sadness or feelings of despair</a:t>
            </a:r>
          </a:p>
          <a:p>
            <a:pPr marL="0" indent="0">
              <a:buNone/>
            </a:pPr>
            <a:r>
              <a:rPr lang="en-US" dirty="0"/>
              <a:t>Unexplained or aggravated aches and pains</a:t>
            </a:r>
          </a:p>
          <a:p>
            <a:pPr marL="0" indent="0">
              <a:buNone/>
            </a:pPr>
            <a:r>
              <a:rPr lang="en-US" dirty="0"/>
              <a:t>Loss of interest in socializing or hobbies</a:t>
            </a:r>
          </a:p>
          <a:p>
            <a:pPr marL="0" indent="0">
              <a:buNone/>
            </a:pPr>
            <a:r>
              <a:rPr lang="en-US" dirty="0"/>
              <a:t>Weight loss or loss of appetite</a:t>
            </a:r>
          </a:p>
          <a:p>
            <a:pPr marL="0" indent="0">
              <a:buNone/>
            </a:pPr>
            <a:r>
              <a:rPr lang="en-US" dirty="0"/>
              <a:t>Feelings of hopelessness or helplessness</a:t>
            </a:r>
          </a:p>
          <a:p>
            <a:pPr marL="0" indent="0">
              <a:buNone/>
            </a:pPr>
            <a:r>
              <a:rPr lang="en-US" dirty="0"/>
              <a:t>Lack of motivation and energy</a:t>
            </a:r>
          </a:p>
          <a:p>
            <a:pPr marL="0" indent="0">
              <a:buNone/>
            </a:pPr>
            <a:r>
              <a:rPr lang="en-US" dirty="0"/>
              <a:t>Sleep disturbances (difficulty falling asleep or staying asleep, oversleeping, or daytime sleepiness)</a:t>
            </a:r>
          </a:p>
          <a:p>
            <a:pPr marL="0" indent="0">
              <a:buNone/>
            </a:pPr>
            <a:r>
              <a:rPr lang="en-US" dirty="0"/>
              <a:t>Loss of self-worth (worries about being a burden, feelings of worthlessness or self-loathing)</a:t>
            </a:r>
          </a:p>
          <a:p>
            <a:pPr marL="0" indent="0">
              <a:buNone/>
            </a:pPr>
            <a:r>
              <a:rPr lang="en-US" dirty="0"/>
              <a:t>Slowed movement or speech</a:t>
            </a:r>
          </a:p>
          <a:p>
            <a:pPr marL="0" indent="0">
              <a:buNone/>
            </a:pPr>
            <a:r>
              <a:rPr lang="en-US" dirty="0"/>
              <a:t>Increased use of alcohol or other drugs</a:t>
            </a:r>
          </a:p>
          <a:p>
            <a:pPr marL="0" indent="0">
              <a:buNone/>
            </a:pPr>
            <a:r>
              <a:rPr lang="en-US" dirty="0"/>
              <a:t>Fixation on death; thoughts of suicide</a:t>
            </a:r>
          </a:p>
          <a:p>
            <a:pPr marL="0" indent="0">
              <a:buNone/>
            </a:pPr>
            <a:r>
              <a:rPr lang="en-US" dirty="0"/>
              <a:t>Memory problems</a:t>
            </a:r>
          </a:p>
          <a:p>
            <a:pPr marL="0" indent="0">
              <a:buNone/>
            </a:pPr>
            <a:r>
              <a:rPr lang="en-US" dirty="0"/>
              <a:t>Neglecting personal care (skipping meals, forgetting meds, neglecting personal hygiene)</a:t>
            </a:r>
          </a:p>
        </p:txBody>
      </p:sp>
      <p:sp>
        <p:nvSpPr>
          <p:cNvPr id="5" name="Slide Number Placeholder 4"/>
          <p:cNvSpPr>
            <a:spLocks noGrp="1"/>
          </p:cNvSpPr>
          <p:nvPr>
            <p:ph type="sldNum" sz="quarter" idx="12"/>
          </p:nvPr>
        </p:nvSpPr>
        <p:spPr/>
        <p:txBody>
          <a:bodyPr/>
          <a:lstStyle/>
          <a:p>
            <a:pPr>
              <a:defRPr/>
            </a:pPr>
            <a:endParaRPr lang="en-US"/>
          </a:p>
        </p:txBody>
      </p:sp>
    </p:spTree>
    <p:extLst>
      <p:ext uri="{BB962C8B-B14F-4D97-AF65-F5344CB8AC3E}">
        <p14:creationId xmlns:p14="http://schemas.microsoft.com/office/powerpoint/2010/main" val="610997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533400"/>
            <a:ext cx="9067800" cy="6172200"/>
          </a:xfrm>
        </p:spPr>
        <p:txBody>
          <a:bodyPr>
            <a:normAutofit fontScale="85000" lnSpcReduction="20000"/>
          </a:bodyPr>
          <a:lstStyle/>
          <a:p>
            <a:pPr marL="0" indent="0" algn="ctr">
              <a:buNone/>
            </a:pPr>
            <a:r>
              <a:rPr lang="en-US" dirty="0" err="1">
                <a:solidFill>
                  <a:srgbClr val="FFFFFF"/>
                </a:solidFill>
                <a:latin typeface="Avenir Book"/>
                <a:cs typeface="Avenir Book"/>
              </a:rPr>
              <a:t>Ni</a:t>
            </a:r>
            <a:r>
              <a:rPr lang="en-US" sz="2800" dirty="0" err="1">
                <a:solidFill>
                  <a:srgbClr val="FFFFFF"/>
                </a:solidFill>
                <a:latin typeface="Avenir Book"/>
                <a:cs typeface="Avenir Book"/>
              </a:rPr>
              <a:t>e</a:t>
            </a:r>
            <a:r>
              <a:rPr lang="en-US" sz="2800" dirty="0" err="1">
                <a:latin typeface="Avenir Book"/>
                <a:cs typeface="Avenir Book"/>
              </a:rPr>
              <a:t>What</a:t>
            </a:r>
            <a:r>
              <a:rPr lang="en-US" sz="2800" dirty="0">
                <a:latin typeface="Avenir Book"/>
                <a:cs typeface="Avenir Book"/>
              </a:rPr>
              <a:t> causes depression in the elderly?</a:t>
            </a:r>
          </a:p>
          <a:p>
            <a:pPr marL="0" indent="0" algn="just">
              <a:buNone/>
            </a:pPr>
            <a:endParaRPr lang="en-US" dirty="0">
              <a:latin typeface="Avenir Book"/>
              <a:cs typeface="Avenir Book"/>
            </a:endParaRPr>
          </a:p>
          <a:p>
            <a:pPr marL="0" indent="0" algn="just">
              <a:buNone/>
            </a:pPr>
            <a:r>
              <a:rPr lang="en-US" dirty="0">
                <a:latin typeface="Avenir Book"/>
                <a:cs typeface="Avenir Book"/>
              </a:rPr>
              <a:t>Although there is no single, definitive answer to the question of cause, many factors—psychological, biological, environmental and genetic—likely contribute to the development of depression.</a:t>
            </a:r>
          </a:p>
          <a:p>
            <a:pPr algn="just"/>
            <a:endParaRPr lang="en-US" dirty="0">
              <a:latin typeface="Avenir Book"/>
              <a:cs typeface="Avenir Book"/>
            </a:endParaRPr>
          </a:p>
          <a:p>
            <a:pPr marL="0" indent="0" algn="just">
              <a:buNone/>
            </a:pPr>
            <a:r>
              <a:rPr lang="en-US" dirty="0">
                <a:latin typeface="Avenir Book"/>
                <a:cs typeface="Avenir Book"/>
              </a:rPr>
              <a:t>Imbalances in certain brain chemicals like norepinephrine, serotonin and dopamine are thought to be involved in major depression.</a:t>
            </a:r>
          </a:p>
          <a:p>
            <a:pPr algn="just"/>
            <a:endParaRPr lang="en-US" dirty="0">
              <a:latin typeface="Avenir Book"/>
              <a:cs typeface="Avenir Book"/>
            </a:endParaRPr>
          </a:p>
          <a:p>
            <a:pPr marL="0" indent="0" algn="just">
              <a:buNone/>
            </a:pPr>
            <a:r>
              <a:rPr lang="en-US" dirty="0">
                <a:latin typeface="Avenir Book"/>
                <a:cs typeface="Avenir Book"/>
              </a:rPr>
              <a:t>While some people become depressed for no easily identified reason, depression tends to run in families and the vulnerability is often passed from parents to children.</a:t>
            </a:r>
          </a:p>
          <a:p>
            <a:pPr algn="just"/>
            <a:endParaRPr lang="en-US" dirty="0">
              <a:latin typeface="Avenir Book"/>
              <a:cs typeface="Avenir Book"/>
            </a:endParaRPr>
          </a:p>
          <a:p>
            <a:pPr marL="0" indent="0" algn="just">
              <a:buNone/>
            </a:pPr>
            <a:r>
              <a:rPr lang="en-US" dirty="0">
                <a:latin typeface="Avenir Book"/>
                <a:cs typeface="Avenir Book"/>
              </a:rPr>
              <a:t>When such a genetic vulnerability exists, other factors like prolonged stress, loss or a major life change can trigger the depression.</a:t>
            </a:r>
          </a:p>
          <a:p>
            <a:pPr algn="just"/>
            <a:endParaRPr lang="en-US" dirty="0">
              <a:latin typeface="Avenir Book"/>
              <a:cs typeface="Avenir Book"/>
            </a:endParaRPr>
          </a:p>
          <a:p>
            <a:pPr marL="0" indent="0" algn="just">
              <a:buNone/>
            </a:pPr>
            <a:r>
              <a:rPr lang="en-US" dirty="0">
                <a:latin typeface="Avenir Book"/>
                <a:cs typeface="Avenir Book"/>
              </a:rPr>
              <a:t>For some older people, particularly those with lifelong histories of depression, the development of a disabling illness, loss of a spouse or a friend, retirement, moving out of the family home or some other stressful event may bring about the onset of a depressive episode</a:t>
            </a:r>
            <a:endParaRPr lang="en-US" dirty="0">
              <a:solidFill>
                <a:srgbClr val="FFFFFF"/>
              </a:solidFill>
              <a:latin typeface="Avenir Book"/>
              <a:cs typeface="Avenir Book"/>
            </a:endParaRPr>
          </a:p>
          <a:p>
            <a:pPr algn="just"/>
            <a:endParaRPr lang="en-US" dirty="0"/>
          </a:p>
          <a:p>
            <a:endParaRPr lang="en-US" dirty="0"/>
          </a:p>
        </p:txBody>
      </p:sp>
    </p:spTree>
    <p:extLst>
      <p:ext uri="{BB962C8B-B14F-4D97-AF65-F5344CB8AC3E}">
        <p14:creationId xmlns:p14="http://schemas.microsoft.com/office/powerpoint/2010/main" val="2244070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normAutofit fontScale="92500" lnSpcReduction="10000"/>
          </a:bodyPr>
          <a:lstStyle/>
          <a:p>
            <a:pPr marL="0" indent="0">
              <a:buNone/>
            </a:pPr>
            <a:r>
              <a:rPr lang="en-US" dirty="0"/>
              <a:t>Causes of depression in older adults</a:t>
            </a:r>
          </a:p>
          <a:p>
            <a:pPr marL="0" indent="0">
              <a:buNone/>
            </a:pPr>
            <a:r>
              <a:rPr lang="en-US" dirty="0"/>
              <a:t>As we grow older, we often face significant life changes that can increase the risk for depression. These can include:</a:t>
            </a:r>
          </a:p>
          <a:p>
            <a:pPr marL="0" indent="0">
              <a:buNone/>
            </a:pPr>
            <a:endParaRPr lang="en-US" dirty="0"/>
          </a:p>
          <a:p>
            <a:pPr marL="0" indent="0">
              <a:buNone/>
            </a:pPr>
            <a:r>
              <a:rPr lang="en-US" dirty="0"/>
              <a:t>Health problems – Illness and disability; chronic or severe pain; cognitive decline; damage to your body image due to surgery or sickness.</a:t>
            </a:r>
          </a:p>
          <a:p>
            <a:pPr marL="0" indent="0">
              <a:buNone/>
            </a:pPr>
            <a:r>
              <a:rPr lang="en-US" dirty="0"/>
              <a:t>Loneliness and isolation – Living alone; a dwindling social circle due to deaths or relocation; decreased mobility due to illness or a loss of driving privileges.</a:t>
            </a:r>
          </a:p>
          <a:p>
            <a:pPr marL="0" indent="0">
              <a:buNone/>
            </a:pPr>
            <a:r>
              <a:rPr lang="en-US" dirty="0"/>
              <a:t>Reduced sense of purpose – Feelings of purposelessness or loss of identity due to retirement or physical limitations on activities you used to enjoy.</a:t>
            </a:r>
          </a:p>
          <a:p>
            <a:pPr marL="0" indent="0">
              <a:buNone/>
            </a:pPr>
            <a:r>
              <a:rPr lang="en-US" dirty="0"/>
              <a:t>Fears – Fear of death or dying; anxiety over financial problems or health issues.</a:t>
            </a:r>
          </a:p>
          <a:p>
            <a:pPr marL="0" indent="0">
              <a:buNone/>
            </a:pPr>
            <a:r>
              <a:rPr lang="en-US" dirty="0"/>
              <a:t>Recent bereavements – The death of friends, family members, and pets; the loss of a spouse or partner.</a:t>
            </a:r>
          </a:p>
        </p:txBody>
      </p:sp>
      <p:sp>
        <p:nvSpPr>
          <p:cNvPr id="4" name="Slide Number Placeholder 3"/>
          <p:cNvSpPr>
            <a:spLocks noGrp="1"/>
          </p:cNvSpPr>
          <p:nvPr>
            <p:ph type="sldNum" sz="quarter" idx="12"/>
          </p:nvPr>
        </p:nvSpPr>
        <p:spPr/>
        <p:txBody>
          <a:bodyPr/>
          <a:lstStyle/>
          <a:p>
            <a:pPr>
              <a:defRPr/>
            </a:pPr>
            <a:endParaRPr lang="en-US"/>
          </a:p>
        </p:txBody>
      </p:sp>
    </p:spTree>
    <p:extLst>
      <p:ext uri="{BB962C8B-B14F-4D97-AF65-F5344CB8AC3E}">
        <p14:creationId xmlns:p14="http://schemas.microsoft.com/office/powerpoint/2010/main" val="924936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normAutofit fontScale="85000" lnSpcReduction="20000"/>
          </a:bodyPr>
          <a:lstStyle/>
          <a:p>
            <a:pPr marL="0" indent="0">
              <a:buNone/>
            </a:pPr>
            <a:r>
              <a:rPr lang="en-US" dirty="0"/>
              <a:t>Medical conditions that can cause elderly depression</a:t>
            </a:r>
          </a:p>
          <a:p>
            <a:pPr marL="0" indent="0">
              <a:buNone/>
            </a:pPr>
            <a:r>
              <a:rPr lang="en-US" dirty="0"/>
              <a:t>It’s important to be aware that medical problems can cause depression in older adults and the elderly, either directly or as a psychological reaction to the illness. Any chronic medical condition, particularly if it is painful, disabling, or life-threatening, can lead to depression or make your depression symptoms worse.</a:t>
            </a:r>
          </a:p>
          <a:p>
            <a:pPr marL="0" indent="0">
              <a:buNone/>
            </a:pPr>
            <a:endParaRPr lang="en-US" dirty="0"/>
          </a:p>
          <a:p>
            <a:pPr marL="0" indent="0">
              <a:buNone/>
            </a:pPr>
            <a:r>
              <a:rPr lang="en-US" dirty="0"/>
              <a:t>These include:</a:t>
            </a:r>
          </a:p>
          <a:p>
            <a:pPr marL="0" indent="0">
              <a:buNone/>
            </a:pPr>
            <a:endParaRPr lang="en-US" dirty="0"/>
          </a:p>
          <a:p>
            <a:pPr marL="0" indent="0">
              <a:buNone/>
            </a:pPr>
            <a:r>
              <a:rPr lang="en-US" dirty="0"/>
              <a:t>Parkinson’s disease</a:t>
            </a:r>
          </a:p>
          <a:p>
            <a:pPr marL="0" indent="0">
              <a:buNone/>
            </a:pPr>
            <a:r>
              <a:rPr lang="en-US" dirty="0"/>
              <a:t>Stroke</a:t>
            </a:r>
          </a:p>
          <a:p>
            <a:pPr marL="0" indent="0">
              <a:buNone/>
            </a:pPr>
            <a:r>
              <a:rPr lang="en-US" dirty="0"/>
              <a:t>Heart disease</a:t>
            </a:r>
          </a:p>
          <a:p>
            <a:pPr marL="0" indent="0">
              <a:buNone/>
            </a:pPr>
            <a:r>
              <a:rPr lang="en-US" dirty="0"/>
              <a:t>Cancer</a:t>
            </a:r>
          </a:p>
          <a:p>
            <a:pPr marL="0" indent="0">
              <a:buNone/>
            </a:pPr>
            <a:r>
              <a:rPr lang="en-US" dirty="0"/>
              <a:t>Diabetes</a:t>
            </a:r>
          </a:p>
          <a:p>
            <a:pPr marL="0" indent="0">
              <a:buNone/>
            </a:pPr>
            <a:r>
              <a:rPr lang="en-US" dirty="0"/>
              <a:t>Thyroid disorders</a:t>
            </a:r>
          </a:p>
          <a:p>
            <a:pPr marL="0" indent="0">
              <a:buNone/>
            </a:pPr>
            <a:r>
              <a:rPr lang="en-US" dirty="0"/>
              <a:t>Vitamin B12 deficiency</a:t>
            </a:r>
          </a:p>
          <a:p>
            <a:pPr marL="0" indent="0">
              <a:buNone/>
            </a:pPr>
            <a:r>
              <a:rPr lang="en-US" dirty="0"/>
              <a:t>Dementia and Alzheimer’s disease</a:t>
            </a:r>
          </a:p>
          <a:p>
            <a:pPr marL="0" indent="0">
              <a:buNone/>
            </a:pPr>
            <a:r>
              <a:rPr lang="en-US" dirty="0"/>
              <a:t>Lupus</a:t>
            </a:r>
          </a:p>
          <a:p>
            <a:pPr marL="0" indent="0">
              <a:buNone/>
            </a:pPr>
            <a:r>
              <a:rPr lang="en-US" dirty="0"/>
              <a:t>Multiple sclerosis (MS)</a:t>
            </a:r>
          </a:p>
        </p:txBody>
      </p:sp>
      <p:sp>
        <p:nvSpPr>
          <p:cNvPr id="4" name="Slide Number Placeholder 3"/>
          <p:cNvSpPr>
            <a:spLocks noGrp="1"/>
          </p:cNvSpPr>
          <p:nvPr>
            <p:ph type="sldNum" sz="quarter" idx="12"/>
          </p:nvPr>
        </p:nvSpPr>
        <p:spPr/>
        <p:txBody>
          <a:bodyPr/>
          <a:lstStyle/>
          <a:p>
            <a:pPr>
              <a:defRPr/>
            </a:pPr>
            <a:endParaRPr lang="en-US"/>
          </a:p>
        </p:txBody>
      </p:sp>
    </p:spTree>
    <p:extLst>
      <p:ext uri="{BB962C8B-B14F-4D97-AF65-F5344CB8AC3E}">
        <p14:creationId xmlns:p14="http://schemas.microsoft.com/office/powerpoint/2010/main" val="3329936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fontScale="62500" lnSpcReduction="20000"/>
          </a:bodyPr>
          <a:lstStyle/>
          <a:p>
            <a:endParaRPr lang="en-US" dirty="0"/>
          </a:p>
          <a:p>
            <a:r>
              <a:rPr lang="en-US" dirty="0"/>
              <a:t>Elderly depression as a side effect of medication</a:t>
            </a:r>
          </a:p>
          <a:p>
            <a:r>
              <a:rPr lang="en-US" dirty="0"/>
              <a:t>Symptoms of depression can also occur as a side effect of many commonly prescribed drugs. You’re particularly at risk if you’re taking multiple medications. While the mood-related side effects of prescription medication can affect anyone, older adults are more sensitive because, as we age, our bodies become less efficient at metabolizing and processing drugs.</a:t>
            </a:r>
          </a:p>
          <a:p>
            <a:endParaRPr lang="en-US" dirty="0"/>
          </a:p>
          <a:p>
            <a:r>
              <a:rPr lang="en-US" dirty="0"/>
              <a:t>If you feel depressed after starting a new medication, talk to your doctor. You may be able to lower your dose or switch to another medication that doesn’t impact your mood.</a:t>
            </a:r>
          </a:p>
          <a:p>
            <a:endParaRPr lang="en-US" dirty="0"/>
          </a:p>
          <a:p>
            <a:r>
              <a:rPr lang="en-US" dirty="0"/>
              <a:t>Medications that can cause or worsen depression include:</a:t>
            </a:r>
          </a:p>
          <a:p>
            <a:endParaRPr lang="en-US" dirty="0"/>
          </a:p>
          <a:p>
            <a:r>
              <a:rPr lang="en-US" dirty="0"/>
              <a:t>Blood pressure medication (e.g. clonidine)</a:t>
            </a:r>
          </a:p>
          <a:p>
            <a:r>
              <a:rPr lang="en-US" dirty="0"/>
              <a:t>Beta-blockers (e.g. Lopressor, Inderal)</a:t>
            </a:r>
          </a:p>
          <a:p>
            <a:r>
              <a:rPr lang="en-US" dirty="0"/>
              <a:t>High-cholesterol drugs (e.g. Lipitor, </a:t>
            </a:r>
            <a:r>
              <a:rPr lang="en-US" dirty="0" err="1"/>
              <a:t>Mevacor</a:t>
            </a:r>
            <a:r>
              <a:rPr lang="en-US" dirty="0"/>
              <a:t>, Zocor)</a:t>
            </a:r>
          </a:p>
          <a:p>
            <a:r>
              <a:rPr lang="en-US" dirty="0"/>
              <a:t>Tranquilizers (e.g. Valium, Xanax, Halcion)</a:t>
            </a:r>
          </a:p>
          <a:p>
            <a:r>
              <a:rPr lang="en-US" dirty="0"/>
              <a:t>Calcium-channel blockers</a:t>
            </a:r>
          </a:p>
          <a:p>
            <a:r>
              <a:rPr lang="en-US" dirty="0"/>
              <a:t>Medication for Parkinson’s disease</a:t>
            </a:r>
          </a:p>
          <a:p>
            <a:r>
              <a:rPr lang="en-US" dirty="0"/>
              <a:t>Sleeping pills</a:t>
            </a:r>
          </a:p>
          <a:p>
            <a:r>
              <a:rPr lang="en-US" dirty="0"/>
              <a:t>Ulcer medication (e.g. Zantac, Tagamet)</a:t>
            </a:r>
          </a:p>
          <a:p>
            <a:r>
              <a:rPr lang="en-US" dirty="0"/>
              <a:t>Heart drugs containing reserpine</a:t>
            </a:r>
          </a:p>
          <a:p>
            <a:r>
              <a:rPr lang="en-US" dirty="0"/>
              <a:t>Steroids (e.g. cortisone and prednisone)</a:t>
            </a:r>
          </a:p>
          <a:p>
            <a:r>
              <a:rPr lang="en-US" dirty="0"/>
              <a:t>Painkillers and arthritis drugs</a:t>
            </a:r>
          </a:p>
          <a:p>
            <a:r>
              <a:rPr lang="en-US" dirty="0"/>
              <a:t>Estrogens (e.g. </a:t>
            </a:r>
            <a:r>
              <a:rPr lang="en-US" dirty="0" err="1"/>
              <a:t>Premarin</a:t>
            </a:r>
            <a:r>
              <a:rPr lang="en-US" dirty="0"/>
              <a:t>, </a:t>
            </a:r>
            <a:r>
              <a:rPr lang="en-US" dirty="0" err="1"/>
              <a:t>Prempro</a:t>
            </a:r>
            <a:r>
              <a:rPr lang="en-US" dirty="0"/>
              <a:t>)</a:t>
            </a:r>
          </a:p>
          <a:p>
            <a:r>
              <a:rPr lang="en-US" dirty="0"/>
              <a:t>Anticholinergic drugs used to treat GI disorders</a:t>
            </a:r>
          </a:p>
        </p:txBody>
      </p:sp>
      <p:sp>
        <p:nvSpPr>
          <p:cNvPr id="4" name="Slide Number Placeholder 3"/>
          <p:cNvSpPr>
            <a:spLocks noGrp="1"/>
          </p:cNvSpPr>
          <p:nvPr>
            <p:ph type="sldNum" sz="quarter" idx="12"/>
          </p:nvPr>
        </p:nvSpPr>
        <p:spPr/>
        <p:txBody>
          <a:bodyPr/>
          <a:lstStyle/>
          <a:p>
            <a:pPr>
              <a:defRPr/>
            </a:pPr>
            <a:endParaRPr lang="en-US"/>
          </a:p>
        </p:txBody>
      </p:sp>
    </p:spTree>
    <p:extLst>
      <p:ext uri="{BB962C8B-B14F-4D97-AF65-F5344CB8AC3E}">
        <p14:creationId xmlns:p14="http://schemas.microsoft.com/office/powerpoint/2010/main" val="1964312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91200"/>
          </a:xfrm>
        </p:spPr>
        <p:txBody>
          <a:bodyPr>
            <a:normAutofit fontScale="92500" lnSpcReduction="10000"/>
          </a:bodyPr>
          <a:lstStyle/>
          <a:p>
            <a:pPr marL="0" indent="0">
              <a:buNone/>
            </a:pPr>
            <a:r>
              <a:rPr lang="en-US" dirty="0"/>
              <a:t>Is it Depression or Dementia?</a:t>
            </a:r>
          </a:p>
          <a:p>
            <a:pPr marL="0" indent="0">
              <a:buNone/>
            </a:pPr>
            <a:r>
              <a:rPr lang="en-US" dirty="0"/>
              <a:t>Symptoms of Depression	Symptoms of Dementia</a:t>
            </a:r>
          </a:p>
          <a:p>
            <a:pPr marL="0" indent="0">
              <a:buNone/>
            </a:pPr>
            <a:r>
              <a:rPr lang="en-US" dirty="0"/>
              <a:t>Mental decline is relatively rapid	Mental decline happens slowly</a:t>
            </a:r>
          </a:p>
          <a:p>
            <a:pPr marL="0" indent="0">
              <a:buNone/>
            </a:pPr>
            <a:r>
              <a:rPr lang="en-US" dirty="0"/>
              <a:t>Know the correct time, date, and where you are	Be confused and disoriented; become lost in familiar locations</a:t>
            </a:r>
          </a:p>
          <a:p>
            <a:pPr marL="0" indent="0">
              <a:buNone/>
            </a:pPr>
            <a:r>
              <a:rPr lang="en-US" dirty="0"/>
              <a:t>Difficulty concentrating	Difficulty with short-term memory</a:t>
            </a:r>
          </a:p>
          <a:p>
            <a:pPr marL="0" indent="0">
              <a:buNone/>
            </a:pPr>
            <a:r>
              <a:rPr lang="en-US" dirty="0"/>
              <a:t>Language and motor skills are slow, but normal	Writing, speaking, and motor skills are impaired</a:t>
            </a:r>
          </a:p>
          <a:p>
            <a:pPr marL="0" indent="0">
              <a:buNone/>
            </a:pPr>
            <a:r>
              <a:rPr lang="en-US" dirty="0"/>
              <a:t>You notice or worry about memory problems	You don’t notice memory problems or seem to care</a:t>
            </a:r>
          </a:p>
          <a:p>
            <a:pPr marL="0" indent="0">
              <a:buNone/>
            </a:pPr>
            <a:r>
              <a:rPr lang="en-US" dirty="0"/>
              <a:t>Whether cognitive decline is caused by dementia or depression, it’s important to see a doctor right away. If it’s depression, memory, concentration, and energy will bounce back with treatment. Treatment for dementia will also improve your quality of life. And in some types of dementia, symptoms can be reversed, halted, or slowed.</a:t>
            </a:r>
          </a:p>
        </p:txBody>
      </p:sp>
      <p:sp>
        <p:nvSpPr>
          <p:cNvPr id="4" name="Slide Number Placeholder 3"/>
          <p:cNvSpPr>
            <a:spLocks noGrp="1"/>
          </p:cNvSpPr>
          <p:nvPr>
            <p:ph type="sldNum" sz="quarter" idx="12"/>
          </p:nvPr>
        </p:nvSpPr>
        <p:spPr/>
        <p:txBody>
          <a:bodyPr/>
          <a:lstStyle/>
          <a:p>
            <a:pPr>
              <a:defRPr/>
            </a:pPr>
            <a:endParaRPr lang="en-US"/>
          </a:p>
        </p:txBody>
      </p:sp>
    </p:spTree>
    <p:extLst>
      <p:ext uri="{BB962C8B-B14F-4D97-AF65-F5344CB8AC3E}">
        <p14:creationId xmlns:p14="http://schemas.microsoft.com/office/powerpoint/2010/main" val="434358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normAutofit fontScale="55000" lnSpcReduction="20000"/>
          </a:bodyPr>
          <a:lstStyle/>
          <a:p>
            <a:r>
              <a:rPr lang="en-US" dirty="0"/>
              <a:t>Ways to feel connected and engaged</a:t>
            </a:r>
          </a:p>
          <a:p>
            <a:r>
              <a:rPr lang="en-US" dirty="0"/>
              <a:t>To overcome depression—and stop it coming back—it’s important to continue to feel engaged and enjoy a strong purpose in life. As we age, life changes and we lose things that previously occupied our time and gave our life meaning. You may retire, for example, or your children may leave home, or friends may move away. But there are still plenty of ways you can find new meaning in life and continue to feel connected and engaged.</a:t>
            </a:r>
          </a:p>
          <a:p>
            <a:endParaRPr lang="en-US" dirty="0"/>
          </a:p>
          <a:p>
            <a:r>
              <a:rPr lang="en-US" dirty="0"/>
              <a:t>Get out in to the world. Try not to stay cooped up at home all day. Go to the park, take a trip to the hairdresser, have lunch with a friend, visit a museum, or go to a concert or a play.</a:t>
            </a:r>
          </a:p>
          <a:p>
            <a:endParaRPr lang="en-US" dirty="0"/>
          </a:p>
          <a:p>
            <a:r>
              <a:rPr lang="en-US" dirty="0"/>
              <a:t>Volunteer your time. Helping others is one of the best ways to feel better about yourself and expand your social network.</a:t>
            </a:r>
          </a:p>
          <a:p>
            <a:endParaRPr lang="en-US" dirty="0"/>
          </a:p>
          <a:p>
            <a:r>
              <a:rPr lang="en-US" dirty="0"/>
              <a:t>Join a depression support group. Being with others facing the same problems can help reduce your sense of isolation. It can also be inspiring to hear how others cope with depression.</a:t>
            </a:r>
          </a:p>
          <a:p>
            <a:endParaRPr lang="en-US" dirty="0"/>
          </a:p>
          <a:p>
            <a:r>
              <a:rPr lang="en-US" dirty="0"/>
              <a:t>Take care of a pet A pet can keep you company, and walking a dog, for example, can be good exercise for you and a great way to meet people. Dog owners love to chat while their pets play together.</a:t>
            </a:r>
          </a:p>
          <a:p>
            <a:endParaRPr lang="en-US" dirty="0"/>
          </a:p>
          <a:p>
            <a:r>
              <a:rPr lang="en-US" dirty="0"/>
              <a:t>Learn a new skill. Pick something that you’ve always wanted to learn, or that sparks your imagination and creativity—a musical instrument, a foreign language, or a new game or sport, for example. Take a class or join a club to meet like-minded people.</a:t>
            </a:r>
          </a:p>
          <a:p>
            <a:endParaRPr lang="en-US" dirty="0"/>
          </a:p>
          <a:p>
            <a:r>
              <a:rPr lang="en-US" dirty="0"/>
              <a:t>Create opportunities to laugh. Laughter provides a mood boost, so swap humorous stories and jokes with your loved ones, watch a comedy, or read a funny book.</a:t>
            </a:r>
          </a:p>
          <a:p>
            <a:endParaRPr lang="en-US" dirty="0"/>
          </a:p>
          <a:p>
            <a:r>
              <a:rPr lang="en-US" dirty="0"/>
              <a:t>Tip 2: Adopt healthy habits</a:t>
            </a:r>
          </a:p>
          <a:p>
            <a:r>
              <a:rPr lang="en-US" dirty="0"/>
              <a:t>When you’re depressed, it can be hard to find the motivation to do anything—let alone look after your health. But your health habits have an impact on depression symptoms. The better care you take of your body, the better you’ll feel.</a:t>
            </a:r>
          </a:p>
          <a:p>
            <a:endParaRPr lang="en-US" dirty="0"/>
          </a:p>
          <a:p>
            <a:endParaRPr lang="en-US" dirty="0"/>
          </a:p>
        </p:txBody>
      </p:sp>
      <p:sp>
        <p:nvSpPr>
          <p:cNvPr id="4" name="Slide Number Placeholder 3"/>
          <p:cNvSpPr>
            <a:spLocks noGrp="1"/>
          </p:cNvSpPr>
          <p:nvPr>
            <p:ph type="sldNum" sz="quarter" idx="12"/>
          </p:nvPr>
        </p:nvSpPr>
        <p:spPr/>
        <p:txBody>
          <a:bodyPr/>
          <a:lstStyle/>
          <a:p>
            <a:pPr>
              <a:defRPr/>
            </a:pPr>
            <a:endParaRPr lang="en-US"/>
          </a:p>
        </p:txBody>
      </p:sp>
    </p:spTree>
    <p:extLst>
      <p:ext uri="{BB962C8B-B14F-4D97-AF65-F5344CB8AC3E}">
        <p14:creationId xmlns:p14="http://schemas.microsoft.com/office/powerpoint/2010/main" val="12899896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7801</TotalTime>
  <Words>2906</Words>
  <Application>Microsoft Macintosh PowerPoint</Application>
  <PresentationFormat>Letter Paper (8.5x11 in)</PresentationFormat>
  <Paragraphs>328</Paragraphs>
  <Slides>26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Avenir Book</vt:lpstr>
      <vt:lpstr>Calisto MT</vt:lpstr>
      <vt:lpstr>Times New Roman</vt:lpstr>
      <vt:lpstr>Wingdings 2</vt:lpstr>
      <vt:lpstr>Clarity</vt:lpstr>
      <vt:lpstr> Recognizing and Preventing Depression   in Older Adulthood   by Elijah Levy, Ph.D.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Psychopharmacology</vt:lpstr>
      <vt:lpstr>PowerPoint Presentation</vt:lpstr>
      <vt:lpstr>PowerPoint Presentation</vt:lpstr>
      <vt:lpstr>PowerPoint Presentation</vt:lpstr>
      <vt:lpstr>PowerPoint Presentation</vt:lpstr>
      <vt:lpstr>PowerPoint Presentation</vt:lpstr>
      <vt:lpstr>PowerPoint Presentation</vt:lpstr>
    </vt:vector>
  </TitlesOfParts>
  <Company>Wiesenthal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Anatomy of Hate Crimes</dc:title>
  <dc:creator>The Simon</dc:creator>
  <cp:lastModifiedBy>Microsoft Office User</cp:lastModifiedBy>
  <cp:revision>427</cp:revision>
  <cp:lastPrinted>2014-10-18T03:48:35Z</cp:lastPrinted>
  <dcterms:created xsi:type="dcterms:W3CDTF">2000-09-05T16:57:57Z</dcterms:created>
  <dcterms:modified xsi:type="dcterms:W3CDTF">2019-09-30T03:37:54Z</dcterms:modified>
</cp:coreProperties>
</file>