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D290233-0DD1-4A80-BB1E-9ADC3556DBB6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728839"/>
          </a:xfrm>
        </p:spPr>
        <p:txBody>
          <a:bodyPr/>
          <a:lstStyle/>
          <a:p>
            <a:r>
              <a:rPr lang="en-US" sz="4400" dirty="0" smtClean="0">
                <a:latin typeface="Avenir Book"/>
                <a:cs typeface="Avenir Book"/>
              </a:rPr>
              <a:t>Biomedical Treatment of Psychological Disorders</a:t>
            </a:r>
            <a:endParaRPr lang="en-US" sz="4400" dirty="0">
              <a:latin typeface="Avenir Book"/>
              <a:cs typeface="Avenir Boo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8170" y="3432218"/>
            <a:ext cx="6400800" cy="300969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venir Book"/>
                <a:cs typeface="Avenir Book"/>
              </a:rPr>
              <a:t>Elijah Levy, Ph.D.</a:t>
            </a:r>
          </a:p>
          <a:p>
            <a:endParaRPr lang="en-US" dirty="0">
              <a:latin typeface="Avenir Book"/>
              <a:cs typeface="Avenir Book"/>
            </a:endParaRPr>
          </a:p>
          <a:p>
            <a:r>
              <a:rPr lang="en-US" dirty="0" smtClean="0">
                <a:latin typeface="Avenir Book"/>
                <a:cs typeface="Avenir Book"/>
              </a:rPr>
              <a:t>Antipsychotic </a:t>
            </a:r>
            <a:r>
              <a:rPr lang="en-US" dirty="0" smtClean="0">
                <a:latin typeface="Avenir Book"/>
                <a:cs typeface="Avenir Book"/>
              </a:rPr>
              <a:t>Medications</a:t>
            </a:r>
          </a:p>
          <a:p>
            <a:r>
              <a:rPr lang="en-US" dirty="0" smtClean="0">
                <a:latin typeface="Avenir Book"/>
                <a:cs typeface="Avenir Book"/>
              </a:rPr>
              <a:t>Antidepressant Medications</a:t>
            </a:r>
          </a:p>
          <a:p>
            <a:r>
              <a:rPr lang="en-US" dirty="0" smtClean="0">
                <a:latin typeface="Avenir Book"/>
                <a:cs typeface="Avenir Book"/>
              </a:rPr>
              <a:t>Antianxiety Medications</a:t>
            </a:r>
          </a:p>
          <a:p>
            <a:r>
              <a:rPr lang="en-US" dirty="0" smtClean="0">
                <a:latin typeface="Avenir Book"/>
                <a:cs typeface="Avenir Book"/>
              </a:rPr>
              <a:t>Mood Regulators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0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100" y="504456"/>
            <a:ext cx="8193720" cy="58969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rgbClr val="FF0000"/>
                </a:solidFill>
                <a:latin typeface="Avenir Book"/>
                <a:cs typeface="Avenir Book"/>
              </a:rPr>
              <a:t>Antipsychotic Medications</a:t>
            </a:r>
          </a:p>
          <a:p>
            <a:pPr algn="just"/>
            <a:endParaRPr lang="en-US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dirty="0" smtClean="0">
                <a:latin typeface="Avenir Book"/>
                <a:cs typeface="Avenir Book"/>
              </a:rPr>
              <a:t>In 1952 two French psychiatrists John Delay and Pierre Deniker administered a drug </a:t>
            </a:r>
            <a:r>
              <a:rPr lang="en-US" dirty="0" err="1" smtClean="0">
                <a:latin typeface="Avenir Book"/>
                <a:cs typeface="Avenir Book"/>
              </a:rPr>
              <a:t>Thorazine</a:t>
            </a:r>
            <a:r>
              <a:rPr lang="en-US" dirty="0" smtClean="0">
                <a:latin typeface="Avenir Book"/>
                <a:cs typeface="Avenir Book"/>
              </a:rPr>
              <a:t> to a patient with </a:t>
            </a:r>
            <a:r>
              <a:rPr lang="en-US" dirty="0" err="1" smtClean="0">
                <a:latin typeface="Avenir Book"/>
                <a:cs typeface="Avenir Book"/>
              </a:rPr>
              <a:t>Sz</a:t>
            </a:r>
            <a:r>
              <a:rPr lang="en-US" dirty="0" smtClean="0">
                <a:latin typeface="Avenir Book"/>
                <a:cs typeface="Avenir Book"/>
              </a:rPr>
              <a:t> and he showed remarkable improvement.</a:t>
            </a:r>
          </a:p>
          <a:p>
            <a:pPr algn="just">
              <a:buFont typeface="Wingdings" charset="2"/>
              <a:buChar char="§"/>
            </a:pPr>
            <a:endParaRPr lang="en-US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dirty="0" smtClean="0">
                <a:latin typeface="Avenir Book"/>
                <a:cs typeface="Avenir Book"/>
              </a:rPr>
              <a:t>As a result, many </a:t>
            </a:r>
            <a:r>
              <a:rPr lang="en-US" dirty="0" err="1" smtClean="0">
                <a:latin typeface="Avenir Book"/>
                <a:cs typeface="Avenir Book"/>
              </a:rPr>
              <a:t>Sz’s</a:t>
            </a:r>
            <a:r>
              <a:rPr lang="en-US" dirty="0" smtClean="0">
                <a:latin typeface="Avenir Book"/>
                <a:cs typeface="Avenir Book"/>
              </a:rPr>
              <a:t> who were warehoused in psychiatric hospitals were discharged and their symptoms were managed effectively if they were compliant with their medications. </a:t>
            </a:r>
          </a:p>
          <a:p>
            <a:pPr algn="just">
              <a:buFont typeface="Wingdings" charset="2"/>
              <a:buChar char="§"/>
            </a:pPr>
            <a:endParaRPr lang="en-US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dirty="0" err="1" smtClean="0">
                <a:latin typeface="Avenir Book"/>
                <a:cs typeface="Avenir Book"/>
              </a:rPr>
              <a:t>Thorazine</a:t>
            </a:r>
            <a:r>
              <a:rPr lang="en-US" dirty="0" smtClean="0">
                <a:latin typeface="Avenir Book"/>
                <a:cs typeface="Avenir Book"/>
              </a:rPr>
              <a:t> was a medication in a group of drugs called </a:t>
            </a:r>
            <a:r>
              <a:rPr lang="en-US" dirty="0" err="1" smtClean="0">
                <a:latin typeface="Avenir Book"/>
                <a:cs typeface="Avenir Book"/>
              </a:rPr>
              <a:t>Phenothiazines</a:t>
            </a:r>
            <a:r>
              <a:rPr lang="en-US" dirty="0" smtClean="0">
                <a:latin typeface="Avenir Book"/>
                <a:cs typeface="Avenir Book"/>
              </a:rPr>
              <a:t> and was a first generation antipsychotic medication</a:t>
            </a:r>
          </a:p>
          <a:p>
            <a:pPr algn="just">
              <a:buFont typeface="Wingdings" charset="2"/>
              <a:buChar char="§"/>
            </a:pPr>
            <a:endParaRPr lang="en-US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dirty="0" smtClean="0">
                <a:latin typeface="Avenir Book"/>
                <a:cs typeface="Avenir Book"/>
              </a:rPr>
              <a:t>The other medications included: </a:t>
            </a:r>
            <a:r>
              <a:rPr lang="en-US" dirty="0" err="1" smtClean="0">
                <a:latin typeface="Avenir Book"/>
                <a:cs typeface="Avenir Book"/>
              </a:rPr>
              <a:t>Serentil</a:t>
            </a:r>
            <a:r>
              <a:rPr lang="en-US" dirty="0" smtClean="0">
                <a:latin typeface="Avenir Book"/>
                <a:cs typeface="Avenir Book"/>
              </a:rPr>
              <a:t>, </a:t>
            </a:r>
            <a:r>
              <a:rPr lang="en-US" dirty="0" err="1" smtClean="0">
                <a:latin typeface="Avenir Book"/>
                <a:cs typeface="Avenir Book"/>
              </a:rPr>
              <a:t>Mellaril</a:t>
            </a:r>
            <a:r>
              <a:rPr lang="en-US" dirty="0" smtClean="0">
                <a:latin typeface="Avenir Book"/>
                <a:cs typeface="Avenir Book"/>
              </a:rPr>
              <a:t>, </a:t>
            </a:r>
            <a:r>
              <a:rPr lang="en-US" dirty="0" err="1" smtClean="0">
                <a:latin typeface="Avenir Book"/>
                <a:cs typeface="Avenir Book"/>
              </a:rPr>
              <a:t>Prolixin</a:t>
            </a:r>
            <a:r>
              <a:rPr lang="en-US" dirty="0" smtClean="0">
                <a:latin typeface="Avenir Book"/>
                <a:cs typeface="Avenir Book"/>
              </a:rPr>
              <a:t>, and </a:t>
            </a:r>
            <a:r>
              <a:rPr lang="en-US" dirty="0" err="1" smtClean="0">
                <a:latin typeface="Avenir Book"/>
                <a:cs typeface="Avenir Book"/>
              </a:rPr>
              <a:t>Stelazine</a:t>
            </a:r>
            <a:r>
              <a:rPr lang="en-US" dirty="0" smtClean="0">
                <a:latin typeface="Avenir Book"/>
                <a:cs typeface="Avenir Book"/>
              </a:rPr>
              <a:t>.</a:t>
            </a:r>
            <a:endParaRPr lang="en-US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495087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154" y="608827"/>
            <a:ext cx="8715612" cy="6105664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pPr algn="just"/>
            <a:r>
              <a:rPr lang="en-US" dirty="0" smtClean="0">
                <a:latin typeface="Avenir Book"/>
                <a:cs typeface="Avenir Book"/>
              </a:rPr>
              <a:t>These medications are also called Dopamine Antagonists because they alter levels of the neurotransmitter dopamine in the brain. </a:t>
            </a:r>
          </a:p>
          <a:p>
            <a:pPr algn="just"/>
            <a:endParaRPr lang="en-US" dirty="0">
              <a:latin typeface="Avenir Book"/>
              <a:cs typeface="Avenir Book"/>
            </a:endParaRPr>
          </a:p>
          <a:p>
            <a:pPr algn="just"/>
            <a:r>
              <a:rPr lang="en-US" dirty="0" smtClean="0">
                <a:latin typeface="Avenir Book"/>
                <a:cs typeface="Avenir Book"/>
              </a:rPr>
              <a:t>There are five dopamine receptor sites labeled D1, D2, D3, D4 and D5.</a:t>
            </a:r>
          </a:p>
          <a:p>
            <a:pPr algn="just"/>
            <a:endParaRPr lang="en-US" dirty="0" smtClean="0">
              <a:latin typeface="Avenir Book"/>
              <a:cs typeface="Avenir Book"/>
            </a:endParaRPr>
          </a:p>
          <a:p>
            <a:pPr algn="just"/>
            <a:r>
              <a:rPr lang="en-US" dirty="0" smtClean="0">
                <a:latin typeface="Avenir Book"/>
                <a:cs typeface="Avenir Book"/>
              </a:rPr>
              <a:t>The </a:t>
            </a:r>
            <a:r>
              <a:rPr lang="en-US" dirty="0" err="1" smtClean="0">
                <a:latin typeface="Avenir Book"/>
                <a:cs typeface="Avenir Book"/>
              </a:rPr>
              <a:t>phenothiazines</a:t>
            </a:r>
            <a:r>
              <a:rPr lang="en-US" dirty="0" smtClean="0">
                <a:latin typeface="Avenir Book"/>
                <a:cs typeface="Avenir Book"/>
              </a:rPr>
              <a:t> have an affinity for the D2 receptor sites and bind to it.</a:t>
            </a:r>
          </a:p>
          <a:p>
            <a:pPr algn="just"/>
            <a:endParaRPr lang="en-US" dirty="0">
              <a:latin typeface="Avenir Book"/>
              <a:cs typeface="Avenir Book"/>
            </a:endParaRPr>
          </a:p>
          <a:p>
            <a:pPr algn="just"/>
            <a:r>
              <a:rPr lang="en-US" dirty="0" smtClean="0">
                <a:latin typeface="Avenir Book"/>
                <a:cs typeface="Avenir Book"/>
              </a:rPr>
              <a:t>The </a:t>
            </a:r>
            <a:r>
              <a:rPr lang="en-US" dirty="0" err="1" smtClean="0">
                <a:latin typeface="Avenir Book"/>
                <a:cs typeface="Avenir Book"/>
              </a:rPr>
              <a:t>phenothiazines</a:t>
            </a:r>
            <a:r>
              <a:rPr lang="en-US" dirty="0" smtClean="0">
                <a:latin typeface="Avenir Book"/>
                <a:cs typeface="Avenir Book"/>
              </a:rPr>
              <a:t> are most effective for the positive symptoms and less effective for the negative symptoms of </a:t>
            </a:r>
            <a:r>
              <a:rPr lang="en-US" dirty="0" err="1" smtClean="0">
                <a:latin typeface="Avenir Book"/>
                <a:cs typeface="Avenir Book"/>
              </a:rPr>
              <a:t>Sz</a:t>
            </a:r>
            <a:endParaRPr lang="en-US" dirty="0" smtClean="0">
              <a:latin typeface="Avenir Book"/>
              <a:cs typeface="Avenir Book"/>
            </a:endParaRPr>
          </a:p>
          <a:p>
            <a:pPr algn="just"/>
            <a:endParaRPr lang="en-US" dirty="0">
              <a:latin typeface="Avenir Book"/>
              <a:cs typeface="Avenir Book"/>
            </a:endParaRPr>
          </a:p>
          <a:p>
            <a:pPr algn="just"/>
            <a:r>
              <a:rPr lang="en-US" dirty="0" smtClean="0">
                <a:latin typeface="Avenir Book"/>
                <a:cs typeface="Avenir Book"/>
              </a:rPr>
              <a:t>So – they reduce hallucinations</a:t>
            </a:r>
            <a:r>
              <a:rPr lang="en-US" dirty="0">
                <a:latin typeface="Avenir Book"/>
                <a:cs typeface="Avenir Book"/>
              </a:rPr>
              <a:t> </a:t>
            </a:r>
            <a:r>
              <a:rPr lang="en-US" dirty="0" smtClean="0">
                <a:latin typeface="Avenir Book"/>
                <a:cs typeface="Avenir Book"/>
              </a:rPr>
              <a:t>and delusions and have little effect on the negative symptoms such as flat affect, poverty of speech and loss of volition.</a:t>
            </a:r>
            <a:endParaRPr lang="en-US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519607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550" y="469666"/>
            <a:ext cx="8680820" cy="6192640"/>
          </a:xfrm>
        </p:spPr>
        <p:txBody>
          <a:bodyPr>
            <a:normAutofit/>
          </a:bodyPr>
          <a:lstStyle/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A side effect of these drugs includes a condition called </a:t>
            </a:r>
            <a:r>
              <a:rPr lang="en-US" sz="2000" dirty="0" err="1" smtClean="0">
                <a:latin typeface="Avenir Book"/>
                <a:cs typeface="Avenir Book"/>
              </a:rPr>
              <a:t>Akathisia</a:t>
            </a:r>
            <a:r>
              <a:rPr lang="en-US" sz="2000" dirty="0" smtClean="0">
                <a:latin typeface="Avenir Book"/>
                <a:cs typeface="Avenir Book"/>
              </a:rPr>
              <a:t>.</a:t>
            </a:r>
          </a:p>
          <a:p>
            <a:pPr algn="just"/>
            <a:endParaRPr lang="en-US" sz="2000" dirty="0">
              <a:latin typeface="Avenir Book"/>
              <a:cs typeface="Avenir Book"/>
            </a:endParaRPr>
          </a:p>
          <a:p>
            <a:pPr marL="0" indent="0" algn="just">
              <a:buNone/>
            </a:pPr>
            <a:r>
              <a:rPr lang="en-US" sz="2000" dirty="0">
                <a:latin typeface="Avenir Book"/>
                <a:cs typeface="Avenir Book"/>
              </a:rPr>
              <a:t>	</a:t>
            </a:r>
            <a:r>
              <a:rPr lang="en-US" sz="2000" dirty="0" smtClean="0">
                <a:latin typeface="Avenir Book"/>
                <a:cs typeface="Avenir Book"/>
              </a:rPr>
              <a:t>discomfort </a:t>
            </a:r>
            <a:r>
              <a:rPr lang="en-US" sz="2000" dirty="0" smtClean="0">
                <a:latin typeface="Avenir Book"/>
                <a:cs typeface="Avenir Book"/>
              </a:rPr>
              <a:t>in the limbs</a:t>
            </a:r>
          </a:p>
          <a:p>
            <a:pPr marL="0" indent="0" algn="just">
              <a:buNone/>
            </a:pPr>
            <a:r>
              <a:rPr lang="en-US" sz="2000" dirty="0">
                <a:latin typeface="Avenir Book"/>
                <a:cs typeface="Avenir Book"/>
              </a:rPr>
              <a:t>	</a:t>
            </a:r>
            <a:r>
              <a:rPr lang="en-US" sz="2000" dirty="0" smtClean="0">
                <a:latin typeface="Avenir Book"/>
                <a:cs typeface="Avenir Book"/>
              </a:rPr>
              <a:t>restlessness</a:t>
            </a:r>
          </a:p>
          <a:p>
            <a:pPr marL="0" indent="0" algn="just">
              <a:buNone/>
            </a:pPr>
            <a:r>
              <a:rPr lang="en-US" sz="2000" dirty="0">
                <a:latin typeface="Avenir Book"/>
                <a:cs typeface="Avenir Book"/>
              </a:rPr>
              <a:t>	</a:t>
            </a:r>
            <a:r>
              <a:rPr lang="en-US" sz="2000" dirty="0" smtClean="0">
                <a:latin typeface="Avenir Book"/>
                <a:cs typeface="Avenir Book"/>
              </a:rPr>
              <a:t>moving around a lot, pacing, fidgety sitting in a chair</a:t>
            </a:r>
          </a:p>
          <a:p>
            <a:pPr marL="0" indent="0" algn="just">
              <a:buNone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Tardive Dyskinesia is a condition developed in patients with long term use of antipsychotic medications such as Haldol and </a:t>
            </a:r>
            <a:r>
              <a:rPr lang="en-US" sz="2000" dirty="0" err="1" smtClean="0">
                <a:latin typeface="Avenir Book"/>
                <a:cs typeface="Avenir Book"/>
              </a:rPr>
              <a:t>Thorazine</a:t>
            </a:r>
            <a:endParaRPr lang="en-US" sz="2000" dirty="0" smtClean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It is incurable</a:t>
            </a:r>
          </a:p>
          <a:p>
            <a:pPr marL="0" indent="0" algn="just">
              <a:buNone/>
            </a:pPr>
            <a:endParaRPr lang="en-US" sz="2000" dirty="0">
              <a:latin typeface="Avenir Book"/>
              <a:cs typeface="Avenir Book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venir Book"/>
                <a:cs typeface="Avenir Book"/>
              </a:rPr>
              <a:t>	stiff, jerky movements of face and body that are involuntary</a:t>
            </a:r>
          </a:p>
          <a:p>
            <a:pPr marL="0" indent="0" algn="just">
              <a:buNone/>
            </a:pPr>
            <a:r>
              <a:rPr lang="en-US" sz="2000" dirty="0" smtClean="0">
                <a:latin typeface="Avenir Book"/>
                <a:cs typeface="Avenir Book"/>
              </a:rPr>
              <a:t>	tic like movements in the face, smacking of lips, frown, grunt</a:t>
            </a:r>
          </a:p>
          <a:p>
            <a:pPr marL="0" indent="0" algn="just">
              <a:buNone/>
            </a:pPr>
            <a:r>
              <a:rPr lang="en-US" sz="2000" dirty="0">
                <a:latin typeface="Avenir Book"/>
                <a:cs typeface="Avenir Book"/>
              </a:rPr>
              <a:t>	</a:t>
            </a:r>
            <a:r>
              <a:rPr lang="en-US" sz="2000" dirty="0" smtClean="0">
                <a:latin typeface="Avenir Book"/>
                <a:cs typeface="Avenir Book"/>
              </a:rPr>
              <a:t>make chewing movements, flap arms, tap feet, wiggle fingers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29013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757" y="556642"/>
            <a:ext cx="8715613" cy="6140454"/>
          </a:xfrm>
        </p:spPr>
        <p:txBody>
          <a:bodyPr>
            <a:noAutofit/>
          </a:bodyPr>
          <a:lstStyle/>
          <a:p>
            <a:pPr algn="just"/>
            <a:r>
              <a:rPr lang="en-US" sz="1800" dirty="0" smtClean="0">
                <a:latin typeface="Avenir Book"/>
                <a:cs typeface="Avenir Book"/>
              </a:rPr>
              <a:t>Second Generation/Atypical Antipsychotic Medications are more promising for treating </a:t>
            </a:r>
            <a:r>
              <a:rPr lang="en-US" sz="1800" dirty="0" err="1" smtClean="0">
                <a:latin typeface="Avenir Book"/>
                <a:cs typeface="Avenir Book"/>
              </a:rPr>
              <a:t>Sz</a:t>
            </a:r>
            <a:r>
              <a:rPr lang="en-US" sz="1800" dirty="0" smtClean="0">
                <a:latin typeface="Avenir Book"/>
                <a:cs typeface="Avenir Book"/>
              </a:rPr>
              <a:t> with less </a:t>
            </a:r>
            <a:r>
              <a:rPr lang="en-US" sz="1800" dirty="0" err="1" smtClean="0">
                <a:latin typeface="Avenir Book"/>
                <a:cs typeface="Avenir Book"/>
              </a:rPr>
              <a:t>Parkinsonian</a:t>
            </a:r>
            <a:r>
              <a:rPr lang="en-US" sz="1800" dirty="0" smtClean="0">
                <a:latin typeface="Avenir Book"/>
                <a:cs typeface="Avenir Book"/>
              </a:rPr>
              <a:t> symptoms.</a:t>
            </a:r>
          </a:p>
          <a:p>
            <a:pPr algn="just"/>
            <a:endParaRPr lang="en-US" sz="1800" dirty="0">
              <a:latin typeface="Avenir Book"/>
              <a:cs typeface="Avenir Book"/>
            </a:endParaRPr>
          </a:p>
          <a:p>
            <a:pPr algn="just"/>
            <a:r>
              <a:rPr lang="en-US" sz="1800" dirty="0" smtClean="0">
                <a:latin typeface="Avenir Book"/>
                <a:cs typeface="Avenir Book"/>
              </a:rPr>
              <a:t>These medications include:  </a:t>
            </a:r>
            <a:r>
              <a:rPr lang="en-US" sz="1800" dirty="0" err="1" smtClean="0">
                <a:latin typeface="Avenir Book"/>
                <a:cs typeface="Avenir Book"/>
              </a:rPr>
              <a:t>Abilify</a:t>
            </a:r>
            <a:r>
              <a:rPr lang="en-US" sz="1800" dirty="0" smtClean="0">
                <a:latin typeface="Avenir Book"/>
                <a:cs typeface="Avenir Book"/>
              </a:rPr>
              <a:t>, </a:t>
            </a:r>
            <a:r>
              <a:rPr lang="en-US" sz="1800" dirty="0" err="1" smtClean="0">
                <a:latin typeface="Avenir Book"/>
                <a:cs typeface="Avenir Book"/>
              </a:rPr>
              <a:t>Clozaril</a:t>
            </a:r>
            <a:r>
              <a:rPr lang="en-US" sz="1800" dirty="0" smtClean="0">
                <a:latin typeface="Avenir Book"/>
                <a:cs typeface="Avenir Book"/>
              </a:rPr>
              <a:t>, </a:t>
            </a:r>
            <a:r>
              <a:rPr lang="en-US" sz="1800" dirty="0" err="1" smtClean="0">
                <a:latin typeface="Avenir Book"/>
                <a:cs typeface="Avenir Book"/>
              </a:rPr>
              <a:t>Zyprexa</a:t>
            </a:r>
            <a:r>
              <a:rPr lang="en-US" sz="1800" dirty="0" smtClean="0">
                <a:latin typeface="Avenir Book"/>
                <a:cs typeface="Avenir Book"/>
              </a:rPr>
              <a:t>, Seroquel, Risperdal, Geodon</a:t>
            </a:r>
          </a:p>
          <a:p>
            <a:pPr marL="0" indent="0" algn="just">
              <a:buNone/>
            </a:pPr>
            <a:endParaRPr lang="en-US" sz="2000" dirty="0" smtClean="0">
              <a:latin typeface="Avenir Book"/>
              <a:cs typeface="Avenir Book"/>
            </a:endParaRPr>
          </a:p>
          <a:p>
            <a:pPr marL="0" indent="0" algn="ctr">
              <a:buNone/>
            </a:pPr>
            <a:r>
              <a:rPr lang="en-US" sz="2000" u="sng" dirty="0" smtClean="0">
                <a:solidFill>
                  <a:srgbClr val="FF0000"/>
                </a:solidFill>
                <a:latin typeface="Avenir Book"/>
                <a:cs typeface="Avenir Book"/>
              </a:rPr>
              <a:t>Antidepressant Medications</a:t>
            </a:r>
          </a:p>
          <a:p>
            <a:pPr marL="0" indent="0" algn="just">
              <a:buNone/>
            </a:pPr>
            <a:endParaRPr lang="en-US" sz="1800" dirty="0" smtClean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1800" dirty="0" smtClean="0">
                <a:latin typeface="Avenir Book"/>
                <a:cs typeface="Avenir Book"/>
              </a:rPr>
              <a:t>These medications were discovered in the 1950’s</a:t>
            </a:r>
          </a:p>
          <a:p>
            <a:pPr algn="just">
              <a:buFont typeface="Wingdings" charset="2"/>
              <a:buChar char="§"/>
            </a:pPr>
            <a:endParaRPr lang="en-US" sz="18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1800" dirty="0" smtClean="0">
                <a:latin typeface="Avenir Book"/>
                <a:cs typeface="Avenir Book"/>
              </a:rPr>
              <a:t>Monoamine Oxidase Inhibitors (MAOIs) were used initially to treat hypertension and tuberculosis then later observed to affect mood.</a:t>
            </a:r>
          </a:p>
          <a:p>
            <a:pPr algn="just">
              <a:buFont typeface="Wingdings" charset="2"/>
              <a:buChar char="§"/>
            </a:pPr>
            <a:endParaRPr lang="en-US" sz="1800" dirty="0" smtClean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1800" dirty="0" smtClean="0">
                <a:latin typeface="Avenir Book"/>
                <a:cs typeface="Avenir Book"/>
              </a:rPr>
              <a:t>Common MAOIs include:  </a:t>
            </a:r>
            <a:r>
              <a:rPr lang="en-US" sz="1800" dirty="0" err="1" smtClean="0">
                <a:latin typeface="Avenir Book"/>
                <a:cs typeface="Avenir Book"/>
              </a:rPr>
              <a:t>Nardil</a:t>
            </a:r>
            <a:r>
              <a:rPr lang="en-US" sz="1800" dirty="0" smtClean="0">
                <a:latin typeface="Avenir Book"/>
                <a:cs typeface="Avenir Book"/>
              </a:rPr>
              <a:t>, </a:t>
            </a:r>
            <a:r>
              <a:rPr lang="en-US" sz="1800" dirty="0" err="1" smtClean="0">
                <a:latin typeface="Avenir Book"/>
                <a:cs typeface="Avenir Book"/>
              </a:rPr>
              <a:t>Parnate</a:t>
            </a:r>
            <a:r>
              <a:rPr lang="en-US" sz="1800" dirty="0" smtClean="0">
                <a:latin typeface="Avenir Book"/>
                <a:cs typeface="Avenir Book"/>
              </a:rPr>
              <a:t>, </a:t>
            </a:r>
            <a:r>
              <a:rPr lang="en-US" sz="1800" dirty="0" err="1" smtClean="0">
                <a:latin typeface="Avenir Book"/>
                <a:cs typeface="Avenir Book"/>
              </a:rPr>
              <a:t>Marplan</a:t>
            </a:r>
            <a:endParaRPr lang="en-US" sz="1800" dirty="0" smtClean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endParaRPr lang="en-US" sz="18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1800" dirty="0" smtClean="0">
                <a:latin typeface="Avenir Book"/>
                <a:cs typeface="Avenir Book"/>
              </a:rPr>
              <a:t>These drugs block the production of MAO, an enzyme that destroys norepinephrine in the synaptic gap.</a:t>
            </a:r>
          </a:p>
          <a:p>
            <a:pPr algn="just">
              <a:buFont typeface="Wingdings" charset="2"/>
              <a:buChar char="§"/>
            </a:pPr>
            <a:endParaRPr lang="en-US" sz="18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1800" dirty="0" smtClean="0">
                <a:latin typeface="Avenir Book"/>
                <a:cs typeface="Avenir Book"/>
              </a:rPr>
              <a:t>Low norepinephrine is associated with depressive disorders. </a:t>
            </a:r>
          </a:p>
        </p:txBody>
      </p:sp>
    </p:spTree>
    <p:extLst>
      <p:ext uri="{BB962C8B-B14F-4D97-AF65-F5344CB8AC3E}">
        <p14:creationId xmlns:p14="http://schemas.microsoft.com/office/powerpoint/2010/main" val="2660230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61" y="521852"/>
            <a:ext cx="8698215" cy="6175244"/>
          </a:xfrm>
        </p:spPr>
        <p:txBody>
          <a:bodyPr>
            <a:normAutofit/>
          </a:bodyPr>
          <a:lstStyle/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Two mechanisms work to ensure there are adequate levels of neurotransmitters in the synaptic gap.</a:t>
            </a:r>
          </a:p>
          <a:p>
            <a:pPr algn="just">
              <a:buFont typeface="Wingdings" charset="2"/>
              <a:buChar char="§"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The first is enzymes breaking down neurotransmitters in the synaptic gap</a:t>
            </a:r>
          </a:p>
          <a:p>
            <a:pPr marL="0" indent="0" algn="just">
              <a:buNone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The second is the sending neuron recapturing some of the neurotransmitter it has just transmitted and this is called reuptake.</a:t>
            </a:r>
          </a:p>
          <a:p>
            <a:pPr algn="just">
              <a:buFont typeface="Wingdings" charset="2"/>
              <a:buChar char="§"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The MAOIs lower levels of MAO which allows more norepinephrine to be available to stimulate the receiving neuron.</a:t>
            </a:r>
          </a:p>
          <a:p>
            <a:pPr algn="just">
              <a:buFont typeface="Wingdings" charset="2"/>
              <a:buChar char="§"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Summary: MAOIs work by increasing norepinephrine levels by inhibiting the enzyme that destroys it.</a:t>
            </a:r>
          </a:p>
          <a:p>
            <a:pPr algn="just">
              <a:buFont typeface="Wingdings" charset="2"/>
              <a:buChar char="§"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Another group of medications works on the reuptake process and they are called Tricyclic Antidepressants.</a:t>
            </a:r>
            <a:endParaRPr lang="en-US" sz="2000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2052831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154" y="504457"/>
            <a:ext cx="8715612" cy="6175244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The Tricyclic Antidepressants prevent the reuptake of Serotonin and Norepinephrine.</a:t>
            </a:r>
          </a:p>
          <a:p>
            <a:pPr algn="just">
              <a:buFont typeface="Wingdings" charset="2"/>
              <a:buChar char="§"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These drugs increase the levels of serotonin and norepinephrine by preventing their reuptake in the sending neuron.</a:t>
            </a:r>
          </a:p>
          <a:p>
            <a:pPr algn="just">
              <a:buFont typeface="Wingdings" charset="2"/>
              <a:buChar char="§"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Side effects associated with reuptake inhibitors include:</a:t>
            </a:r>
          </a:p>
          <a:p>
            <a:pPr algn="just">
              <a:buFont typeface="Wingdings" charset="2"/>
              <a:buChar char="§"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Dry mouth, constipation, nausea, weight gain, decreased sexual drive and agitation</a:t>
            </a:r>
          </a:p>
          <a:p>
            <a:pPr algn="just">
              <a:buFont typeface="Wingdings" charset="2"/>
              <a:buChar char="§"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A second generation of antidepressants are now available and they are called Selective Serotonin Reuptake Inhibitors (SSRIs)</a:t>
            </a:r>
          </a:p>
          <a:p>
            <a:pPr algn="just">
              <a:buFont typeface="Wingdings" charset="2"/>
              <a:buChar char="§"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These medications include:  Prozac, Paxil, Zoloft, </a:t>
            </a:r>
            <a:r>
              <a:rPr lang="en-US" sz="2000" dirty="0" err="1" smtClean="0">
                <a:latin typeface="Avenir Book"/>
                <a:cs typeface="Avenir Book"/>
              </a:rPr>
              <a:t>Celexa</a:t>
            </a:r>
            <a:r>
              <a:rPr lang="en-US" sz="2000" dirty="0" smtClean="0">
                <a:latin typeface="Avenir Book"/>
                <a:cs typeface="Avenir Book"/>
              </a:rPr>
              <a:t>, Lexapro, </a:t>
            </a:r>
            <a:r>
              <a:rPr lang="en-US" sz="2000" dirty="0" err="1" smtClean="0">
                <a:latin typeface="Avenir Book"/>
                <a:cs typeface="Avenir Book"/>
              </a:rPr>
              <a:t>Luvox</a:t>
            </a:r>
            <a:endParaRPr lang="en-US" sz="2000" dirty="0" smtClean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These medications prevent the reuptake of serotonin thereby leaving more of it in the synaptic gap.</a:t>
            </a:r>
          </a:p>
          <a:p>
            <a:pPr algn="just">
              <a:buFont typeface="Wingdings" charset="2"/>
              <a:buChar char="§"/>
            </a:pPr>
            <a:endParaRPr lang="en-US" sz="2000" dirty="0">
              <a:latin typeface="Avenir Book"/>
              <a:cs typeface="Avenir Book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 smtClean="0">
                <a:latin typeface="Avenir Book"/>
                <a:cs typeface="Avenir Book"/>
              </a:rPr>
              <a:t>Side Effects of SSRIs: insomnia, rash, headaches, drowsiness, blurred vision,</a:t>
            </a:r>
            <a:r>
              <a:rPr lang="en-US" sz="2000" dirty="0">
                <a:latin typeface="Avenir Book"/>
                <a:cs typeface="Avenir Book"/>
              </a:rPr>
              <a:t> </a:t>
            </a:r>
            <a:r>
              <a:rPr lang="en-US" sz="2000" dirty="0" smtClean="0">
                <a:latin typeface="Avenir Book"/>
                <a:cs typeface="Avenir Book"/>
              </a:rPr>
              <a:t>dry mouth, reduced sexual desire, erectile dysfunction, agitation</a:t>
            </a:r>
            <a:endParaRPr lang="en-US" sz="2000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2603845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963" y="556642"/>
            <a:ext cx="8715613" cy="614045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Antianxiety Medications</a:t>
            </a:r>
          </a:p>
          <a:p>
            <a:pPr marL="0" indent="0" algn="just">
              <a:buNone/>
            </a:pPr>
            <a:endParaRPr lang="en-US" dirty="0">
              <a:solidFill>
                <a:srgbClr val="292934"/>
              </a:solidFill>
              <a:latin typeface="Avenir Book"/>
              <a:cs typeface="Avenir Book"/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Antianxiety medications are called Benzodiazepines and they gained popularity in the 1970’s for the treatment of anxiety.</a:t>
            </a:r>
          </a:p>
          <a:p>
            <a:pPr marL="0" indent="0" algn="just">
              <a:buNone/>
            </a:pPr>
            <a:endParaRPr lang="en-US" dirty="0">
              <a:solidFill>
                <a:srgbClr val="292934"/>
              </a:solidFill>
              <a:latin typeface="Avenir Book"/>
              <a:cs typeface="Avenir Book"/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These medications include:  Ativan, Xanax, Librium, Valium</a:t>
            </a:r>
          </a:p>
          <a:p>
            <a:pPr marL="0" indent="0" algn="just">
              <a:buNone/>
            </a:pPr>
            <a:endParaRPr lang="en-US" dirty="0">
              <a:solidFill>
                <a:srgbClr val="292934"/>
              </a:solidFill>
              <a:latin typeface="Avenir Book"/>
              <a:cs typeface="Avenir Book"/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These drugs work by enhancing the effectiveness of gamma-</a:t>
            </a:r>
            <a:r>
              <a:rPr lang="en-US" dirty="0" err="1" smtClean="0">
                <a:solidFill>
                  <a:srgbClr val="292934"/>
                </a:solidFill>
                <a:latin typeface="Avenir Book"/>
                <a:cs typeface="Avenir Book"/>
              </a:rPr>
              <a:t>aminobutyric</a:t>
            </a: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 acid (GABA), a neurotransmitter to bind to its receptor sites.</a:t>
            </a:r>
          </a:p>
          <a:p>
            <a:pPr marL="0" indent="0" algn="just">
              <a:buNone/>
            </a:pPr>
            <a:endParaRPr lang="en-US" dirty="0">
              <a:solidFill>
                <a:srgbClr val="292934"/>
              </a:solidFill>
              <a:latin typeface="Avenir Book"/>
              <a:cs typeface="Avenir Book"/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GABA is in inhibitory neurotransmitter that prevents a neuron from firing.</a:t>
            </a:r>
          </a:p>
          <a:p>
            <a:pPr marL="0" indent="0" algn="just">
              <a:buNone/>
            </a:pPr>
            <a:endParaRPr lang="en-US" dirty="0">
              <a:solidFill>
                <a:srgbClr val="292934"/>
              </a:solidFill>
              <a:latin typeface="Avenir Book"/>
              <a:cs typeface="Avenir Book"/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Many receptors that accept GABA are in the brain’s limbic system and hypothalamus; areas involved in regulating emotion.</a:t>
            </a:r>
          </a:p>
          <a:p>
            <a:pPr marL="0" indent="0" algn="just">
              <a:buNone/>
            </a:pPr>
            <a:endParaRPr lang="en-US" dirty="0">
              <a:solidFill>
                <a:srgbClr val="292934"/>
              </a:solidFill>
              <a:latin typeface="Avenir Book"/>
              <a:cs typeface="Avenir Book"/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The benzodiazepines make it easier for GAB to bind to the receptor sites there and turn off neurons to prevent or reduce the anxiety or fear response.</a:t>
            </a:r>
            <a:endParaRPr lang="en-US" dirty="0">
              <a:solidFill>
                <a:srgbClr val="292934"/>
              </a:solidFill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812451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757" y="539247"/>
            <a:ext cx="8715613" cy="607087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US" dirty="0">
              <a:latin typeface="Avenir Book"/>
              <a:cs typeface="Avenir Book"/>
            </a:endParaRPr>
          </a:p>
          <a:p>
            <a:pPr marL="0" indent="0" algn="ctr">
              <a:buNone/>
            </a:pPr>
            <a:r>
              <a:rPr lang="en-US" sz="2800" u="sng" dirty="0" smtClean="0">
                <a:solidFill>
                  <a:srgbClr val="FF0000"/>
                </a:solidFill>
                <a:latin typeface="Avenir Book"/>
                <a:cs typeface="Avenir Book"/>
              </a:rPr>
              <a:t>Mood Regulators</a:t>
            </a:r>
          </a:p>
          <a:p>
            <a:pPr marL="0" indent="0" algn="ctr">
              <a:buNone/>
            </a:pPr>
            <a:endParaRPr lang="en-US" u="sng" dirty="0">
              <a:solidFill>
                <a:srgbClr val="FF0000"/>
              </a:solidFill>
              <a:latin typeface="Avenir Book"/>
              <a:cs typeface="Avenir Book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Lithium was approved in 1970 for the treatment of Bipolar Disorder.</a:t>
            </a:r>
          </a:p>
          <a:p>
            <a:pPr marL="0" indent="0" algn="just">
              <a:buNone/>
            </a:pPr>
            <a:r>
              <a:rPr lang="en-US" dirty="0">
                <a:latin typeface="Avenir Book"/>
                <a:cs typeface="Avenir Book"/>
              </a:rPr>
              <a:t>Side effects of benzodiazepines include include:</a:t>
            </a:r>
          </a:p>
          <a:p>
            <a:pPr marL="0" indent="0" algn="just">
              <a:buNone/>
            </a:pPr>
            <a:endParaRPr lang="en-US" dirty="0">
              <a:latin typeface="Avenir Book"/>
              <a:cs typeface="Avenir Book"/>
            </a:endParaRPr>
          </a:p>
          <a:p>
            <a:pPr marL="0" indent="0" algn="just">
              <a:buNone/>
            </a:pPr>
            <a:r>
              <a:rPr lang="en-US" dirty="0">
                <a:latin typeface="Avenir Book"/>
                <a:cs typeface="Avenir Book"/>
              </a:rPr>
              <a:t>Drowsiness, poor coordination, depression, </a:t>
            </a:r>
            <a:r>
              <a:rPr lang="en-US" dirty="0" smtClean="0">
                <a:latin typeface="Avenir Book"/>
                <a:cs typeface="Avenir Book"/>
              </a:rPr>
              <a:t>aggressiveness, </a:t>
            </a:r>
            <a:r>
              <a:rPr lang="en-US" dirty="0">
                <a:latin typeface="Avenir Book"/>
                <a:cs typeface="Avenir Book"/>
              </a:rPr>
              <a:t>impaired memory</a:t>
            </a:r>
          </a:p>
          <a:p>
            <a:pPr marL="0" indent="0" algn="just">
              <a:buNone/>
            </a:pPr>
            <a:endParaRPr lang="en-US" dirty="0">
              <a:latin typeface="Avenir Book"/>
              <a:cs typeface="Avenir Book"/>
            </a:endParaRPr>
          </a:p>
          <a:p>
            <a:pPr marL="0" indent="0" algn="just">
              <a:buNone/>
            </a:pPr>
            <a:r>
              <a:rPr lang="en-US" dirty="0">
                <a:latin typeface="Avenir Book"/>
                <a:cs typeface="Avenir Book"/>
              </a:rPr>
              <a:t>The benzodiazepines can cause physical dependence</a:t>
            </a:r>
          </a:p>
          <a:p>
            <a:pPr marL="0" indent="0">
              <a:buNone/>
            </a:pPr>
            <a:endParaRPr lang="en-US" dirty="0">
              <a:solidFill>
                <a:srgbClr val="292934"/>
              </a:solidFill>
              <a:latin typeface="Avenir Book"/>
              <a:cs typeface="Avenir Book"/>
            </a:endParaRP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Lithium is a substance derived from mineral salts.</a:t>
            </a: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It takes 5-14 days to take effect after administration.</a:t>
            </a:r>
          </a:p>
          <a:p>
            <a:pPr>
              <a:buFont typeface="Wingdings" charset="2"/>
              <a:buChar char="§"/>
            </a:pPr>
            <a:r>
              <a:rPr lang="en-US" dirty="0">
                <a:solidFill>
                  <a:srgbClr val="292934"/>
                </a:solidFill>
                <a:latin typeface="Avenir Book"/>
                <a:cs typeface="Avenir Book"/>
              </a:rPr>
              <a:t>W</a:t>
            </a: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orks </a:t>
            </a: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by </a:t>
            </a: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lowering intensity </a:t>
            </a: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of manic </a:t>
            </a: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episodes, </a:t>
            </a: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decreases their frequency.</a:t>
            </a: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We don’t know the mechanism for how Lithium works.</a:t>
            </a: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Another class of medications used to prevent seizures is effective for stabilizing the mood in bipolar disorder and includes:</a:t>
            </a:r>
          </a:p>
          <a:p>
            <a:pPr>
              <a:buFont typeface="Wingdings" charset="2"/>
              <a:buChar char="§"/>
            </a:pPr>
            <a:r>
              <a:rPr lang="en-US" dirty="0" err="1" smtClean="0">
                <a:solidFill>
                  <a:srgbClr val="292934"/>
                </a:solidFill>
                <a:latin typeface="Avenir Book"/>
                <a:cs typeface="Avenir Book"/>
              </a:rPr>
              <a:t>Tegretol</a:t>
            </a: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, </a:t>
            </a:r>
            <a:r>
              <a:rPr lang="en-US" dirty="0" err="1" smtClean="0">
                <a:solidFill>
                  <a:srgbClr val="292934"/>
                </a:solidFill>
                <a:latin typeface="Avenir Book"/>
                <a:cs typeface="Avenir Book"/>
              </a:rPr>
              <a:t>Lamictal</a:t>
            </a:r>
            <a:r>
              <a:rPr lang="en-US" dirty="0" smtClean="0">
                <a:solidFill>
                  <a:srgbClr val="292934"/>
                </a:solidFill>
                <a:latin typeface="Avenir Book"/>
                <a:cs typeface="Avenir Book"/>
              </a:rPr>
              <a:t> and Depakote</a:t>
            </a:r>
          </a:p>
          <a:p>
            <a:pPr marL="0" indent="0">
              <a:buNone/>
            </a:pPr>
            <a:endParaRPr lang="en-US" dirty="0" smtClean="0">
              <a:solidFill>
                <a:srgbClr val="292934"/>
              </a:solidFill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283610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114</TotalTime>
  <Words>766</Words>
  <Application>Microsoft Macintosh PowerPoint</Application>
  <PresentationFormat>On-screen Show (4:3)</PresentationFormat>
  <Paragraphs>110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Biomedical Treatment of Psychological Disorders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Levy Launch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Biomedical Treatment of Psychological Disorders</dc:title>
  <dc:creator>Elijah Levy</dc:creator>
  <cp:lastModifiedBy>Elijah Levy</cp:lastModifiedBy>
  <cp:revision>13</cp:revision>
  <dcterms:created xsi:type="dcterms:W3CDTF">2019-01-12T17:11:21Z</dcterms:created>
  <dcterms:modified xsi:type="dcterms:W3CDTF">2019-01-12T23:03:52Z</dcterms:modified>
</cp:coreProperties>
</file>