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81" r:id="rId6"/>
    <p:sldId id="260" r:id="rId7"/>
    <p:sldId id="262" r:id="rId8"/>
    <p:sldId id="264" r:id="rId9"/>
    <p:sldId id="265" r:id="rId10"/>
    <p:sldId id="266" r:id="rId11"/>
    <p:sldId id="268" r:id="rId12"/>
    <p:sldId id="282" r:id="rId13"/>
    <p:sldId id="283" r:id="rId14"/>
    <p:sldId id="284" r:id="rId15"/>
    <p:sldId id="285" r:id="rId16"/>
    <p:sldId id="286" r:id="rId17"/>
    <p:sldId id="270" r:id="rId18"/>
    <p:sldId id="271" r:id="rId19"/>
    <p:sldId id="273" r:id="rId20"/>
    <p:sldId id="275" r:id="rId21"/>
    <p:sldId id="276" r:id="rId22"/>
    <p:sldId id="278" r:id="rId23"/>
    <p:sldId id="279" r:id="rId24"/>
    <p:sldId id="28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63"/>
  </p:normalViewPr>
  <p:slideViewPr>
    <p:cSldViewPr snapToGrid="0" snapToObjects="1">
      <p:cViewPr varScale="1">
        <p:scale>
          <a:sx n="117" d="100"/>
          <a:sy n="117" d="100"/>
        </p:scale>
        <p:origin x="132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April 4,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April 4, 2020</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Saturday, April 4, 2020</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April 4, 2020</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April 4,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April 4,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April 4, 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ami.org/Learn-More/Treatment/Psychotherap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7584" y="707391"/>
            <a:ext cx="4405424" cy="821267"/>
          </a:xfrm>
        </p:spPr>
        <p:txBody>
          <a:bodyPr/>
          <a:lstStyle/>
          <a:p>
            <a:r>
              <a:rPr lang="en-US" sz="3200" dirty="0">
                <a:solidFill>
                  <a:srgbClr val="292934"/>
                </a:solidFill>
              </a:rPr>
              <a:t>Anxiety Disorders</a:t>
            </a:r>
          </a:p>
        </p:txBody>
      </p:sp>
      <p:sp>
        <p:nvSpPr>
          <p:cNvPr id="3" name="Subtitle 2"/>
          <p:cNvSpPr>
            <a:spLocks noGrp="1"/>
          </p:cNvSpPr>
          <p:nvPr>
            <p:ph type="subTitle" idx="1"/>
          </p:nvPr>
        </p:nvSpPr>
        <p:spPr>
          <a:xfrm>
            <a:off x="321733" y="2099733"/>
            <a:ext cx="8619067" cy="4521199"/>
          </a:xfrm>
        </p:spPr>
        <p:txBody>
          <a:bodyPr>
            <a:normAutofit lnSpcReduction="10000"/>
          </a:bodyPr>
          <a:lstStyle/>
          <a:p>
            <a:pPr algn="just"/>
            <a:r>
              <a:rPr lang="en-US" dirty="0">
                <a:solidFill>
                  <a:srgbClr val="292934"/>
                </a:solidFill>
                <a:latin typeface="Avenir Book"/>
                <a:cs typeface="Avenir Book"/>
              </a:rPr>
              <a:t>Anxiety disorders are a set of related mental health conditions that include: </a:t>
            </a:r>
          </a:p>
          <a:p>
            <a:pPr algn="just"/>
            <a:endParaRPr lang="en-US" dirty="0">
              <a:solidFill>
                <a:srgbClr val="292934"/>
              </a:solidFill>
              <a:latin typeface="Avenir Book"/>
              <a:cs typeface="Avenir Book"/>
            </a:endParaRPr>
          </a:p>
          <a:p>
            <a:pPr algn="just"/>
            <a:r>
              <a:rPr lang="en-US" dirty="0">
                <a:solidFill>
                  <a:srgbClr val="292934"/>
                </a:solidFill>
                <a:latin typeface="Avenir Book"/>
                <a:cs typeface="Avenir Book"/>
              </a:rPr>
              <a:t>Generalized Anxiety Disorder </a:t>
            </a:r>
          </a:p>
          <a:p>
            <a:pPr algn="just"/>
            <a:r>
              <a:rPr lang="en-US" dirty="0">
                <a:solidFill>
                  <a:srgbClr val="292934"/>
                </a:solidFill>
                <a:latin typeface="Avenir Book"/>
                <a:cs typeface="Avenir Book"/>
              </a:rPr>
              <a:t>Social </a:t>
            </a:r>
            <a:r>
              <a:rPr lang="en-US">
                <a:solidFill>
                  <a:srgbClr val="292934"/>
                </a:solidFill>
                <a:latin typeface="Avenir Book"/>
                <a:cs typeface="Avenir Book"/>
              </a:rPr>
              <a:t>Anxiety Disorder </a:t>
            </a:r>
            <a:endParaRPr lang="en-US" dirty="0">
              <a:solidFill>
                <a:srgbClr val="292934"/>
              </a:solidFill>
              <a:latin typeface="Avenir Book"/>
              <a:cs typeface="Avenir Book"/>
            </a:endParaRPr>
          </a:p>
          <a:p>
            <a:pPr algn="just"/>
            <a:r>
              <a:rPr lang="en-US" dirty="0">
                <a:solidFill>
                  <a:srgbClr val="292934"/>
                </a:solidFill>
                <a:latin typeface="Avenir Book"/>
                <a:cs typeface="Avenir Book"/>
              </a:rPr>
              <a:t>Panic Disorder  </a:t>
            </a:r>
          </a:p>
          <a:p>
            <a:pPr algn="just"/>
            <a:r>
              <a:rPr lang="en-US" dirty="0">
                <a:solidFill>
                  <a:srgbClr val="292934"/>
                </a:solidFill>
                <a:latin typeface="Avenir Book"/>
                <a:cs typeface="Avenir Book"/>
              </a:rPr>
              <a:t>Posttraumatic Stress Disorder (PTSD) </a:t>
            </a:r>
          </a:p>
          <a:p>
            <a:pPr algn="just"/>
            <a:r>
              <a:rPr lang="en-US" dirty="0">
                <a:solidFill>
                  <a:srgbClr val="292934"/>
                </a:solidFill>
                <a:latin typeface="Avenir Book"/>
                <a:cs typeface="Avenir Book"/>
              </a:rPr>
              <a:t>Social Phobia</a:t>
            </a:r>
          </a:p>
          <a:p>
            <a:pPr algn="just"/>
            <a:r>
              <a:rPr lang="en-US" dirty="0">
                <a:solidFill>
                  <a:srgbClr val="292934"/>
                </a:solidFill>
                <a:latin typeface="Avenir Book"/>
                <a:cs typeface="Avenir Book"/>
              </a:rPr>
              <a:t>Simple Phobias</a:t>
            </a:r>
          </a:p>
          <a:p>
            <a:pPr algn="just"/>
            <a:r>
              <a:rPr lang="en-US" dirty="0">
                <a:solidFill>
                  <a:srgbClr val="292934"/>
                </a:solidFill>
                <a:latin typeface="Avenir Book"/>
                <a:cs typeface="Avenir Book"/>
              </a:rPr>
              <a:t>Anxiety disorders are treated by a combination of psychiatric medications and psychotherapy.</a:t>
            </a:r>
          </a:p>
        </p:txBody>
      </p:sp>
    </p:spTree>
    <p:extLst>
      <p:ext uri="{BB962C8B-B14F-4D97-AF65-F5344CB8AC3E}">
        <p14:creationId xmlns:p14="http://schemas.microsoft.com/office/powerpoint/2010/main" val="3678859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6533"/>
            <a:ext cx="8229600" cy="5850467"/>
          </a:xfrm>
        </p:spPr>
        <p:txBody>
          <a:bodyPr>
            <a:normAutofit/>
          </a:bodyPr>
          <a:lstStyle/>
          <a:p>
            <a:pPr marL="0" indent="0" algn="just">
              <a:buNone/>
            </a:pPr>
            <a:endParaRPr lang="en-US" sz="2200" dirty="0">
              <a:latin typeface="Avenir Book"/>
              <a:cs typeface="Avenir Book"/>
            </a:endParaRPr>
          </a:p>
          <a:p>
            <a:pPr marL="0" indent="0" algn="just">
              <a:buNone/>
            </a:pPr>
            <a:r>
              <a:rPr lang="en-US" sz="2200" dirty="0">
                <a:latin typeface="Avenir Book"/>
                <a:cs typeface="Avenir Book"/>
              </a:rPr>
              <a:t>While most attacks average a couple of minutes, occasionally they can go on for up to 10 minutes. In rare cases, they may last an hour or more.</a:t>
            </a:r>
          </a:p>
          <a:p>
            <a:pPr marL="0" indent="0" algn="just">
              <a:buNone/>
            </a:pPr>
            <a:endParaRPr lang="en-US" sz="2200" dirty="0">
              <a:latin typeface="Avenir Book"/>
              <a:cs typeface="Avenir Book"/>
            </a:endParaRPr>
          </a:p>
          <a:p>
            <a:pPr marL="0" indent="0" algn="just">
              <a:buNone/>
            </a:pPr>
            <a:r>
              <a:rPr lang="en-US" sz="2200" dirty="0">
                <a:latin typeface="Avenir Book"/>
                <a:cs typeface="Avenir Book"/>
              </a:rPr>
              <a:t>Panic disorder strikes between 3 and 6 million Americans, and is twice as common in women as in men. It can appear at any age — in children or in the elderly — but most often it begins in young adults. </a:t>
            </a:r>
          </a:p>
          <a:p>
            <a:pPr marL="0" indent="0" algn="just">
              <a:buNone/>
            </a:pPr>
            <a:endParaRPr lang="en-US" sz="2200" dirty="0">
              <a:latin typeface="Avenir Book"/>
              <a:cs typeface="Avenir Book"/>
            </a:endParaRPr>
          </a:p>
          <a:p>
            <a:pPr marL="0" indent="0" algn="just">
              <a:buNone/>
            </a:pPr>
            <a:r>
              <a:rPr lang="en-US" sz="2200" dirty="0">
                <a:latin typeface="Avenir Book"/>
                <a:cs typeface="Avenir Book"/>
              </a:rPr>
              <a:t>In the U.S. and Europe, approximately one-half of individuals with panic disorder have expected panic attacks as well as unexpected panic attacks</a:t>
            </a:r>
          </a:p>
        </p:txBody>
      </p:sp>
    </p:spTree>
    <p:extLst>
      <p:ext uri="{BB962C8B-B14F-4D97-AF65-F5344CB8AC3E}">
        <p14:creationId xmlns:p14="http://schemas.microsoft.com/office/powerpoint/2010/main" val="2981294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897" y="560847"/>
            <a:ext cx="8609998" cy="5916153"/>
          </a:xfrm>
        </p:spPr>
        <p:txBody>
          <a:bodyPr>
            <a:normAutofit fontScale="85000" lnSpcReduction="20000"/>
          </a:bodyPr>
          <a:lstStyle/>
          <a:p>
            <a:pPr marL="0" indent="0" algn="just">
              <a:buNone/>
            </a:pPr>
            <a:r>
              <a:rPr lang="en-US" dirty="0">
                <a:latin typeface="Avenir Book"/>
                <a:cs typeface="Avenir Book"/>
              </a:rPr>
              <a:t>Panic disorder is often accompanied by other conditions such as depression or alcohol/drug use to cope with or prevent symptoms. </a:t>
            </a:r>
          </a:p>
          <a:p>
            <a:pPr algn="just"/>
            <a:endParaRPr lang="en-US" dirty="0">
              <a:latin typeface="Avenir Book"/>
              <a:cs typeface="Avenir Book"/>
            </a:endParaRPr>
          </a:p>
          <a:p>
            <a:pPr marL="0" indent="0" algn="just">
              <a:buNone/>
            </a:pPr>
            <a:r>
              <a:rPr lang="en-US" dirty="0">
                <a:latin typeface="Avenir Book"/>
                <a:cs typeface="Avenir Book"/>
              </a:rPr>
              <a:t>It may spawn phobias, which can develop in places or situations where panic attacks have occurred. For example, if a panic attack strikes while you’re riding an elevator, you may develop a fear of elevators and perhaps start avoiding them.</a:t>
            </a:r>
          </a:p>
          <a:p>
            <a:pPr algn="just"/>
            <a:endParaRPr lang="en-US" dirty="0">
              <a:latin typeface="Avenir Book"/>
              <a:cs typeface="Avenir Book"/>
            </a:endParaRPr>
          </a:p>
          <a:p>
            <a:pPr marL="0" indent="0" algn="just">
              <a:buNone/>
            </a:pPr>
            <a:r>
              <a:rPr lang="en-US" dirty="0">
                <a:latin typeface="Avenir Book"/>
                <a:cs typeface="Avenir Book"/>
              </a:rPr>
              <a:t>Some people’s lives become greatly restricted — they avoid normal, everyday activities such as grocery shopping, driving, or in some cases even leaving the house. </a:t>
            </a:r>
          </a:p>
          <a:p>
            <a:pPr algn="just"/>
            <a:endParaRPr lang="en-US" dirty="0">
              <a:latin typeface="Avenir Book"/>
              <a:cs typeface="Avenir Book"/>
            </a:endParaRPr>
          </a:p>
          <a:p>
            <a:pPr marL="0" indent="0" algn="just">
              <a:buNone/>
            </a:pPr>
            <a:r>
              <a:rPr lang="en-US" dirty="0">
                <a:latin typeface="Avenir Book"/>
                <a:cs typeface="Avenir Book"/>
              </a:rPr>
              <a:t>On the other hand, they may be able to confront a feared situation only if accompanied by a spouse or another trusted person. Basically, they avoid any situation they fear would make them feel helpless if a panic attack occurs.</a:t>
            </a:r>
          </a:p>
          <a:p>
            <a:pPr algn="just"/>
            <a:endParaRPr lang="en-US" dirty="0">
              <a:latin typeface="Avenir Book"/>
              <a:cs typeface="Avenir Book"/>
            </a:endParaRPr>
          </a:p>
          <a:p>
            <a:pPr marL="0" indent="0" algn="just">
              <a:buNone/>
            </a:pPr>
            <a:r>
              <a:rPr lang="en-US" dirty="0">
                <a:latin typeface="Avenir Book"/>
                <a:cs typeface="Avenir Book"/>
              </a:rPr>
              <a:t>The panic attacks may not be due to the direct physiological effects of use or abuse of a substance (alcohol, drugs, medications) or a general medical condition (e.g., hyperthyroidism).</a:t>
            </a:r>
          </a:p>
          <a:p>
            <a:endParaRPr lang="en-US" dirty="0"/>
          </a:p>
        </p:txBody>
      </p:sp>
    </p:spTree>
    <p:extLst>
      <p:ext uri="{BB962C8B-B14F-4D97-AF65-F5344CB8AC3E}">
        <p14:creationId xmlns:p14="http://schemas.microsoft.com/office/powerpoint/2010/main" val="4205738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810" y="564477"/>
            <a:ext cx="8669750" cy="6099484"/>
          </a:xfrm>
        </p:spPr>
        <p:txBody>
          <a:bodyPr>
            <a:normAutofit/>
          </a:bodyPr>
          <a:lstStyle/>
          <a:p>
            <a:pPr marL="0" indent="0" algn="ctr">
              <a:buNone/>
            </a:pPr>
            <a:r>
              <a:rPr lang="en-US" sz="2000" u="sng" dirty="0">
                <a:latin typeface="Avenir Book"/>
                <a:cs typeface="Avenir Book"/>
              </a:rPr>
              <a:t>Post-Traumatic Stress Disorder</a:t>
            </a:r>
          </a:p>
          <a:p>
            <a:pPr marL="0" indent="0">
              <a:buNone/>
            </a:pPr>
            <a:endParaRPr lang="en-US" sz="2000" dirty="0">
              <a:latin typeface="Avenir Book"/>
              <a:cs typeface="Avenir Book"/>
            </a:endParaRPr>
          </a:p>
          <a:p>
            <a:pPr marL="0" indent="0">
              <a:buNone/>
            </a:pPr>
            <a:endParaRPr lang="en-US" sz="2000" dirty="0">
              <a:latin typeface="Avenir Book"/>
              <a:cs typeface="Avenir Book"/>
            </a:endParaRPr>
          </a:p>
          <a:p>
            <a:pPr marL="0" indent="0" algn="just">
              <a:buNone/>
            </a:pPr>
            <a:r>
              <a:rPr lang="en-US" sz="2000" dirty="0">
                <a:latin typeface="Avenir Book"/>
                <a:cs typeface="Avenir Book"/>
              </a:rPr>
              <a:t>Post-traumatic stress disorder (PTSD) is a mental health condition that's triggered by a terrifying event — either experiencing it or witnessing it. Symptoms may include flashbacks, nightmares and severe anxiety, as well as uncontrollable thoughts about the event.</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Most people who go through traumatic events may have temporary difficulty adjusting and coping, but with time and good self-care, they usually get better. If the symptoms get worse, last for months or even years, and interfere with your day-to-day functioning, you may have PTSD</a:t>
            </a:r>
            <a:r>
              <a:rPr lang="en-US" sz="2000" dirty="0"/>
              <a:t>.</a:t>
            </a:r>
          </a:p>
        </p:txBody>
      </p:sp>
    </p:spTree>
    <p:extLst>
      <p:ext uri="{BB962C8B-B14F-4D97-AF65-F5344CB8AC3E}">
        <p14:creationId xmlns:p14="http://schemas.microsoft.com/office/powerpoint/2010/main" val="1721556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77" y="564477"/>
            <a:ext cx="8763816" cy="6115164"/>
          </a:xfrm>
        </p:spPr>
        <p:txBody>
          <a:bodyPr>
            <a:normAutofit fontScale="70000" lnSpcReduction="20000"/>
          </a:bodyPr>
          <a:lstStyle/>
          <a:p>
            <a:pPr marL="0" indent="0" algn="just">
              <a:buNone/>
            </a:pPr>
            <a:r>
              <a:rPr lang="en-US" dirty="0">
                <a:latin typeface="Avenir Book"/>
                <a:cs typeface="Avenir Book"/>
              </a:rPr>
              <a:t>Symptoms</a:t>
            </a:r>
          </a:p>
          <a:p>
            <a:pPr algn="just"/>
            <a:endParaRPr lang="en-US" dirty="0">
              <a:latin typeface="Avenir Book"/>
              <a:cs typeface="Avenir Book"/>
            </a:endParaRPr>
          </a:p>
          <a:p>
            <a:pPr marL="0" indent="0" algn="just">
              <a:buNone/>
            </a:pPr>
            <a:r>
              <a:rPr lang="en-US" dirty="0">
                <a:latin typeface="Avenir Book"/>
                <a:cs typeface="Avenir Book"/>
              </a:rPr>
              <a:t>Post-traumatic stress disorder symptoms may start within one month of a traumatic event, but sometimes symptoms may not appear until years after the event. </a:t>
            </a:r>
          </a:p>
          <a:p>
            <a:pPr marL="0" indent="0" algn="just">
              <a:buNone/>
            </a:pPr>
            <a:endParaRPr lang="en-US" dirty="0">
              <a:latin typeface="Avenir Book"/>
              <a:cs typeface="Avenir Book"/>
            </a:endParaRPr>
          </a:p>
          <a:p>
            <a:pPr marL="0" indent="0" algn="just">
              <a:buNone/>
            </a:pPr>
            <a:r>
              <a:rPr lang="en-US" dirty="0">
                <a:latin typeface="Avenir Book"/>
                <a:cs typeface="Avenir Book"/>
              </a:rPr>
              <a:t>These symptoms cause significant problems in social or work situations and in relationships. They can also interfere with your ability to go about your normal daily tasks.</a:t>
            </a:r>
          </a:p>
          <a:p>
            <a:pPr marL="0" indent="0" algn="just">
              <a:buNone/>
            </a:pPr>
            <a:endParaRPr lang="en-US" dirty="0">
              <a:latin typeface="Avenir Book"/>
              <a:cs typeface="Avenir Book"/>
            </a:endParaRPr>
          </a:p>
          <a:p>
            <a:pPr marL="0" indent="0" algn="just">
              <a:buNone/>
            </a:pPr>
            <a:r>
              <a:rPr lang="en-US" dirty="0">
                <a:latin typeface="Avenir Book"/>
                <a:cs typeface="Avenir Book"/>
              </a:rPr>
              <a:t>PTSD symptoms are generally grouped into four types: intrusive memories, avoidance, negative changes in thinking and mood, and changes in physical and emotional reactions. Symptoms can vary over time or vary from person to person.</a:t>
            </a:r>
          </a:p>
          <a:p>
            <a:pPr marL="0" indent="0" algn="just">
              <a:buNone/>
            </a:pPr>
            <a:endParaRPr lang="en-US" dirty="0">
              <a:latin typeface="Avenir Book"/>
              <a:cs typeface="Avenir Book"/>
            </a:endParaRPr>
          </a:p>
          <a:p>
            <a:pPr marL="0" indent="0" algn="just">
              <a:buNone/>
            </a:pPr>
            <a:r>
              <a:rPr lang="en-US" dirty="0">
                <a:latin typeface="Avenir Book"/>
                <a:cs typeface="Avenir Book"/>
              </a:rPr>
              <a:t>Intrusive memories</a:t>
            </a:r>
          </a:p>
          <a:p>
            <a:pPr marL="0" indent="0" algn="just">
              <a:buNone/>
            </a:pPr>
            <a:endParaRPr lang="en-US" dirty="0">
              <a:latin typeface="Avenir Book"/>
              <a:cs typeface="Avenir Book"/>
            </a:endParaRPr>
          </a:p>
          <a:p>
            <a:pPr marL="0" indent="0" algn="just">
              <a:buNone/>
            </a:pPr>
            <a:r>
              <a:rPr lang="en-US" dirty="0">
                <a:latin typeface="Avenir Book"/>
                <a:cs typeface="Avenir Book"/>
              </a:rPr>
              <a:t>Symptoms of intrusive memories may include:</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Recurrent, unwanted distressing memories of the traumatic event</a:t>
            </a:r>
          </a:p>
          <a:p>
            <a:pPr algn="just">
              <a:buFont typeface="Wingdings" charset="2"/>
              <a:buChar char="§"/>
            </a:pPr>
            <a:r>
              <a:rPr lang="en-US" dirty="0">
                <a:latin typeface="Avenir Book"/>
                <a:cs typeface="Avenir Book"/>
              </a:rPr>
              <a:t>Reliving the traumatic event as if it were happening again (flashbacks)</a:t>
            </a:r>
          </a:p>
          <a:p>
            <a:pPr algn="just">
              <a:buFont typeface="Wingdings" charset="2"/>
              <a:buChar char="§"/>
            </a:pPr>
            <a:r>
              <a:rPr lang="en-US" dirty="0">
                <a:latin typeface="Avenir Book"/>
                <a:cs typeface="Avenir Book"/>
              </a:rPr>
              <a:t>Upsetting dreams or nightmares about the traumatic event</a:t>
            </a:r>
          </a:p>
          <a:p>
            <a:pPr algn="just">
              <a:buFont typeface="Wingdings" charset="2"/>
              <a:buChar char="§"/>
            </a:pPr>
            <a:r>
              <a:rPr lang="en-US" dirty="0">
                <a:latin typeface="Avenir Book"/>
                <a:cs typeface="Avenir Book"/>
              </a:rPr>
              <a:t>Severe emotional distress or physical reactions to something that reminds you of the traumatic event</a:t>
            </a:r>
          </a:p>
        </p:txBody>
      </p:sp>
    </p:spTree>
    <p:extLst>
      <p:ext uri="{BB962C8B-B14F-4D97-AF65-F5344CB8AC3E}">
        <p14:creationId xmlns:p14="http://schemas.microsoft.com/office/powerpoint/2010/main" val="1512808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197" y="501757"/>
            <a:ext cx="8560007" cy="6162204"/>
          </a:xfrm>
        </p:spPr>
        <p:txBody>
          <a:bodyPr>
            <a:normAutofit fontScale="77500" lnSpcReduction="20000"/>
          </a:bodyPr>
          <a:lstStyle/>
          <a:p>
            <a:pPr marL="0" indent="0" algn="just">
              <a:buNone/>
            </a:pPr>
            <a:r>
              <a:rPr lang="en-US" dirty="0">
                <a:latin typeface="Avenir Book"/>
                <a:cs typeface="Avenir Book"/>
              </a:rPr>
              <a:t>Avoidance</a:t>
            </a:r>
          </a:p>
          <a:p>
            <a:pPr marL="0" indent="0" algn="just">
              <a:buNone/>
            </a:pPr>
            <a:endParaRPr lang="en-US" dirty="0">
              <a:latin typeface="Avenir Book"/>
              <a:cs typeface="Avenir Book"/>
            </a:endParaRPr>
          </a:p>
          <a:p>
            <a:pPr marL="0" indent="0" algn="just">
              <a:buNone/>
            </a:pPr>
            <a:r>
              <a:rPr lang="en-US" dirty="0">
                <a:latin typeface="Avenir Book"/>
                <a:cs typeface="Avenir Book"/>
              </a:rPr>
              <a:t>Symptoms of avoidance may include:</a:t>
            </a:r>
          </a:p>
          <a:p>
            <a:pPr marL="0" indent="0" algn="just">
              <a:buNone/>
            </a:pPr>
            <a:endParaRPr lang="en-US" dirty="0">
              <a:latin typeface="Avenir Book"/>
              <a:cs typeface="Avenir Book"/>
            </a:endParaRPr>
          </a:p>
          <a:p>
            <a:pPr marL="0" indent="0" algn="just">
              <a:buNone/>
            </a:pPr>
            <a:r>
              <a:rPr lang="en-US" dirty="0">
                <a:latin typeface="Avenir Book"/>
                <a:cs typeface="Avenir Book"/>
              </a:rPr>
              <a:t>Trying to avoid thinking or talking about the traumatic event</a:t>
            </a:r>
          </a:p>
          <a:p>
            <a:pPr marL="0" indent="0" algn="just">
              <a:buNone/>
            </a:pPr>
            <a:endParaRPr lang="en-US" dirty="0">
              <a:latin typeface="Avenir Book"/>
              <a:cs typeface="Avenir Book"/>
            </a:endParaRPr>
          </a:p>
          <a:p>
            <a:pPr marL="0" indent="0" algn="just">
              <a:buNone/>
            </a:pPr>
            <a:r>
              <a:rPr lang="en-US" dirty="0">
                <a:latin typeface="Avenir Book"/>
                <a:cs typeface="Avenir Book"/>
              </a:rPr>
              <a:t>Avoiding places, activities or people that remind you of the traumatic event</a:t>
            </a:r>
          </a:p>
          <a:p>
            <a:pPr algn="just"/>
            <a:endParaRPr lang="en-US" dirty="0">
              <a:latin typeface="Avenir Book"/>
              <a:cs typeface="Avenir Book"/>
            </a:endParaRPr>
          </a:p>
          <a:p>
            <a:pPr marL="0" indent="0" algn="just">
              <a:buNone/>
            </a:pPr>
            <a:r>
              <a:rPr lang="en-US" dirty="0">
                <a:latin typeface="Avenir Book"/>
                <a:cs typeface="Avenir Book"/>
              </a:rPr>
              <a:t>Negative changes in thinking and mood</a:t>
            </a:r>
          </a:p>
          <a:p>
            <a:pPr marL="0" indent="0" algn="just">
              <a:buNone/>
            </a:pPr>
            <a:endParaRPr lang="en-US" dirty="0">
              <a:latin typeface="Avenir Book"/>
              <a:cs typeface="Avenir Book"/>
            </a:endParaRPr>
          </a:p>
          <a:p>
            <a:pPr marL="0" indent="0" algn="just">
              <a:buNone/>
            </a:pPr>
            <a:r>
              <a:rPr lang="en-US" dirty="0">
                <a:latin typeface="Avenir Book"/>
                <a:cs typeface="Avenir Book"/>
              </a:rPr>
              <a:t>Symptoms of negative changes in thinking and mood may include:</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Negative thoughts about yourself, other people or the world</a:t>
            </a:r>
          </a:p>
          <a:p>
            <a:pPr algn="just">
              <a:buFont typeface="Wingdings" charset="2"/>
              <a:buChar char="§"/>
            </a:pPr>
            <a:r>
              <a:rPr lang="en-US" dirty="0">
                <a:latin typeface="Avenir Book"/>
                <a:cs typeface="Avenir Book"/>
              </a:rPr>
              <a:t>Hopelessness about the future</a:t>
            </a:r>
          </a:p>
          <a:p>
            <a:pPr algn="just">
              <a:buFont typeface="Wingdings" charset="2"/>
              <a:buChar char="§"/>
            </a:pPr>
            <a:r>
              <a:rPr lang="en-US" dirty="0">
                <a:latin typeface="Avenir Book"/>
                <a:cs typeface="Avenir Book"/>
              </a:rPr>
              <a:t>Memory problems, including not remembering important aspects of the traumatic event</a:t>
            </a:r>
          </a:p>
          <a:p>
            <a:pPr algn="just">
              <a:buFont typeface="Wingdings" charset="2"/>
              <a:buChar char="§"/>
            </a:pPr>
            <a:r>
              <a:rPr lang="en-US" dirty="0">
                <a:latin typeface="Avenir Book"/>
                <a:cs typeface="Avenir Book"/>
              </a:rPr>
              <a:t>Difficulty maintaining close relationships</a:t>
            </a:r>
          </a:p>
          <a:p>
            <a:pPr algn="just">
              <a:buFont typeface="Wingdings" charset="2"/>
              <a:buChar char="§"/>
            </a:pPr>
            <a:r>
              <a:rPr lang="en-US" dirty="0">
                <a:latin typeface="Avenir Book"/>
                <a:cs typeface="Avenir Book"/>
              </a:rPr>
              <a:t>Feeling detached from family and friends</a:t>
            </a:r>
          </a:p>
          <a:p>
            <a:pPr algn="just">
              <a:buFont typeface="Wingdings" charset="2"/>
              <a:buChar char="§"/>
            </a:pPr>
            <a:r>
              <a:rPr lang="en-US" dirty="0">
                <a:latin typeface="Avenir Book"/>
                <a:cs typeface="Avenir Book"/>
              </a:rPr>
              <a:t>Lack of interest in activities you once enjoyed</a:t>
            </a:r>
          </a:p>
          <a:p>
            <a:pPr algn="just">
              <a:buFont typeface="Wingdings" charset="2"/>
              <a:buChar char="§"/>
            </a:pPr>
            <a:r>
              <a:rPr lang="en-US" dirty="0">
                <a:latin typeface="Avenir Book"/>
                <a:cs typeface="Avenir Book"/>
              </a:rPr>
              <a:t>Difficulty experiencing positive emotions</a:t>
            </a:r>
          </a:p>
          <a:p>
            <a:pPr algn="just">
              <a:buFont typeface="Wingdings" charset="2"/>
              <a:buChar char="§"/>
            </a:pPr>
            <a:r>
              <a:rPr lang="en-US" dirty="0">
                <a:latin typeface="Avenir Book"/>
                <a:cs typeface="Avenir Book"/>
              </a:rPr>
              <a:t>Feeling emotionally numb</a:t>
            </a:r>
          </a:p>
        </p:txBody>
      </p:sp>
    </p:spTree>
    <p:extLst>
      <p:ext uri="{BB962C8B-B14F-4D97-AF65-F5344CB8AC3E}">
        <p14:creationId xmlns:p14="http://schemas.microsoft.com/office/powerpoint/2010/main" val="1595444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099" y="564477"/>
            <a:ext cx="8732461" cy="6052444"/>
          </a:xfrm>
        </p:spPr>
        <p:txBody>
          <a:bodyPr>
            <a:normAutofit/>
          </a:bodyPr>
          <a:lstStyle/>
          <a:p>
            <a:pPr marL="0" indent="0">
              <a:buNone/>
            </a:pPr>
            <a:r>
              <a:rPr lang="en-US" sz="2000" dirty="0">
                <a:latin typeface="Avenir Book"/>
                <a:cs typeface="Avenir Book"/>
              </a:rPr>
              <a:t>Changes in physical and emotional reactions</a:t>
            </a:r>
          </a:p>
          <a:p>
            <a:endParaRPr lang="en-US" sz="2000" dirty="0">
              <a:latin typeface="Avenir Book"/>
              <a:cs typeface="Avenir Book"/>
            </a:endParaRPr>
          </a:p>
          <a:p>
            <a:pPr marL="0" indent="0">
              <a:buNone/>
            </a:pPr>
            <a:r>
              <a:rPr lang="en-US" sz="2000" dirty="0">
                <a:latin typeface="Avenir Book"/>
                <a:cs typeface="Avenir Book"/>
              </a:rPr>
              <a:t>Symptoms of changes in physical and emotional reactions (also called arousal symptoms) may include:</a:t>
            </a:r>
          </a:p>
          <a:p>
            <a:pPr marL="0" indent="0">
              <a:buNone/>
            </a:pPr>
            <a:endParaRPr lang="en-US" sz="2000" dirty="0">
              <a:latin typeface="Avenir Book"/>
              <a:cs typeface="Avenir Book"/>
            </a:endParaRPr>
          </a:p>
          <a:p>
            <a:pPr>
              <a:buFont typeface="Wingdings" charset="2"/>
              <a:buChar char="§"/>
            </a:pPr>
            <a:r>
              <a:rPr lang="en-US" sz="2000" dirty="0">
                <a:latin typeface="Avenir Book"/>
                <a:cs typeface="Avenir Book"/>
              </a:rPr>
              <a:t>Being easily startled or frightened</a:t>
            </a:r>
          </a:p>
          <a:p>
            <a:pPr>
              <a:buFont typeface="Wingdings" charset="2"/>
              <a:buChar char="§"/>
            </a:pPr>
            <a:r>
              <a:rPr lang="en-US" sz="2000" dirty="0">
                <a:latin typeface="Avenir Book"/>
                <a:cs typeface="Avenir Book"/>
              </a:rPr>
              <a:t>Always being on guard for danger</a:t>
            </a:r>
          </a:p>
          <a:p>
            <a:pPr>
              <a:buFont typeface="Wingdings" charset="2"/>
              <a:buChar char="§"/>
            </a:pPr>
            <a:r>
              <a:rPr lang="en-US" sz="2000" dirty="0">
                <a:latin typeface="Avenir Book"/>
                <a:cs typeface="Avenir Book"/>
              </a:rPr>
              <a:t>Self-destructive behavior, such as drinking too much or driving too fast</a:t>
            </a:r>
          </a:p>
          <a:p>
            <a:pPr>
              <a:buFont typeface="Wingdings" charset="2"/>
              <a:buChar char="§"/>
            </a:pPr>
            <a:r>
              <a:rPr lang="en-US" sz="2000" dirty="0">
                <a:latin typeface="Avenir Book"/>
                <a:cs typeface="Avenir Book"/>
              </a:rPr>
              <a:t>Trouble sleeping</a:t>
            </a:r>
          </a:p>
          <a:p>
            <a:pPr>
              <a:buFont typeface="Wingdings" charset="2"/>
              <a:buChar char="§"/>
            </a:pPr>
            <a:r>
              <a:rPr lang="en-US" sz="2000" dirty="0">
                <a:latin typeface="Avenir Book"/>
                <a:cs typeface="Avenir Book"/>
              </a:rPr>
              <a:t>Trouble concentrating</a:t>
            </a:r>
          </a:p>
          <a:p>
            <a:pPr>
              <a:buFont typeface="Wingdings" charset="2"/>
              <a:buChar char="§"/>
            </a:pPr>
            <a:r>
              <a:rPr lang="en-US" sz="2000" dirty="0">
                <a:latin typeface="Avenir Book"/>
                <a:cs typeface="Avenir Book"/>
              </a:rPr>
              <a:t>Irritability, angry outbursts or aggressive behavior</a:t>
            </a:r>
          </a:p>
          <a:p>
            <a:pPr>
              <a:buFont typeface="Wingdings" charset="2"/>
              <a:buChar char="§"/>
            </a:pPr>
            <a:r>
              <a:rPr lang="en-US" sz="2000" dirty="0">
                <a:latin typeface="Avenir Book"/>
                <a:cs typeface="Avenir Book"/>
              </a:rPr>
              <a:t>Overwhelming guilt or shame</a:t>
            </a:r>
          </a:p>
        </p:txBody>
      </p:sp>
    </p:spTree>
    <p:extLst>
      <p:ext uri="{BB962C8B-B14F-4D97-AF65-F5344CB8AC3E}">
        <p14:creationId xmlns:p14="http://schemas.microsoft.com/office/powerpoint/2010/main" val="469488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876" y="642875"/>
            <a:ext cx="8669750" cy="6005405"/>
          </a:xfrm>
        </p:spPr>
        <p:txBody>
          <a:bodyPr>
            <a:normAutofit fontScale="92500" lnSpcReduction="20000"/>
          </a:bodyPr>
          <a:lstStyle/>
          <a:p>
            <a:pPr marL="0" indent="0" algn="just">
              <a:buNone/>
            </a:pPr>
            <a:r>
              <a:rPr lang="en-US" sz="2000" dirty="0">
                <a:latin typeface="Avenir Book"/>
                <a:cs typeface="Avenir Book"/>
              </a:rPr>
              <a:t>Kinds of traumatic events</a:t>
            </a:r>
          </a:p>
          <a:p>
            <a:pPr algn="just"/>
            <a:endParaRPr lang="en-US" sz="2000" dirty="0">
              <a:latin typeface="Avenir Book"/>
              <a:cs typeface="Avenir Book"/>
            </a:endParaRPr>
          </a:p>
          <a:p>
            <a:pPr marL="0" indent="0" algn="just">
              <a:buNone/>
            </a:pPr>
            <a:r>
              <a:rPr lang="en-US" sz="2000" dirty="0">
                <a:latin typeface="Avenir Book"/>
                <a:cs typeface="Avenir Book"/>
              </a:rPr>
              <a:t>The most common events leading to the development of PTSD include:</a:t>
            </a: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Combat exposure</a:t>
            </a:r>
          </a:p>
          <a:p>
            <a:pPr algn="just">
              <a:buFont typeface="Wingdings" charset="2"/>
              <a:buChar char="§"/>
            </a:pPr>
            <a:r>
              <a:rPr lang="en-US" sz="2000" dirty="0">
                <a:latin typeface="Avenir Book"/>
                <a:cs typeface="Avenir Book"/>
              </a:rPr>
              <a:t>Childhood physical abuse</a:t>
            </a:r>
          </a:p>
          <a:p>
            <a:pPr algn="just">
              <a:buFont typeface="Wingdings" charset="2"/>
              <a:buChar char="§"/>
            </a:pPr>
            <a:r>
              <a:rPr lang="en-US" sz="2000" dirty="0">
                <a:latin typeface="Avenir Book"/>
                <a:cs typeface="Avenir Book"/>
              </a:rPr>
              <a:t>Sexual violence</a:t>
            </a:r>
          </a:p>
          <a:p>
            <a:pPr algn="just">
              <a:buFont typeface="Wingdings" charset="2"/>
              <a:buChar char="§"/>
            </a:pPr>
            <a:r>
              <a:rPr lang="en-US" sz="2000" dirty="0">
                <a:latin typeface="Avenir Book"/>
                <a:cs typeface="Avenir Book"/>
              </a:rPr>
              <a:t>Physical assault</a:t>
            </a:r>
          </a:p>
          <a:p>
            <a:pPr algn="just">
              <a:buFont typeface="Wingdings" charset="2"/>
              <a:buChar char="§"/>
            </a:pPr>
            <a:r>
              <a:rPr lang="en-US" sz="2000" dirty="0">
                <a:latin typeface="Avenir Book"/>
                <a:cs typeface="Avenir Book"/>
              </a:rPr>
              <a:t>Being threatened with a weapon</a:t>
            </a:r>
          </a:p>
          <a:p>
            <a:pPr algn="just">
              <a:buFont typeface="Wingdings" charset="2"/>
              <a:buChar char="§"/>
            </a:pPr>
            <a:r>
              <a:rPr lang="en-US" sz="2000" dirty="0">
                <a:latin typeface="Avenir Book"/>
                <a:cs typeface="Avenir Book"/>
              </a:rPr>
              <a:t>An accident</a:t>
            </a:r>
          </a:p>
          <a:p>
            <a:pPr algn="just">
              <a:buFont typeface="Wingdings" charset="2"/>
              <a:buChar char="§"/>
            </a:pPr>
            <a:r>
              <a:rPr lang="en-US" sz="2000" dirty="0">
                <a:latin typeface="Avenir Book"/>
                <a:cs typeface="Avenir Book"/>
              </a:rPr>
              <a:t>Many other traumatic events also can lead to PTSD, such as fire, natural disaster, mugging, robbery, plane crash, torture, kidnapping, life-threatening medical diagnosis, terrorist attack, and other extreme or life-threatening events.</a:t>
            </a:r>
          </a:p>
          <a:p>
            <a:pPr marL="0" indent="0" algn="just">
              <a:buNone/>
            </a:pPr>
            <a:endParaRPr lang="en-US" sz="2000" dirty="0">
              <a:latin typeface="Avenir Book"/>
              <a:cs typeface="Avenir Book"/>
            </a:endParaRPr>
          </a:p>
          <a:p>
            <a:pPr marL="0" indent="0" algn="just">
              <a:buNone/>
            </a:pPr>
            <a:r>
              <a:rPr lang="en-US" sz="1900" dirty="0">
                <a:latin typeface="Avenir Book"/>
                <a:cs typeface="Avenir Book"/>
              </a:rPr>
              <a:t>Having PTSD may also increase your risk of other mental health problems, such as:</a:t>
            </a:r>
          </a:p>
          <a:p>
            <a:pPr algn="just"/>
            <a:endParaRPr lang="en-US" sz="1900" dirty="0">
              <a:latin typeface="Avenir Book"/>
              <a:cs typeface="Avenir Book"/>
            </a:endParaRPr>
          </a:p>
          <a:p>
            <a:pPr algn="just">
              <a:buFont typeface="Wingdings" charset="2"/>
              <a:buChar char="§"/>
            </a:pPr>
            <a:r>
              <a:rPr lang="en-US" sz="1900" dirty="0">
                <a:latin typeface="Avenir Book"/>
                <a:cs typeface="Avenir Book"/>
              </a:rPr>
              <a:t>Depression and anxiety</a:t>
            </a:r>
          </a:p>
          <a:p>
            <a:pPr algn="just">
              <a:buFont typeface="Wingdings" charset="2"/>
              <a:buChar char="§"/>
            </a:pPr>
            <a:r>
              <a:rPr lang="en-US" sz="1900" dirty="0">
                <a:latin typeface="Avenir Book"/>
                <a:cs typeface="Avenir Book"/>
              </a:rPr>
              <a:t>Issues with drugs or alcohol use</a:t>
            </a:r>
          </a:p>
          <a:p>
            <a:pPr algn="just">
              <a:buFont typeface="Wingdings" charset="2"/>
              <a:buChar char="§"/>
            </a:pPr>
            <a:r>
              <a:rPr lang="en-US" sz="1900" dirty="0">
                <a:latin typeface="Avenir Book"/>
                <a:cs typeface="Avenir Book"/>
              </a:rPr>
              <a:t>Eating disorders</a:t>
            </a:r>
          </a:p>
          <a:p>
            <a:pPr algn="just">
              <a:buFont typeface="Wingdings" charset="2"/>
              <a:buChar char="§"/>
            </a:pPr>
            <a:r>
              <a:rPr lang="en-US" sz="1900" dirty="0">
                <a:latin typeface="Avenir Book"/>
                <a:cs typeface="Avenir Book"/>
              </a:rPr>
              <a:t>Suicidal thoughts and actions</a:t>
            </a:r>
          </a:p>
        </p:txBody>
      </p:sp>
    </p:spTree>
    <p:extLst>
      <p:ext uri="{BB962C8B-B14F-4D97-AF65-F5344CB8AC3E}">
        <p14:creationId xmlns:p14="http://schemas.microsoft.com/office/powerpoint/2010/main" val="495242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413" y="544351"/>
            <a:ext cx="8659481" cy="6136322"/>
          </a:xfrm>
        </p:spPr>
        <p:txBody>
          <a:bodyPr>
            <a:normAutofit fontScale="85000" lnSpcReduction="10000"/>
          </a:bodyPr>
          <a:lstStyle/>
          <a:p>
            <a:pPr marL="0" indent="0" algn="ctr">
              <a:buNone/>
            </a:pPr>
            <a:r>
              <a:rPr lang="en-US" sz="2800" u="sng" dirty="0">
                <a:latin typeface="Avenir Book"/>
                <a:cs typeface="Avenir Book"/>
              </a:rPr>
              <a:t>Social Anxiety Disorder</a:t>
            </a:r>
          </a:p>
          <a:p>
            <a:pPr marL="0" indent="0">
              <a:buNone/>
            </a:pPr>
            <a:endParaRPr lang="en-US" u="sng" dirty="0">
              <a:latin typeface="Avenir Book"/>
              <a:cs typeface="Avenir Book"/>
            </a:endParaRPr>
          </a:p>
          <a:p>
            <a:pPr marL="0" indent="0">
              <a:buNone/>
            </a:pPr>
            <a:r>
              <a:rPr lang="en-US" dirty="0">
                <a:latin typeface="Avenir Book"/>
                <a:cs typeface="Avenir Book"/>
              </a:rPr>
              <a:t>Social Anxiety Disorder is an intense fear of becoming extremely anxious and possibly humiliated in social situations.</a:t>
            </a:r>
          </a:p>
          <a:p>
            <a:pPr marL="0" indent="0">
              <a:buNone/>
            </a:pPr>
            <a:endParaRPr lang="en-US" dirty="0">
              <a:latin typeface="Avenir Book"/>
              <a:cs typeface="Avenir Book"/>
            </a:endParaRPr>
          </a:p>
          <a:p>
            <a:pPr marL="0" indent="0">
              <a:buNone/>
            </a:pPr>
            <a:r>
              <a:rPr lang="en-US" dirty="0">
                <a:latin typeface="Avenir Book"/>
                <a:cs typeface="Avenir Book"/>
              </a:rPr>
              <a:t>A person who suffers from social anxiety tends to think that other people are far better at public speaking, or hanging out in a social situation and mingling with others at a party.</a:t>
            </a:r>
          </a:p>
          <a:p>
            <a:pPr marL="0" indent="0">
              <a:buNone/>
            </a:pPr>
            <a:endParaRPr lang="en-US" dirty="0">
              <a:latin typeface="Avenir Book"/>
              <a:cs typeface="Avenir Book"/>
            </a:endParaRPr>
          </a:p>
          <a:p>
            <a:pPr marL="0" indent="0">
              <a:buNone/>
            </a:pPr>
            <a:r>
              <a:rPr lang="en-US" dirty="0">
                <a:latin typeface="Avenir Book"/>
                <a:cs typeface="Avenir Book"/>
              </a:rPr>
              <a:t>The person tends to focus on every little small mistake they do in a social situation, and exaggerate them out of proportion.</a:t>
            </a:r>
          </a:p>
          <a:p>
            <a:pPr marL="0" indent="0">
              <a:buNone/>
            </a:pPr>
            <a:endParaRPr lang="en-US" dirty="0">
              <a:latin typeface="Avenir Book"/>
              <a:cs typeface="Avenir Book"/>
            </a:endParaRPr>
          </a:p>
          <a:p>
            <a:pPr marL="0" indent="0">
              <a:buNone/>
            </a:pPr>
            <a:r>
              <a:rPr lang="en-US" dirty="0">
                <a:latin typeface="Avenir Book"/>
                <a:cs typeface="Avenir Book"/>
              </a:rPr>
              <a:t>Simply blushing may seem painfully embarrassing to a person with a social phobia, and they may feel as though all eyes are focused on them.</a:t>
            </a:r>
          </a:p>
          <a:p>
            <a:pPr marL="0" indent="0">
              <a:buNone/>
            </a:pPr>
            <a:endParaRPr lang="en-US" dirty="0">
              <a:latin typeface="Avenir Book"/>
              <a:cs typeface="Avenir Book"/>
            </a:endParaRPr>
          </a:p>
          <a:p>
            <a:pPr marL="0" indent="0">
              <a:buNone/>
            </a:pPr>
            <a:r>
              <a:rPr lang="en-US" dirty="0">
                <a:latin typeface="Avenir Book"/>
                <a:cs typeface="Avenir Book"/>
              </a:rPr>
              <a:t>Some people with social anxiety have specific fears, such as public speaking or needing to talk to their boss about a concern at work. Other times, the fears may be more generalized — such as a fear of any social situation whatsoever, especially those involving strangers.</a:t>
            </a:r>
          </a:p>
          <a:p>
            <a:pPr marL="0" indent="0">
              <a:buNone/>
            </a:pPr>
            <a:endParaRPr lang="en-US" dirty="0"/>
          </a:p>
        </p:txBody>
      </p:sp>
    </p:spTree>
    <p:extLst>
      <p:ext uri="{BB962C8B-B14F-4D97-AF65-F5344CB8AC3E}">
        <p14:creationId xmlns:p14="http://schemas.microsoft.com/office/powerpoint/2010/main" val="3124813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3467"/>
            <a:ext cx="8229600" cy="5833533"/>
          </a:xfrm>
        </p:spPr>
        <p:txBody>
          <a:bodyPr>
            <a:normAutofit fontScale="92500"/>
          </a:bodyPr>
          <a:lstStyle/>
          <a:p>
            <a:pPr marL="0" indent="0" algn="just">
              <a:buNone/>
            </a:pPr>
            <a:r>
              <a:rPr lang="en-US" dirty="0">
                <a:latin typeface="Avenir Book"/>
                <a:cs typeface="Avenir Book"/>
              </a:rPr>
              <a:t>Some people confuse shyness with social anxiety.</a:t>
            </a:r>
          </a:p>
          <a:p>
            <a:pPr marL="0" indent="0" algn="just">
              <a:buNone/>
            </a:pPr>
            <a:endParaRPr lang="en-US" dirty="0">
              <a:latin typeface="Avenir Book"/>
              <a:cs typeface="Avenir Book"/>
            </a:endParaRPr>
          </a:p>
          <a:p>
            <a:pPr marL="0" indent="0" algn="just">
              <a:buNone/>
            </a:pPr>
            <a:r>
              <a:rPr lang="en-US" dirty="0">
                <a:latin typeface="Avenir Book"/>
                <a:cs typeface="Avenir Book"/>
              </a:rPr>
              <a:t>In some rare instances, social anxiety may involve a fear of using a public restroom, eating out, or talking on the phone when others are present.</a:t>
            </a:r>
          </a:p>
          <a:p>
            <a:pPr marL="0" indent="0" algn="just">
              <a:buNone/>
            </a:pPr>
            <a:endParaRPr lang="en-US" dirty="0">
              <a:latin typeface="Avenir Book"/>
              <a:cs typeface="Avenir Book"/>
            </a:endParaRPr>
          </a:p>
          <a:p>
            <a:pPr marL="0" indent="0" algn="just">
              <a:buNone/>
            </a:pPr>
            <a:r>
              <a:rPr lang="en-US" dirty="0">
                <a:latin typeface="Avenir Book"/>
                <a:cs typeface="Avenir Book"/>
              </a:rPr>
              <a:t>They can be completely at ease with people most of the time, but particular situations, such as walking down an aisle in public or making a speech, can give them intense anxiety.</a:t>
            </a:r>
          </a:p>
          <a:p>
            <a:pPr marL="0" indent="0" algn="just">
              <a:buNone/>
            </a:pPr>
            <a:endParaRPr lang="en-US" dirty="0">
              <a:latin typeface="Avenir Book"/>
              <a:cs typeface="Avenir Book"/>
            </a:endParaRPr>
          </a:p>
          <a:p>
            <a:pPr marL="0" indent="0" algn="just">
              <a:buNone/>
            </a:pPr>
            <a:r>
              <a:rPr lang="en-US" dirty="0">
                <a:latin typeface="Avenir Book"/>
                <a:cs typeface="Avenir Book"/>
              </a:rPr>
              <a:t>For example, a worker can turn down a job promotion because he can’t give public presentations.</a:t>
            </a:r>
          </a:p>
          <a:p>
            <a:pPr marL="0" indent="0" algn="just">
              <a:buNone/>
            </a:pPr>
            <a:endParaRPr lang="en-US" dirty="0">
              <a:latin typeface="Avenir Book"/>
              <a:cs typeface="Avenir Book"/>
            </a:endParaRPr>
          </a:p>
          <a:p>
            <a:pPr marL="0" indent="0" algn="just">
              <a:buNone/>
            </a:pPr>
            <a:r>
              <a:rPr lang="en-US" dirty="0">
                <a:latin typeface="Avenir Book"/>
                <a:cs typeface="Avenir Book"/>
              </a:rPr>
              <a:t>The dread of a social event can begin weeks in advance, and symptoms can be quite debilitating.</a:t>
            </a:r>
          </a:p>
        </p:txBody>
      </p:sp>
    </p:spTree>
    <p:extLst>
      <p:ext uri="{BB962C8B-B14F-4D97-AF65-F5344CB8AC3E}">
        <p14:creationId xmlns:p14="http://schemas.microsoft.com/office/powerpoint/2010/main" val="3262267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401" y="593837"/>
            <a:ext cx="8626493" cy="6037349"/>
          </a:xfrm>
        </p:spPr>
        <p:txBody>
          <a:bodyPr>
            <a:normAutofit/>
          </a:bodyPr>
          <a:lstStyle/>
          <a:p>
            <a:pPr algn="just"/>
            <a:endParaRPr lang="en-US" sz="2000" dirty="0">
              <a:latin typeface="Avenir Book"/>
              <a:cs typeface="Avenir Book"/>
            </a:endParaRPr>
          </a:p>
          <a:p>
            <a:pPr marL="0" indent="0" algn="just">
              <a:buNone/>
            </a:pPr>
            <a:r>
              <a:rPr lang="en-US" sz="2000" dirty="0">
                <a:latin typeface="Avenir Book"/>
                <a:cs typeface="Avenir Book"/>
              </a:rPr>
              <a:t>Specific Symptoms of Social Anxiety</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Social anxiety disorder is characterized by the presence of all of the following symptoms:</a:t>
            </a:r>
          </a:p>
          <a:p>
            <a:pPr algn="just"/>
            <a:endParaRPr lang="en-US" sz="2000" dirty="0">
              <a:latin typeface="Avenir Book"/>
              <a:cs typeface="Avenir Book"/>
            </a:endParaRPr>
          </a:p>
          <a:p>
            <a:pPr algn="just">
              <a:buFont typeface="Wingdings" charset="2"/>
              <a:buChar char="§"/>
            </a:pPr>
            <a:r>
              <a:rPr lang="en-US" sz="2000" dirty="0">
                <a:latin typeface="Avenir Book"/>
                <a:cs typeface="Avenir Book"/>
              </a:rPr>
              <a:t>A significant and persistent fear of one or more social or performance situations in which the person is exposed to unfamiliar people or to possible scrutiny by others. </a:t>
            </a:r>
          </a:p>
          <a:p>
            <a:pPr algn="just">
              <a:buFont typeface="Wingdings" charset="2"/>
              <a:buChar char="§"/>
            </a:pPr>
            <a:endParaRPr lang="en-US" sz="2000" dirty="0">
              <a:latin typeface="Avenir Book"/>
              <a:cs typeface="Avenir Book"/>
            </a:endParaRPr>
          </a:p>
          <a:p>
            <a:pPr algn="just">
              <a:buFont typeface="Wingdings" charset="2"/>
              <a:buChar char="§"/>
            </a:pPr>
            <a:r>
              <a:rPr lang="en-US" sz="2000" dirty="0">
                <a:latin typeface="Avenir Book"/>
                <a:cs typeface="Avenir Book"/>
              </a:rPr>
              <a:t>The individual fears that he or she will act in a way (or show anxiety symptoms) that will be humiliating or embarrassing. </a:t>
            </a:r>
          </a:p>
        </p:txBody>
      </p:sp>
    </p:spTree>
    <p:extLst>
      <p:ext uri="{BB962C8B-B14F-4D97-AF65-F5344CB8AC3E}">
        <p14:creationId xmlns:p14="http://schemas.microsoft.com/office/powerpoint/2010/main" val="1614780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867" y="626533"/>
            <a:ext cx="8652933" cy="6062134"/>
          </a:xfrm>
        </p:spPr>
        <p:txBody>
          <a:bodyPr/>
          <a:lstStyle/>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Anxiety, worry, and stress are all a part of most people’s everyday lives.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But simply experiencing anxiety or stress in and of itself does not mean you need to get professional help or that you have an anxiety disorder. </a:t>
            </a:r>
          </a:p>
          <a:p>
            <a:pPr marL="0" indent="0" algn="just">
              <a:buNone/>
            </a:pPr>
            <a:endParaRPr lang="en-US" dirty="0">
              <a:latin typeface="Avenir Book"/>
              <a:cs typeface="Avenir Book"/>
            </a:endParaRPr>
          </a:p>
          <a:p>
            <a:pPr algn="just">
              <a:buFont typeface="Wingdings" charset="2"/>
              <a:buChar char="§"/>
            </a:pPr>
            <a:r>
              <a:rPr lang="en-US" dirty="0">
                <a:latin typeface="Avenir Book"/>
                <a:cs typeface="Avenir Book"/>
              </a:rPr>
              <a:t>In fact, anxiety is an important and sometimes necessary warning signal of a dangerous or difficult situation.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Without anxiety, we would have no way of anticipating difficulties ahead and preparing for them.</a:t>
            </a:r>
          </a:p>
        </p:txBody>
      </p:sp>
    </p:spTree>
    <p:extLst>
      <p:ext uri="{BB962C8B-B14F-4D97-AF65-F5344CB8AC3E}">
        <p14:creationId xmlns:p14="http://schemas.microsoft.com/office/powerpoint/2010/main" val="1105211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809" y="580157"/>
            <a:ext cx="8716783" cy="6052444"/>
          </a:xfrm>
        </p:spPr>
        <p:txBody>
          <a:bodyPr>
            <a:normAutofit/>
          </a:bodyPr>
          <a:lstStyle/>
          <a:p>
            <a:pPr marL="0" indent="0" algn="just">
              <a:buNone/>
            </a:pPr>
            <a:r>
              <a:rPr lang="en-US" sz="2000" dirty="0">
                <a:latin typeface="Avenir Book"/>
                <a:cs typeface="Avenir Book"/>
              </a:rPr>
              <a:t>The person recognizes that the fear is excessive or unreasonable.</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feared social or performance situations are avoided or else are endured with intense anxiety or distress.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avoidance, anxious anticipation, or distress in the feared social or performance situation(s) interferes significantly with the person’s normal routine, occupational (academic) functioning, or social activities or relationships, or there is marked distress about having the phobia.</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fear or avoidance is not due to the direct physiological effects of a substance (e.g., a drug of abuse, a medication) or a general medical condition and is not better accounted for by another mental disorder.</a:t>
            </a:r>
          </a:p>
        </p:txBody>
      </p:sp>
    </p:spTree>
    <p:extLst>
      <p:ext uri="{BB962C8B-B14F-4D97-AF65-F5344CB8AC3E}">
        <p14:creationId xmlns:p14="http://schemas.microsoft.com/office/powerpoint/2010/main" val="661319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2667"/>
            <a:ext cx="8229600" cy="5884333"/>
          </a:xfrm>
        </p:spPr>
        <p:txBody>
          <a:bodyPr>
            <a:normAutofit/>
          </a:bodyPr>
          <a:lstStyle/>
          <a:p>
            <a:pPr marL="0" indent="0" algn="ctr">
              <a:buNone/>
            </a:pPr>
            <a:r>
              <a:rPr lang="en-US" sz="2000" u="sng" dirty="0">
                <a:latin typeface="Avenir Book"/>
                <a:cs typeface="Avenir Book"/>
              </a:rPr>
              <a:t>Phobias</a:t>
            </a:r>
          </a:p>
          <a:p>
            <a:pPr marL="0" indent="0">
              <a:buNone/>
            </a:pPr>
            <a:endParaRPr lang="en-US" sz="2000" dirty="0">
              <a:latin typeface="Avenir Book"/>
              <a:cs typeface="Avenir Book"/>
            </a:endParaRPr>
          </a:p>
          <a:p>
            <a:pPr marL="0" indent="0" algn="just">
              <a:buNone/>
            </a:pPr>
            <a:r>
              <a:rPr lang="en-US" sz="2000" dirty="0">
                <a:latin typeface="Avenir Book"/>
                <a:cs typeface="Avenir Book"/>
              </a:rPr>
              <a:t>Many people experience specific phobias, intense, irrational fears of certain things or situations–dogs, closed-in places, heights, escalators, tunnels, highway driving, water, flying, and injuries involving blood are a few of the more common ones.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Phobias aren’t just extreme fear; they are irrational fear. You may be able to ski the world’s tallest mountains with ease but have panic going to the 10</a:t>
            </a:r>
            <a:r>
              <a:rPr lang="en-US" sz="2000" baseline="30000" dirty="0">
                <a:latin typeface="Avenir Book"/>
                <a:cs typeface="Avenir Book"/>
              </a:rPr>
              <a:t>th</a:t>
            </a:r>
            <a:r>
              <a:rPr lang="en-US" sz="2000" dirty="0">
                <a:latin typeface="Avenir Book"/>
                <a:cs typeface="Avenir Book"/>
              </a:rPr>
              <a:t> floor of a  building.</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Adults with phobias realize their fears are irrational yet they continue to fear the object or situation that produces the panic attack or severe anxiety.</a:t>
            </a:r>
          </a:p>
        </p:txBody>
      </p:sp>
    </p:spTree>
    <p:extLst>
      <p:ext uri="{BB962C8B-B14F-4D97-AF65-F5344CB8AC3E}">
        <p14:creationId xmlns:p14="http://schemas.microsoft.com/office/powerpoint/2010/main" val="420291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0400"/>
            <a:ext cx="8229600" cy="5816600"/>
          </a:xfrm>
        </p:spPr>
        <p:txBody>
          <a:bodyPr>
            <a:normAutofit lnSpcReduction="10000"/>
          </a:bodyPr>
          <a:lstStyle/>
          <a:p>
            <a:pPr marL="0" indent="0" algn="just">
              <a:buNone/>
            </a:pPr>
            <a:r>
              <a:rPr lang="en-US" sz="2000" dirty="0">
                <a:latin typeface="Avenir Book"/>
                <a:cs typeface="Avenir Book"/>
              </a:rPr>
              <a:t>Specific Symptoms of Specific Phobias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Marked and persistent fear that is excessive or unreasonable, cued by the presence or anticipation of a specific object or situation (e.g., flying, heights, animals, receiving an injection, seeing blood).</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fear is persistent, typically lasting at least 6 months.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Exposure to the phobic stimulus almost invariably provokes an immediate anxiety response.</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fear or anxiety is out of proportion to the actual danger posed by the specific object or situation and is not a typical response in the person’s social or cultural context.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Most adults will recognize that their fear is excessive or unreasonable and are bothered by the fact that they have this fear.</a:t>
            </a:r>
          </a:p>
        </p:txBody>
      </p:sp>
    </p:spTree>
    <p:extLst>
      <p:ext uri="{BB962C8B-B14F-4D97-AF65-F5344CB8AC3E}">
        <p14:creationId xmlns:p14="http://schemas.microsoft.com/office/powerpoint/2010/main" val="1165394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8800"/>
            <a:ext cx="8229600" cy="5918200"/>
          </a:xfrm>
        </p:spPr>
        <p:txBody>
          <a:bodyPr/>
          <a:lstStyle/>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phobic situation or situations are avoided or else are endured with intense anxiety or distress.</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avoidance, anxious anticipation, or distress in the feared situation(s) interferes significantly with the person’s normal routine, occupational (or academic) functioning, or social activities or relationships, or there is marked distress about having the phobia.</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anxiety, panic attacks or phobic avoidance associated with the specific object or situation are not better accounted for by another mental disorder</a:t>
            </a:r>
            <a:r>
              <a:rPr lang="en-US" dirty="0"/>
              <a:t>.</a:t>
            </a:r>
          </a:p>
        </p:txBody>
      </p:sp>
    </p:spTree>
    <p:extLst>
      <p:ext uri="{BB962C8B-B14F-4D97-AF65-F5344CB8AC3E}">
        <p14:creationId xmlns:p14="http://schemas.microsoft.com/office/powerpoint/2010/main" val="1214458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4477"/>
            <a:ext cx="8229600" cy="5912523"/>
          </a:xfrm>
        </p:spPr>
        <p:txBody>
          <a:bodyPr>
            <a:normAutofit fontScale="92500" lnSpcReduction="20000"/>
          </a:bodyPr>
          <a:lstStyle/>
          <a:p>
            <a:pPr marL="0" indent="0" algn="ctr">
              <a:buNone/>
            </a:pPr>
            <a:r>
              <a:rPr lang="en-US" sz="1900" b="1" u="sng" dirty="0">
                <a:latin typeface="Avenir Book"/>
                <a:cs typeface="Avenir Book"/>
              </a:rPr>
              <a:t>Treatment with Medications</a:t>
            </a:r>
            <a:r>
              <a:rPr lang="en-US" sz="1900" b="1" u="sng">
                <a:latin typeface="Avenir Book"/>
                <a:cs typeface="Avenir Book"/>
              </a:rPr>
              <a:t>/Psychotherapy </a:t>
            </a:r>
            <a:r>
              <a:rPr lang="en-US" sz="1900" b="1" u="sng" dirty="0">
                <a:latin typeface="Avenir Book"/>
                <a:cs typeface="Avenir Book"/>
              </a:rPr>
              <a:t>for Anxiety Disorders</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Cognitive Behavior Therapy (CBT) </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Benzodiazepines are usually the anxiolytic drugs of choice</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Exceptions may include not prescribing a benzodiazepine if the patient has a substance use disorder due to dependence and tolerance. </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For a patient with panic disorder or PTSD you can consider an antidepressant such as an SSRI (Selective Serotonin Reuptake Inhibitor) or SNRI (Selective Serotonin/Norepinephrine Reuptake Inhibitor)</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SSRI’s include: Prozac, </a:t>
            </a:r>
            <a:r>
              <a:rPr lang="en-US" sz="1900" dirty="0" err="1">
                <a:latin typeface="Avenir Book"/>
                <a:cs typeface="Avenir Book"/>
              </a:rPr>
              <a:t>Celexa</a:t>
            </a:r>
            <a:r>
              <a:rPr lang="en-US" sz="1900" dirty="0">
                <a:latin typeface="Avenir Book"/>
                <a:cs typeface="Avenir Book"/>
              </a:rPr>
              <a:t>, Lexapro, Zoloft, Paxil, </a:t>
            </a:r>
            <a:r>
              <a:rPr lang="en-US" sz="1900" dirty="0" err="1">
                <a:latin typeface="Avenir Book"/>
                <a:cs typeface="Avenir Book"/>
              </a:rPr>
              <a:t>Luvox</a:t>
            </a:r>
            <a:endParaRPr lang="en-US" sz="1900" dirty="0">
              <a:latin typeface="Avenir Book"/>
              <a:cs typeface="Avenir Book"/>
            </a:endParaRPr>
          </a:p>
          <a:p>
            <a:pPr marL="0" indent="0" algn="just">
              <a:buNone/>
            </a:pPr>
            <a:r>
              <a:rPr lang="en-US" sz="1900" dirty="0">
                <a:latin typeface="Avenir Book"/>
                <a:cs typeface="Avenir Book"/>
              </a:rPr>
              <a:t>SNRI’s include: </a:t>
            </a:r>
            <a:r>
              <a:rPr lang="en-US" sz="1900" dirty="0" err="1">
                <a:latin typeface="Avenir Book"/>
                <a:cs typeface="Avenir Book"/>
              </a:rPr>
              <a:t>Pristiq</a:t>
            </a:r>
            <a:r>
              <a:rPr lang="en-US" sz="1900" dirty="0">
                <a:latin typeface="Avenir Book"/>
                <a:cs typeface="Avenir Book"/>
              </a:rPr>
              <a:t>, Cymbalta, </a:t>
            </a:r>
            <a:r>
              <a:rPr lang="en-US" sz="1900" dirty="0" err="1">
                <a:latin typeface="Avenir Book"/>
                <a:cs typeface="Avenir Book"/>
              </a:rPr>
              <a:t>Fetzima</a:t>
            </a:r>
            <a:r>
              <a:rPr lang="en-US" sz="1900" dirty="0">
                <a:latin typeface="Avenir Book"/>
                <a:cs typeface="Avenir Book"/>
              </a:rPr>
              <a:t>, Effexor</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In general, benzodiazepines should be used for short-term symptom relief and not more than several months. </a:t>
            </a:r>
          </a:p>
          <a:p>
            <a:pPr marL="0" indent="0" algn="just">
              <a:buNone/>
            </a:pPr>
            <a:endParaRPr lang="en-US" sz="1900" dirty="0">
              <a:latin typeface="Avenir Book"/>
              <a:cs typeface="Avenir Book"/>
            </a:endParaRPr>
          </a:p>
          <a:p>
            <a:pPr marL="0" indent="0" algn="just">
              <a:buNone/>
            </a:pPr>
            <a:r>
              <a:rPr lang="en-US" sz="1900" dirty="0">
                <a:latin typeface="Avenir Book"/>
                <a:cs typeface="Avenir Book"/>
              </a:rPr>
              <a:t>Remember – benzodiazepines carry a high potential for abuse.  Cocaine addicts use benzodiazepines to come down from their intoxication.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4484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067" y="575733"/>
            <a:ext cx="8703733" cy="6079067"/>
          </a:xfrm>
        </p:spPr>
        <p:txBody>
          <a:bodyPr>
            <a:normAutofit/>
          </a:bodyPr>
          <a:lstStyle/>
          <a:p>
            <a:pPr marL="0" indent="0" algn="just">
              <a:buNone/>
            </a:pPr>
            <a:r>
              <a:rPr lang="en-US" sz="2000" dirty="0">
                <a:latin typeface="Avenir Book"/>
                <a:cs typeface="Avenir Book"/>
              </a:rPr>
              <a:t>Anxiety becomes a disorder when the symptoms become chronic, and interfere with our ability to function.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People suffering from chronic, generalized anxiety often report the following symptoms:</a:t>
            </a:r>
          </a:p>
          <a:p>
            <a:pPr algn="just"/>
            <a:endParaRPr lang="en-US" sz="2200" dirty="0">
              <a:latin typeface="Avenir Book"/>
              <a:cs typeface="Avenir Book"/>
            </a:endParaRPr>
          </a:p>
          <a:p>
            <a:pPr marL="0" indent="0" algn="just">
              <a:buNone/>
            </a:pPr>
            <a:r>
              <a:rPr lang="en-US" sz="2000" dirty="0">
                <a:latin typeface="Avenir Book"/>
                <a:cs typeface="Avenir Book"/>
              </a:rPr>
              <a:t>Muscle tension				Physical weakness</a:t>
            </a:r>
          </a:p>
          <a:p>
            <a:pPr marL="0" indent="0" algn="just">
              <a:buNone/>
            </a:pPr>
            <a:r>
              <a:rPr lang="en-US" sz="2000" dirty="0">
                <a:latin typeface="Avenir Book"/>
                <a:cs typeface="Avenir Book"/>
              </a:rPr>
              <a:t>Poor memory				Sweaty hands</a:t>
            </a:r>
          </a:p>
          <a:p>
            <a:pPr marL="0" indent="0" algn="just">
              <a:buNone/>
            </a:pPr>
            <a:r>
              <a:rPr lang="en-US" sz="2000" dirty="0">
                <a:latin typeface="Avenir Book"/>
                <a:cs typeface="Avenir Book"/>
              </a:rPr>
              <a:t>Fear or confusion			Inability to relax</a:t>
            </a:r>
          </a:p>
          <a:p>
            <a:pPr marL="0" indent="0" algn="just">
              <a:buNone/>
            </a:pPr>
            <a:r>
              <a:rPr lang="en-US" sz="2000" dirty="0">
                <a:latin typeface="Avenir Book"/>
                <a:cs typeface="Avenir Book"/>
              </a:rPr>
              <a:t>Constant worry				Shortness of breath</a:t>
            </a:r>
          </a:p>
          <a:p>
            <a:pPr marL="0" indent="0" algn="just">
              <a:buNone/>
            </a:pPr>
            <a:r>
              <a:rPr lang="en-US" sz="2000" dirty="0">
                <a:latin typeface="Avenir Book"/>
                <a:cs typeface="Avenir Book"/>
              </a:rPr>
              <a:t>Palpitations				Upset stomach</a:t>
            </a:r>
          </a:p>
          <a:p>
            <a:pPr marL="0" indent="0" algn="just">
              <a:buNone/>
            </a:pPr>
            <a:r>
              <a:rPr lang="en-US" sz="2000" dirty="0">
                <a:latin typeface="Avenir Book"/>
                <a:cs typeface="Avenir Book"/>
              </a:rPr>
              <a:t>Poor concentration</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These symptoms are severe and upsetting enough to make individuals feel extremely uncomfortable, out of control, and helpless.</a:t>
            </a:r>
          </a:p>
        </p:txBody>
      </p:sp>
    </p:spTree>
    <p:extLst>
      <p:ext uri="{BB962C8B-B14F-4D97-AF65-F5344CB8AC3E}">
        <p14:creationId xmlns:p14="http://schemas.microsoft.com/office/powerpoint/2010/main" val="5483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524933"/>
            <a:ext cx="8686800" cy="6163734"/>
          </a:xfrm>
        </p:spPr>
        <p:txBody>
          <a:bodyPr/>
          <a:lstStyle/>
          <a:p>
            <a:pPr marL="0" indent="0" algn="just">
              <a:buNone/>
            </a:pPr>
            <a:endParaRPr lang="en-US" dirty="0"/>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Anxiety disorders are the most commonly diagnosed mental disorders in the United States.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The most common type of anxiety disorder in America is Generalized Anxiety Disorder.</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Over 40 million adults in the U.S – about 19% have an anxiety disorder.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It is more common in females than males. </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Females are twice more likely than males to have an </a:t>
            </a:r>
            <a:r>
              <a:rPr lang="en-US" sz="2000">
                <a:latin typeface="Avenir Book"/>
                <a:cs typeface="Avenir Book"/>
              </a:rPr>
              <a:t>anxiety disorder.</a:t>
            </a:r>
          </a:p>
          <a:p>
            <a:pPr marL="0" indent="0" algn="just">
              <a:buNone/>
            </a:pPr>
            <a:endParaRPr lang="en-US" sz="2000" dirty="0">
              <a:latin typeface="Avenir Book"/>
              <a:cs typeface="Avenir Book"/>
            </a:endParaRPr>
          </a:p>
          <a:p>
            <a:pPr marL="0" indent="0" algn="just">
              <a:buNone/>
            </a:pPr>
            <a:r>
              <a:rPr lang="en-US" sz="2000" dirty="0">
                <a:latin typeface="Avenir Book"/>
                <a:cs typeface="Avenir Book"/>
              </a:rPr>
              <a:t>Also common are social anxiety disorder (social phobia, about 7 percent) which is being fearful and avoiding social situations </a:t>
            </a:r>
          </a:p>
          <a:p>
            <a:pPr marL="0" indent="0" algn="just">
              <a:buNone/>
            </a:pPr>
            <a:endParaRPr lang="en-US" sz="2000" dirty="0">
              <a:latin typeface="Avenir Book"/>
              <a:cs typeface="Avenir Book"/>
            </a:endParaRPr>
          </a:p>
          <a:p>
            <a:pPr marL="0" indent="0">
              <a:buNone/>
            </a:pPr>
            <a:endParaRPr lang="en-US" dirty="0"/>
          </a:p>
        </p:txBody>
      </p:sp>
    </p:spTree>
    <p:extLst>
      <p:ext uri="{BB962C8B-B14F-4D97-AF65-F5344CB8AC3E}">
        <p14:creationId xmlns:p14="http://schemas.microsoft.com/office/powerpoint/2010/main" val="1065636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667" y="533400"/>
            <a:ext cx="4859867" cy="668867"/>
          </a:xfrm>
        </p:spPr>
        <p:txBody>
          <a:bodyPr>
            <a:normAutofit/>
          </a:bodyPr>
          <a:lstStyle/>
          <a:p>
            <a:r>
              <a:rPr lang="en-US" sz="2800" dirty="0">
                <a:solidFill>
                  <a:srgbClr val="292934"/>
                </a:solidFill>
                <a:latin typeface="Avenir Book"/>
                <a:cs typeface="Avenir Book"/>
              </a:rPr>
              <a:t>Treatment for Anxiety Disorders</a:t>
            </a:r>
          </a:p>
        </p:txBody>
      </p:sp>
      <p:sp>
        <p:nvSpPr>
          <p:cNvPr id="3" name="Content Placeholder 2"/>
          <p:cNvSpPr>
            <a:spLocks noGrp="1"/>
          </p:cNvSpPr>
          <p:nvPr>
            <p:ph idx="1"/>
          </p:nvPr>
        </p:nvSpPr>
        <p:spPr>
          <a:xfrm>
            <a:off x="457200" y="1348472"/>
            <a:ext cx="8229600" cy="5128528"/>
          </a:xfrm>
        </p:spPr>
        <p:txBody>
          <a:bodyPr>
            <a:normAutofit fontScale="92500" lnSpcReduction="20000"/>
          </a:bodyPr>
          <a:lstStyle/>
          <a:p>
            <a:pPr marL="0" indent="0">
              <a:buNone/>
            </a:pPr>
            <a:endParaRPr lang="en-US" dirty="0"/>
          </a:p>
          <a:p>
            <a:pPr algn="just">
              <a:buFont typeface="Wingdings" charset="2"/>
              <a:buChar char="§"/>
            </a:pPr>
            <a:r>
              <a:rPr lang="en-US" dirty="0">
                <a:latin typeface="Avenir Book"/>
                <a:cs typeface="Avenir Book"/>
              </a:rPr>
              <a:t>Different anxiety disorders have their own distinct sets of symptoms.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This means that each type of anxiety disorder also has its own treatment plan. But there are common types of treatment that are used. </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Psychotherapy such as Cognitive Behavioral Therapy</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Medications such as antianxiety medications and antidepressants</a:t>
            </a:r>
          </a:p>
          <a:p>
            <a:pPr algn="just">
              <a:buFont typeface="Wingdings" charset="2"/>
              <a:buChar char="§"/>
            </a:pPr>
            <a:endParaRPr lang="en-US" dirty="0">
              <a:latin typeface="Avenir Book"/>
              <a:cs typeface="Avenir Book"/>
            </a:endParaRPr>
          </a:p>
          <a:p>
            <a:pPr algn="just">
              <a:buFont typeface="Wingdings" charset="2"/>
              <a:buChar char="§"/>
            </a:pPr>
            <a:r>
              <a:rPr lang="en-US" dirty="0">
                <a:latin typeface="Avenir Book"/>
                <a:cs typeface="Avenir Book"/>
              </a:rPr>
              <a:t>Complementary health approaches such as stress and relaxation techniques, yoga, progressive muscle relaxation, meditation</a:t>
            </a:r>
          </a:p>
          <a:p>
            <a:endParaRPr lang="en-US" dirty="0">
              <a:hlinkClick r:id="rId2"/>
            </a:endParaRPr>
          </a:p>
        </p:txBody>
      </p:sp>
    </p:spTree>
    <p:extLst>
      <p:ext uri="{BB962C8B-B14F-4D97-AF65-F5344CB8AC3E}">
        <p14:creationId xmlns:p14="http://schemas.microsoft.com/office/powerpoint/2010/main" val="225651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267" y="677333"/>
            <a:ext cx="8737600" cy="6011334"/>
          </a:xfrm>
        </p:spPr>
        <p:txBody>
          <a:bodyPr>
            <a:noAutofit/>
          </a:bodyPr>
          <a:lstStyle/>
          <a:p>
            <a:pPr marL="0" indent="0" algn="ctr">
              <a:buNone/>
            </a:pPr>
            <a:r>
              <a:rPr lang="en-US" sz="2000" u="sng" dirty="0">
                <a:latin typeface="Avenir Book"/>
                <a:cs typeface="Avenir Book"/>
              </a:rPr>
              <a:t>Generalized Anxiety Disorder </a:t>
            </a:r>
          </a:p>
          <a:p>
            <a:endParaRPr lang="en-US" sz="2000" dirty="0">
              <a:latin typeface="Avenir Book"/>
              <a:cs typeface="Avenir Book"/>
            </a:endParaRPr>
          </a:p>
          <a:p>
            <a:pPr marL="0" indent="0">
              <a:buNone/>
            </a:pPr>
            <a:r>
              <a:rPr lang="en-US" sz="1800" dirty="0">
                <a:latin typeface="Avenir Book"/>
                <a:cs typeface="Avenir Book"/>
              </a:rPr>
              <a:t>A chronic and exaggerated worry and tension which is irrational.</a:t>
            </a:r>
          </a:p>
          <a:p>
            <a:pPr>
              <a:buFont typeface="Wingdings" charset="2"/>
              <a:buChar char="§"/>
            </a:pPr>
            <a:endParaRPr lang="en-US" sz="1800" dirty="0">
              <a:latin typeface="Avenir Book"/>
              <a:cs typeface="Avenir Book"/>
            </a:endParaRPr>
          </a:p>
          <a:p>
            <a:pPr>
              <a:buFont typeface="Wingdings" charset="2"/>
              <a:buChar char="§"/>
            </a:pPr>
            <a:r>
              <a:rPr lang="en-US" sz="1800" dirty="0">
                <a:latin typeface="Avenir Book"/>
                <a:cs typeface="Avenir Book"/>
              </a:rPr>
              <a:t>The individual always anticipates disaster and worries excessively about their health, money, family or work; getting through the day provokes anxiety.</a:t>
            </a:r>
          </a:p>
          <a:p>
            <a:pPr marL="0" indent="0">
              <a:buNone/>
            </a:pPr>
            <a:endParaRPr lang="en-US" sz="1800" dirty="0">
              <a:latin typeface="Avenir Book"/>
              <a:cs typeface="Avenir Book"/>
            </a:endParaRPr>
          </a:p>
          <a:p>
            <a:pPr>
              <a:buFont typeface="Wingdings" charset="2"/>
              <a:buChar char="§"/>
            </a:pPr>
            <a:r>
              <a:rPr lang="en-US" sz="1800" dirty="0">
                <a:latin typeface="Avenir Book"/>
                <a:cs typeface="Avenir Book"/>
              </a:rPr>
              <a:t>People with GAD can’t seem to shake their concerns, they realize that their anxiety is more intense than the situation warrants — that it’s irrational. </a:t>
            </a:r>
          </a:p>
          <a:p>
            <a:pPr>
              <a:buFont typeface="Wingdings" charset="2"/>
              <a:buChar char="§"/>
            </a:pPr>
            <a:endParaRPr lang="en-US" sz="1800" dirty="0">
              <a:latin typeface="Avenir Book"/>
              <a:cs typeface="Avenir Book"/>
            </a:endParaRPr>
          </a:p>
          <a:p>
            <a:pPr>
              <a:buFont typeface="Wingdings" charset="2"/>
              <a:buChar char="§"/>
            </a:pPr>
            <a:r>
              <a:rPr lang="en-US" sz="1800" dirty="0">
                <a:latin typeface="Avenir Book"/>
                <a:cs typeface="Avenir Book"/>
              </a:rPr>
              <a:t>People with GAD also seem unable to relax and have sleeping problems</a:t>
            </a:r>
          </a:p>
          <a:p>
            <a:pPr>
              <a:buFont typeface="Wingdings" charset="2"/>
              <a:buChar char="§"/>
            </a:pPr>
            <a:endParaRPr lang="en-US" sz="1800" dirty="0">
              <a:latin typeface="Avenir Book"/>
              <a:cs typeface="Avenir Book"/>
            </a:endParaRPr>
          </a:p>
          <a:p>
            <a:pPr>
              <a:buFont typeface="Wingdings" charset="2"/>
              <a:buChar char="§"/>
            </a:pPr>
            <a:r>
              <a:rPr lang="en-US" sz="1800" dirty="0">
                <a:latin typeface="Avenir Book"/>
                <a:cs typeface="Avenir Book"/>
              </a:rPr>
              <a:t>Their worries are accompanied by physical symptoms, especially trembling, twitching, muscle tension, headaches, irritability, sweating, or hot flashes. </a:t>
            </a:r>
          </a:p>
          <a:p>
            <a:pPr>
              <a:buFont typeface="Wingdings" charset="2"/>
              <a:buChar char="§"/>
            </a:pPr>
            <a:endParaRPr lang="en-US" sz="1800" dirty="0">
              <a:latin typeface="Avenir Book"/>
              <a:cs typeface="Avenir Book"/>
            </a:endParaRPr>
          </a:p>
          <a:p>
            <a:pPr>
              <a:buFont typeface="Wingdings" charset="2"/>
              <a:buChar char="§"/>
            </a:pPr>
            <a:r>
              <a:rPr lang="en-US" sz="1800" dirty="0">
                <a:latin typeface="Avenir Book"/>
                <a:cs typeface="Avenir Book"/>
              </a:rPr>
              <a:t>They may feel lightheaded, out of breath</a:t>
            </a:r>
            <a:r>
              <a:rPr lang="en-US" sz="2000" dirty="0">
                <a:latin typeface="Avenir Book"/>
                <a:cs typeface="Avenir Book"/>
              </a:rPr>
              <a:t> or</a:t>
            </a:r>
            <a:r>
              <a:rPr lang="en-US" sz="1800" dirty="0">
                <a:latin typeface="Avenir Book"/>
                <a:cs typeface="Avenir Book"/>
              </a:rPr>
              <a:t> feel nauseated; go to the bathroom frequently. </a:t>
            </a:r>
          </a:p>
        </p:txBody>
      </p:sp>
    </p:spTree>
    <p:extLst>
      <p:ext uri="{BB962C8B-B14F-4D97-AF65-F5344CB8AC3E}">
        <p14:creationId xmlns:p14="http://schemas.microsoft.com/office/powerpoint/2010/main" val="39965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933" y="660399"/>
            <a:ext cx="8652934" cy="6011333"/>
          </a:xfrm>
        </p:spPr>
        <p:txBody>
          <a:bodyPr>
            <a:normAutofit lnSpcReduction="10000"/>
          </a:bodyPr>
          <a:lstStyle/>
          <a:p>
            <a:pPr marL="0" indent="0">
              <a:buNone/>
            </a:pPr>
            <a:r>
              <a:rPr lang="en-US" dirty="0">
                <a:latin typeface="Avenir Book"/>
                <a:cs typeface="Avenir Book"/>
              </a:rPr>
              <a:t>Specific Symptoms of Generalized Anxiety Disorder</a:t>
            </a:r>
          </a:p>
          <a:p>
            <a:pPr marL="0" indent="0">
              <a:buNone/>
            </a:pPr>
            <a:endParaRPr lang="en-US" dirty="0">
              <a:latin typeface="Avenir Book"/>
              <a:cs typeface="Avenir Book"/>
            </a:endParaRPr>
          </a:p>
          <a:p>
            <a:pPr>
              <a:buFont typeface="Wingdings" charset="2"/>
              <a:buChar char="§"/>
            </a:pPr>
            <a:r>
              <a:rPr lang="en-US" sz="2000" dirty="0">
                <a:latin typeface="Avenir Book"/>
                <a:cs typeface="Avenir Book"/>
              </a:rPr>
              <a:t>Excessive anxiety and worry (apprehensive expectation), occurring more days than not for at least 6 months, about a number of events or activities (such as work or school performance).</a:t>
            </a:r>
          </a:p>
          <a:p>
            <a:pPr>
              <a:buFont typeface="Wingdings" charset="2"/>
              <a:buChar char="§"/>
            </a:pPr>
            <a:endParaRPr lang="en-US" sz="2000" dirty="0">
              <a:latin typeface="Avenir Book"/>
              <a:cs typeface="Avenir Book"/>
            </a:endParaRPr>
          </a:p>
          <a:p>
            <a:pPr>
              <a:buFont typeface="Wingdings" charset="2"/>
              <a:buChar char="§"/>
            </a:pPr>
            <a:r>
              <a:rPr lang="en-US" sz="2000" dirty="0">
                <a:latin typeface="Avenir Book"/>
                <a:cs typeface="Avenir Book"/>
              </a:rPr>
              <a:t>The person finds it difficult to control the worry.</a:t>
            </a:r>
          </a:p>
          <a:p>
            <a:pPr>
              <a:buFont typeface="Wingdings" charset="2"/>
              <a:buChar char="§"/>
            </a:pPr>
            <a:endParaRPr lang="en-US" sz="2000" dirty="0">
              <a:latin typeface="Avenir Book"/>
              <a:cs typeface="Avenir Book"/>
            </a:endParaRPr>
          </a:p>
          <a:p>
            <a:pPr>
              <a:buFont typeface="Wingdings" charset="2"/>
              <a:buChar char="§"/>
            </a:pPr>
            <a:r>
              <a:rPr lang="en-US" sz="2000" dirty="0">
                <a:latin typeface="Avenir Book"/>
                <a:cs typeface="Avenir Book"/>
              </a:rPr>
              <a:t>Restlessness or feeling keyed up or on edge, irritability</a:t>
            </a:r>
          </a:p>
          <a:p>
            <a:pPr>
              <a:buFont typeface="Wingdings" charset="2"/>
              <a:buChar char="§"/>
            </a:pPr>
            <a:endParaRPr lang="en-US" sz="2000" dirty="0">
              <a:latin typeface="Avenir Book"/>
              <a:cs typeface="Avenir Book"/>
            </a:endParaRPr>
          </a:p>
          <a:p>
            <a:pPr>
              <a:buFont typeface="Wingdings" charset="2"/>
              <a:buChar char="§"/>
            </a:pPr>
            <a:r>
              <a:rPr lang="en-US" sz="2000" dirty="0">
                <a:latin typeface="Avenir Book"/>
                <a:cs typeface="Avenir Book"/>
              </a:rPr>
              <a:t>Being easily fatigued</a:t>
            </a:r>
          </a:p>
          <a:p>
            <a:pPr>
              <a:buFont typeface="Wingdings" charset="2"/>
              <a:buChar char="§"/>
            </a:pPr>
            <a:endParaRPr lang="en-US" sz="2000" dirty="0">
              <a:latin typeface="Avenir Book"/>
              <a:cs typeface="Avenir Book"/>
            </a:endParaRPr>
          </a:p>
          <a:p>
            <a:pPr>
              <a:buFont typeface="Wingdings" charset="2"/>
              <a:buChar char="§"/>
            </a:pPr>
            <a:r>
              <a:rPr lang="en-US" sz="2000" dirty="0">
                <a:latin typeface="Avenir Book"/>
                <a:cs typeface="Avenir Book"/>
              </a:rPr>
              <a:t>Difficulty concentrating</a:t>
            </a:r>
          </a:p>
          <a:p>
            <a:pPr>
              <a:buFont typeface="Wingdings" charset="2"/>
              <a:buChar char="§"/>
            </a:pPr>
            <a:endParaRPr lang="en-US" sz="2000" dirty="0">
              <a:latin typeface="Avenir Book"/>
              <a:cs typeface="Avenir Book"/>
            </a:endParaRPr>
          </a:p>
          <a:p>
            <a:pPr>
              <a:buFont typeface="Wingdings" charset="2"/>
              <a:buChar char="§"/>
            </a:pPr>
            <a:r>
              <a:rPr lang="en-US" sz="2000" dirty="0">
                <a:latin typeface="Avenir Book"/>
                <a:cs typeface="Avenir Book"/>
              </a:rPr>
              <a:t>Muscle tension</a:t>
            </a:r>
          </a:p>
          <a:p>
            <a:pPr>
              <a:buFont typeface="Wingdings" charset="2"/>
              <a:buChar char="§"/>
            </a:pPr>
            <a:endParaRPr lang="en-US" sz="2000" dirty="0">
              <a:latin typeface="Avenir Book"/>
              <a:cs typeface="Avenir Book"/>
            </a:endParaRPr>
          </a:p>
          <a:p>
            <a:pPr>
              <a:buFont typeface="Wingdings" charset="2"/>
              <a:buChar char="§"/>
            </a:pPr>
            <a:r>
              <a:rPr lang="en-US" sz="2000" dirty="0">
                <a:latin typeface="Avenir Book"/>
                <a:cs typeface="Avenir Book"/>
              </a:rPr>
              <a:t>Sleep disturbance (difficulty falling or staying asleep, or restless unsatisfying sleep)</a:t>
            </a:r>
          </a:p>
        </p:txBody>
      </p:sp>
    </p:spTree>
    <p:extLst>
      <p:ext uri="{BB962C8B-B14F-4D97-AF65-F5344CB8AC3E}">
        <p14:creationId xmlns:p14="http://schemas.microsoft.com/office/powerpoint/2010/main" val="1983577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133" y="677333"/>
            <a:ext cx="8652934" cy="5977467"/>
          </a:xfrm>
        </p:spPr>
        <p:txBody>
          <a:bodyPr/>
          <a:lstStyle/>
          <a:p>
            <a:pPr marL="0" indent="0">
              <a:buNone/>
            </a:pPr>
            <a:r>
              <a:rPr lang="en-US" dirty="0">
                <a:latin typeface="Avenir Book"/>
                <a:cs typeface="Avenir Book"/>
              </a:rPr>
              <a:t>The anxiety, worry, or physical symptoms cause clinically significant distress or impairment in social, occupational, or other important areas of functioning.</a:t>
            </a:r>
          </a:p>
          <a:p>
            <a:endParaRPr lang="en-US" dirty="0">
              <a:latin typeface="Avenir Book"/>
              <a:cs typeface="Avenir Book"/>
            </a:endParaRPr>
          </a:p>
          <a:p>
            <a:pPr marL="0" indent="0">
              <a:buNone/>
            </a:pPr>
            <a:endParaRPr lang="en-US" dirty="0">
              <a:latin typeface="Avenir Book"/>
              <a:cs typeface="Avenir Book"/>
            </a:endParaRPr>
          </a:p>
          <a:p>
            <a:pPr marL="0" indent="0">
              <a:buNone/>
            </a:pPr>
            <a:r>
              <a:rPr lang="en-US" dirty="0">
                <a:latin typeface="Avenir Book"/>
                <a:cs typeface="Avenir Book"/>
              </a:rPr>
              <a:t>The disturbance is not due to the direct physiological effects of a substance (e.g., a drug of abuse, a medication) or a general medical condition (e.g., hyperthyroidism) and does not occur exclusively during a mood disorder, a psychotic disorder, or a pervasive developmental disorder.</a:t>
            </a:r>
          </a:p>
        </p:txBody>
      </p:sp>
    </p:spTree>
    <p:extLst>
      <p:ext uri="{BB962C8B-B14F-4D97-AF65-F5344CB8AC3E}">
        <p14:creationId xmlns:p14="http://schemas.microsoft.com/office/powerpoint/2010/main" val="781519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65" y="558799"/>
            <a:ext cx="8654073" cy="6136521"/>
          </a:xfrm>
        </p:spPr>
        <p:txBody>
          <a:bodyPr>
            <a:normAutofit fontScale="55000" lnSpcReduction="20000"/>
          </a:bodyPr>
          <a:lstStyle/>
          <a:p>
            <a:pPr marL="0" indent="0" algn="ctr">
              <a:buNone/>
            </a:pPr>
            <a:r>
              <a:rPr lang="en-US" sz="3600" dirty="0">
                <a:latin typeface="Avenir Book"/>
                <a:cs typeface="Avenir Book"/>
              </a:rPr>
              <a:t>Panic Disorder</a:t>
            </a:r>
          </a:p>
          <a:p>
            <a:pPr marL="0" indent="0">
              <a:buNone/>
            </a:pPr>
            <a:endParaRPr lang="en-US" sz="2900" dirty="0">
              <a:latin typeface="Avenir Book"/>
              <a:cs typeface="Avenir Book"/>
            </a:endParaRPr>
          </a:p>
          <a:p>
            <a:pPr marL="0" indent="0">
              <a:buNone/>
            </a:pPr>
            <a:r>
              <a:rPr lang="en-US" sz="2900" dirty="0">
                <a:latin typeface="Avenir Book"/>
                <a:cs typeface="Avenir Book"/>
              </a:rPr>
              <a:t>People with panic disorder have feelings of terror that strike suddenly and repeatedly, most often with no warning. </a:t>
            </a:r>
          </a:p>
          <a:p>
            <a:pPr marL="0" indent="0">
              <a:buNone/>
            </a:pPr>
            <a:endParaRPr lang="en-US" sz="2900" dirty="0">
              <a:latin typeface="Avenir Book"/>
              <a:cs typeface="Avenir Book"/>
            </a:endParaRPr>
          </a:p>
          <a:p>
            <a:pPr marL="0" indent="0">
              <a:buNone/>
            </a:pPr>
            <a:r>
              <a:rPr lang="en-US" sz="2900" dirty="0">
                <a:latin typeface="Avenir Book"/>
                <a:cs typeface="Avenir Book"/>
              </a:rPr>
              <a:t>The frequency and severity of panic symptoms can vary widely.</a:t>
            </a:r>
          </a:p>
          <a:p>
            <a:pPr marL="0" indent="0">
              <a:buNone/>
            </a:pPr>
            <a:endParaRPr lang="en-US" sz="2900" dirty="0">
              <a:latin typeface="Avenir Book"/>
              <a:cs typeface="Avenir Book"/>
            </a:endParaRPr>
          </a:p>
          <a:p>
            <a:pPr marL="0" indent="0">
              <a:buNone/>
            </a:pPr>
            <a:r>
              <a:rPr lang="en-US" sz="2900" dirty="0">
                <a:latin typeface="Avenir Book"/>
                <a:cs typeface="Avenir Book"/>
              </a:rPr>
              <a:t>A person with this condition usually can’t predict when an attack will occur, and so many develop intense anxiety between episodes, worrying when and where the next one will strike</a:t>
            </a:r>
          </a:p>
          <a:p>
            <a:pPr marL="0" indent="0">
              <a:buNone/>
            </a:pPr>
            <a:endParaRPr lang="en-US" sz="2900" dirty="0">
              <a:latin typeface="Avenir Book"/>
              <a:cs typeface="Avenir Book"/>
            </a:endParaRPr>
          </a:p>
          <a:p>
            <a:pPr marL="0" indent="0">
              <a:buNone/>
            </a:pPr>
            <a:r>
              <a:rPr lang="en-US" sz="2900" dirty="0">
                <a:latin typeface="Avenir Book"/>
                <a:cs typeface="Avenir Book"/>
              </a:rPr>
              <a:t>Between panic attacks there is a persistent, lingering worry that another one could come at any minute.</a:t>
            </a:r>
          </a:p>
          <a:p>
            <a:pPr marL="0" indent="0">
              <a:buNone/>
            </a:pPr>
            <a:endParaRPr lang="en-US" sz="2900" dirty="0">
              <a:latin typeface="Avenir Book"/>
              <a:cs typeface="Avenir Book"/>
            </a:endParaRPr>
          </a:p>
          <a:p>
            <a:pPr>
              <a:buFont typeface="Wingdings" charset="2"/>
              <a:buChar char="§"/>
            </a:pPr>
            <a:r>
              <a:rPr lang="en-US" sz="2900" dirty="0">
                <a:latin typeface="Avenir Book"/>
                <a:cs typeface="Avenir Book"/>
              </a:rPr>
              <a:t>Panic disorder symptoms are primarily centered around panic attacks. Panic attacks often consist of a pounding heart, sweatiness, a feeling of weakness, faintness, or dizziness. </a:t>
            </a:r>
          </a:p>
          <a:p>
            <a:pPr>
              <a:buFont typeface="Wingdings" charset="2"/>
              <a:buChar char="§"/>
            </a:pPr>
            <a:endParaRPr lang="en-US" sz="2900" dirty="0">
              <a:latin typeface="Avenir Book"/>
              <a:cs typeface="Avenir Book"/>
            </a:endParaRPr>
          </a:p>
          <a:p>
            <a:pPr>
              <a:buFont typeface="Wingdings" charset="2"/>
              <a:buChar char="§"/>
            </a:pPr>
            <a:r>
              <a:rPr lang="en-US" sz="2900" dirty="0">
                <a:latin typeface="Avenir Book"/>
                <a:cs typeface="Avenir Book"/>
              </a:rPr>
              <a:t>The hands may tingle or feel numb, the person may feel flushed or chilled.</a:t>
            </a:r>
          </a:p>
          <a:p>
            <a:pPr>
              <a:buFont typeface="Wingdings" charset="2"/>
              <a:buChar char="§"/>
            </a:pPr>
            <a:endParaRPr lang="en-US" sz="2900" dirty="0">
              <a:latin typeface="Avenir Book"/>
              <a:cs typeface="Avenir Book"/>
            </a:endParaRPr>
          </a:p>
          <a:p>
            <a:pPr>
              <a:buFont typeface="Wingdings" charset="2"/>
              <a:buChar char="§"/>
            </a:pPr>
            <a:r>
              <a:rPr lang="en-US" sz="2900" dirty="0">
                <a:latin typeface="Avenir Book"/>
                <a:cs typeface="Avenir Book"/>
              </a:rPr>
              <a:t> There can be chest pain or smothering sensations, a sense of unreality, a fear of impending doom, or loss of control. </a:t>
            </a:r>
          </a:p>
          <a:p>
            <a:pPr>
              <a:buFont typeface="Wingdings" charset="2"/>
              <a:buChar char="§"/>
            </a:pPr>
            <a:endParaRPr lang="en-US" sz="2900" dirty="0">
              <a:latin typeface="Avenir Book"/>
              <a:cs typeface="Avenir Book"/>
            </a:endParaRPr>
          </a:p>
          <a:p>
            <a:pPr>
              <a:buFont typeface="Wingdings" charset="2"/>
              <a:buChar char="§"/>
            </a:pPr>
            <a:r>
              <a:rPr lang="en-US" sz="2900" dirty="0">
                <a:latin typeface="Avenir Book"/>
                <a:cs typeface="Avenir Book"/>
              </a:rPr>
              <a:t>The person may genuinely believe they are having a heart attack or stroke, losing their mind, or on the verge of death.</a:t>
            </a:r>
          </a:p>
        </p:txBody>
      </p:sp>
    </p:spTree>
    <p:extLst>
      <p:ext uri="{BB962C8B-B14F-4D97-AF65-F5344CB8AC3E}">
        <p14:creationId xmlns:p14="http://schemas.microsoft.com/office/powerpoint/2010/main" val="3671708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2246</TotalTime>
  <Words>2571</Words>
  <Application>Microsoft Macintosh PowerPoint</Application>
  <PresentationFormat>On-screen Show (4:3)</PresentationFormat>
  <Paragraphs>264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Avenir Book</vt:lpstr>
      <vt:lpstr>Wingdings</vt:lpstr>
      <vt:lpstr>Clarity</vt:lpstr>
      <vt:lpstr>Anxiety Disorders</vt:lpstr>
      <vt:lpstr>PowerPoint Presentation</vt:lpstr>
      <vt:lpstr>PowerPoint Presentation</vt:lpstr>
      <vt:lpstr>PowerPoint Presentation</vt:lpstr>
      <vt:lpstr>Treatment for Anxiety Disorders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Levy Launch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Disorders</dc:title>
  <dc:creator>Elijah Levy</dc:creator>
  <cp:lastModifiedBy>Levy, Elijah</cp:lastModifiedBy>
  <cp:revision>30</cp:revision>
  <dcterms:created xsi:type="dcterms:W3CDTF">2018-01-07T22:58:40Z</dcterms:created>
  <dcterms:modified xsi:type="dcterms:W3CDTF">2020-04-04T15:49:06Z</dcterms:modified>
</cp:coreProperties>
</file>