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053" r:id="rId1"/>
  </p:sldMasterIdLst>
  <p:notesMasterIdLst>
    <p:notesMasterId r:id="rId8"/>
  </p:notesMasterIdLst>
  <p:handoutMasterIdLst>
    <p:handoutMasterId r:id="rId9"/>
  </p:handoutMasterIdLst>
  <p:sldIdLst>
    <p:sldId id="865" r:id="rId2"/>
    <p:sldId id="792" r:id="rId3"/>
    <p:sldId id="866" r:id="rId4"/>
    <p:sldId id="867" r:id="rId5"/>
    <p:sldId id="793" r:id="rId6"/>
    <p:sldId id="789" r:id="rId7"/>
  </p:sldIdLst>
  <p:sldSz cx="9144000" cy="6858000" type="screen4x3"/>
  <p:notesSz cx="7077075" cy="9363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49" userDrawn="1">
          <p15:clr>
            <a:srgbClr val="A4A3A4"/>
          </p15:clr>
        </p15:guide>
        <p15:guide id="2" pos="222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FFFF00"/>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12" autoAdjust="0"/>
    <p:restoredTop sz="89767" autoAdjust="0"/>
  </p:normalViewPr>
  <p:slideViewPr>
    <p:cSldViewPr>
      <p:cViewPr varScale="1">
        <p:scale>
          <a:sx n="69" d="100"/>
          <a:sy n="69" d="100"/>
        </p:scale>
        <p:origin x="-800" y="-112"/>
      </p:cViewPr>
      <p:guideLst>
        <p:guide orient="horz" pos="2160"/>
        <p:guide pos="2880"/>
      </p:guideLst>
    </p:cSldViewPr>
  </p:slideViewPr>
  <p:outlineViewPr>
    <p:cViewPr>
      <p:scale>
        <a:sx n="75" d="100"/>
        <a:sy n="75" d="100"/>
      </p:scale>
      <p:origin x="0" y="0"/>
    </p:cViewPr>
  </p:outlineViewPr>
  <p:notesTextViewPr>
    <p:cViewPr>
      <p:scale>
        <a:sx n="100" d="100"/>
        <a:sy n="100" d="100"/>
      </p:scale>
      <p:origin x="0" y="0"/>
    </p:cViewPr>
  </p:notesTextViewPr>
  <p:sorterViewPr>
    <p:cViewPr>
      <p:scale>
        <a:sx n="163" d="100"/>
        <a:sy n="163" d="100"/>
      </p:scale>
      <p:origin x="0" y="98560"/>
    </p:cViewPr>
  </p:sorterViewPr>
  <p:notesViewPr>
    <p:cSldViewPr>
      <p:cViewPr varScale="1">
        <p:scale>
          <a:sx n="38" d="100"/>
          <a:sy n="38" d="100"/>
        </p:scale>
        <p:origin x="-1530" y="-72"/>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3066733" cy="468154"/>
          </a:xfrm>
          <a:prstGeom prst="rect">
            <a:avLst/>
          </a:prstGeom>
          <a:noFill/>
          <a:ln w="9525">
            <a:noFill/>
            <a:miter lim="800000"/>
            <a:headEnd/>
            <a:tailEnd/>
          </a:ln>
          <a:effectLst/>
        </p:spPr>
        <p:txBody>
          <a:bodyPr vert="horz" wrap="square" lIns="93932" tIns="46966" rIns="93932" bIns="46966" numCol="1" anchor="t" anchorCtr="0" compatLnSpc="1">
            <a:prstTxWarp prst="textNoShape">
              <a:avLst/>
            </a:prstTxWarp>
          </a:bodyPr>
          <a:lstStyle>
            <a:lvl1pPr>
              <a:defRPr sz="1200">
                <a:latin typeface="Times New Roman" charset="0"/>
              </a:defRPr>
            </a:lvl1pPr>
          </a:lstStyle>
          <a:p>
            <a:pPr>
              <a:defRPr/>
            </a:pPr>
            <a:endParaRPr lang="en-US"/>
          </a:p>
        </p:txBody>
      </p:sp>
      <p:sp>
        <p:nvSpPr>
          <p:cNvPr id="47107" name="Rectangle 3"/>
          <p:cNvSpPr>
            <a:spLocks noGrp="1" noChangeArrowheads="1"/>
          </p:cNvSpPr>
          <p:nvPr>
            <p:ph type="dt" sz="quarter" idx="1"/>
          </p:nvPr>
        </p:nvSpPr>
        <p:spPr bwMode="auto">
          <a:xfrm>
            <a:off x="4010342" y="0"/>
            <a:ext cx="3066733" cy="468154"/>
          </a:xfrm>
          <a:prstGeom prst="rect">
            <a:avLst/>
          </a:prstGeom>
          <a:noFill/>
          <a:ln w="9525">
            <a:noFill/>
            <a:miter lim="800000"/>
            <a:headEnd/>
            <a:tailEnd/>
          </a:ln>
          <a:effectLst/>
        </p:spPr>
        <p:txBody>
          <a:bodyPr vert="horz" wrap="square" lIns="93932" tIns="46966" rIns="93932" bIns="46966" numCol="1" anchor="t" anchorCtr="0" compatLnSpc="1">
            <a:prstTxWarp prst="textNoShape">
              <a:avLst/>
            </a:prstTxWarp>
          </a:bodyPr>
          <a:lstStyle>
            <a:lvl1pPr algn="r">
              <a:defRPr sz="1200">
                <a:latin typeface="Times New Roman" charset="0"/>
              </a:defRPr>
            </a:lvl1pPr>
          </a:lstStyle>
          <a:p>
            <a:pPr>
              <a:defRPr/>
            </a:pPr>
            <a:endParaRPr lang="en-US"/>
          </a:p>
        </p:txBody>
      </p:sp>
      <p:sp>
        <p:nvSpPr>
          <p:cNvPr id="47108" name="Rectangle 4"/>
          <p:cNvSpPr>
            <a:spLocks noGrp="1" noChangeArrowheads="1"/>
          </p:cNvSpPr>
          <p:nvPr>
            <p:ph type="ftr" sz="quarter" idx="2"/>
          </p:nvPr>
        </p:nvSpPr>
        <p:spPr bwMode="auto">
          <a:xfrm>
            <a:off x="0" y="8894921"/>
            <a:ext cx="3066733" cy="468154"/>
          </a:xfrm>
          <a:prstGeom prst="rect">
            <a:avLst/>
          </a:prstGeom>
          <a:noFill/>
          <a:ln w="9525">
            <a:noFill/>
            <a:miter lim="800000"/>
            <a:headEnd/>
            <a:tailEnd/>
          </a:ln>
          <a:effectLst/>
        </p:spPr>
        <p:txBody>
          <a:bodyPr vert="horz" wrap="square" lIns="93932" tIns="46966" rIns="93932" bIns="46966" numCol="1" anchor="b" anchorCtr="0" compatLnSpc="1">
            <a:prstTxWarp prst="textNoShape">
              <a:avLst/>
            </a:prstTxWarp>
          </a:bodyPr>
          <a:lstStyle>
            <a:lvl1pPr>
              <a:defRPr sz="1200">
                <a:latin typeface="Times New Roman" charset="0"/>
              </a:defRPr>
            </a:lvl1pPr>
          </a:lstStyle>
          <a:p>
            <a:pPr>
              <a:defRPr/>
            </a:pPr>
            <a:endParaRPr lang="en-US"/>
          </a:p>
        </p:txBody>
      </p:sp>
      <p:sp>
        <p:nvSpPr>
          <p:cNvPr id="47109" name="Rectangle 5"/>
          <p:cNvSpPr>
            <a:spLocks noGrp="1" noChangeArrowheads="1"/>
          </p:cNvSpPr>
          <p:nvPr>
            <p:ph type="sldNum" sz="quarter" idx="3"/>
          </p:nvPr>
        </p:nvSpPr>
        <p:spPr bwMode="auto">
          <a:xfrm>
            <a:off x="4010342" y="8894921"/>
            <a:ext cx="3066733" cy="468154"/>
          </a:xfrm>
          <a:prstGeom prst="rect">
            <a:avLst/>
          </a:prstGeom>
          <a:noFill/>
          <a:ln w="9525">
            <a:noFill/>
            <a:miter lim="800000"/>
            <a:headEnd/>
            <a:tailEnd/>
          </a:ln>
          <a:effectLst/>
        </p:spPr>
        <p:txBody>
          <a:bodyPr vert="horz" wrap="square" lIns="93932" tIns="46966" rIns="93932" bIns="46966" numCol="1" anchor="b" anchorCtr="0" compatLnSpc="1">
            <a:prstTxWarp prst="textNoShape">
              <a:avLst/>
            </a:prstTxWarp>
          </a:bodyPr>
          <a:lstStyle>
            <a:lvl1pPr algn="r">
              <a:defRPr sz="1200">
                <a:latin typeface="Times New Roman" charset="0"/>
              </a:defRPr>
            </a:lvl1pPr>
          </a:lstStyle>
          <a:p>
            <a:pPr>
              <a:defRPr/>
            </a:pPr>
            <a:fld id="{41E885FE-2447-4419-94E7-A0284B6C01E5}" type="slidenum">
              <a:rPr lang="en-US"/>
              <a:pPr>
                <a:defRPr/>
              </a:pPr>
              <a:t>‹#›</a:t>
            </a:fld>
            <a:endParaRPr lang="en-US"/>
          </a:p>
        </p:txBody>
      </p:sp>
    </p:spTree>
    <p:extLst>
      <p:ext uri="{BB962C8B-B14F-4D97-AF65-F5344CB8AC3E}">
        <p14:creationId xmlns:p14="http://schemas.microsoft.com/office/powerpoint/2010/main" val="1649023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66733" cy="468154"/>
          </a:xfrm>
          <a:prstGeom prst="rect">
            <a:avLst/>
          </a:prstGeom>
          <a:noFill/>
          <a:ln w="12700" cap="sq">
            <a:noFill/>
            <a:miter lim="800000"/>
            <a:headEnd type="none" w="sm" len="sm"/>
            <a:tailEnd type="none" w="sm" len="sm"/>
          </a:ln>
          <a:effectLst/>
        </p:spPr>
        <p:txBody>
          <a:bodyPr vert="horz" wrap="square" lIns="93932" tIns="46966" rIns="93932" bIns="46966" numCol="1" anchor="t" anchorCtr="0" compatLnSpc="1">
            <a:prstTxWarp prst="textNoShape">
              <a:avLst/>
            </a:prstTxWarp>
          </a:bodyPr>
          <a:lstStyle>
            <a:lvl1pPr>
              <a:defRPr kumimoji="0" sz="1200">
                <a:latin typeface="Times New Roman" charset="0"/>
              </a:defRPr>
            </a:lvl1pPr>
          </a:lstStyle>
          <a:p>
            <a:pPr>
              <a:defRPr/>
            </a:pPr>
            <a:endParaRPr lang="en-US"/>
          </a:p>
        </p:txBody>
      </p:sp>
      <p:sp>
        <p:nvSpPr>
          <p:cNvPr id="11267" name="Rectangle 3"/>
          <p:cNvSpPr>
            <a:spLocks noGrp="1" noRot="1" noChangeAspect="1" noChangeArrowheads="1"/>
          </p:cNvSpPr>
          <p:nvPr>
            <p:ph type="sldImg" idx="2"/>
          </p:nvPr>
        </p:nvSpPr>
        <p:spPr bwMode="auto">
          <a:xfrm>
            <a:off x="1196975" y="701675"/>
            <a:ext cx="4683125" cy="3511550"/>
          </a:xfrm>
          <a:prstGeom prst="rect">
            <a:avLst/>
          </a:prstGeom>
          <a:noFill/>
          <a:ln w="9525">
            <a:solidFill>
              <a:srgbClr val="000000"/>
            </a:solidFill>
            <a:miter lim="800000"/>
            <a:headEnd/>
            <a:tailEnd/>
          </a:ln>
        </p:spPr>
      </p:sp>
      <p:sp>
        <p:nvSpPr>
          <p:cNvPr id="2052" name="Rectangle 4"/>
          <p:cNvSpPr>
            <a:spLocks noGrp="1" noChangeArrowheads="1"/>
          </p:cNvSpPr>
          <p:nvPr>
            <p:ph type="body" sz="quarter" idx="3"/>
          </p:nvPr>
        </p:nvSpPr>
        <p:spPr bwMode="auto">
          <a:xfrm>
            <a:off x="943610" y="4447461"/>
            <a:ext cx="5189855" cy="4213384"/>
          </a:xfrm>
          <a:prstGeom prst="rect">
            <a:avLst/>
          </a:prstGeom>
          <a:noFill/>
          <a:ln w="12700" cap="sq">
            <a:noFill/>
            <a:miter lim="800000"/>
            <a:headEnd type="none" w="sm" len="sm"/>
            <a:tailEnd type="none" w="sm" len="sm"/>
          </a:ln>
          <a:effectLst/>
        </p:spPr>
        <p:txBody>
          <a:bodyPr vert="horz" wrap="square" lIns="93932" tIns="46966" rIns="93932" bIns="4696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3" name="Rectangle 5"/>
          <p:cNvSpPr>
            <a:spLocks noGrp="1" noChangeArrowheads="1"/>
          </p:cNvSpPr>
          <p:nvPr>
            <p:ph type="dt" idx="1"/>
          </p:nvPr>
        </p:nvSpPr>
        <p:spPr bwMode="auto">
          <a:xfrm>
            <a:off x="4010342" y="0"/>
            <a:ext cx="3066733" cy="468154"/>
          </a:xfrm>
          <a:prstGeom prst="rect">
            <a:avLst/>
          </a:prstGeom>
          <a:noFill/>
          <a:ln w="12700" cap="sq">
            <a:noFill/>
            <a:miter lim="800000"/>
            <a:headEnd type="none" w="sm" len="sm"/>
            <a:tailEnd type="none" w="sm" len="sm"/>
          </a:ln>
          <a:effectLst/>
        </p:spPr>
        <p:txBody>
          <a:bodyPr vert="horz" wrap="square" lIns="93932" tIns="46966" rIns="93932" bIns="46966" numCol="1" anchor="t" anchorCtr="0" compatLnSpc="1">
            <a:prstTxWarp prst="textNoShape">
              <a:avLst/>
            </a:prstTxWarp>
          </a:bodyPr>
          <a:lstStyle>
            <a:lvl1pPr algn="r">
              <a:defRPr kumimoji="0" sz="1200">
                <a:latin typeface="Times New Roman" charset="0"/>
              </a:defRPr>
            </a:lvl1pPr>
          </a:lstStyle>
          <a:p>
            <a:pPr>
              <a:defRPr/>
            </a:pPr>
            <a:endParaRPr lang="en-US"/>
          </a:p>
        </p:txBody>
      </p:sp>
      <p:sp>
        <p:nvSpPr>
          <p:cNvPr id="2054" name="Rectangle 6"/>
          <p:cNvSpPr>
            <a:spLocks noGrp="1" noChangeArrowheads="1"/>
          </p:cNvSpPr>
          <p:nvPr>
            <p:ph type="ftr" sz="quarter" idx="4"/>
          </p:nvPr>
        </p:nvSpPr>
        <p:spPr bwMode="auto">
          <a:xfrm>
            <a:off x="0" y="8894921"/>
            <a:ext cx="3066733" cy="468154"/>
          </a:xfrm>
          <a:prstGeom prst="rect">
            <a:avLst/>
          </a:prstGeom>
          <a:noFill/>
          <a:ln w="12700" cap="sq">
            <a:noFill/>
            <a:miter lim="800000"/>
            <a:headEnd type="none" w="sm" len="sm"/>
            <a:tailEnd type="none" w="sm" len="sm"/>
          </a:ln>
          <a:effectLst/>
        </p:spPr>
        <p:txBody>
          <a:bodyPr vert="horz" wrap="square" lIns="93932" tIns="46966" rIns="93932" bIns="46966" numCol="1" anchor="b" anchorCtr="0" compatLnSpc="1">
            <a:prstTxWarp prst="textNoShape">
              <a:avLst/>
            </a:prstTxWarp>
          </a:bodyPr>
          <a:lstStyle>
            <a:lvl1pPr>
              <a:defRPr kumimoji="0" sz="1200">
                <a:latin typeface="Times New Roman" charset="0"/>
              </a:defRPr>
            </a:lvl1pPr>
          </a:lstStyle>
          <a:p>
            <a:pPr>
              <a:defRPr/>
            </a:pPr>
            <a:endParaRPr lang="en-US"/>
          </a:p>
        </p:txBody>
      </p:sp>
      <p:sp>
        <p:nvSpPr>
          <p:cNvPr id="2055" name="Rectangle 7"/>
          <p:cNvSpPr>
            <a:spLocks noGrp="1" noChangeArrowheads="1"/>
          </p:cNvSpPr>
          <p:nvPr>
            <p:ph type="sldNum" sz="quarter" idx="5"/>
          </p:nvPr>
        </p:nvSpPr>
        <p:spPr bwMode="auto">
          <a:xfrm>
            <a:off x="4010342" y="8894921"/>
            <a:ext cx="3066733" cy="468154"/>
          </a:xfrm>
          <a:prstGeom prst="rect">
            <a:avLst/>
          </a:prstGeom>
          <a:noFill/>
          <a:ln w="12700" cap="sq">
            <a:noFill/>
            <a:miter lim="800000"/>
            <a:headEnd type="none" w="sm" len="sm"/>
            <a:tailEnd type="none" w="sm" len="sm"/>
          </a:ln>
          <a:effectLst/>
        </p:spPr>
        <p:txBody>
          <a:bodyPr vert="horz" wrap="square" lIns="93932" tIns="46966" rIns="93932" bIns="46966" numCol="1" anchor="b" anchorCtr="0" compatLnSpc="1">
            <a:prstTxWarp prst="textNoShape">
              <a:avLst/>
            </a:prstTxWarp>
          </a:bodyPr>
          <a:lstStyle>
            <a:lvl1pPr algn="r">
              <a:defRPr kumimoji="0" sz="1200">
                <a:latin typeface="Times New Roman" charset="0"/>
              </a:defRPr>
            </a:lvl1pPr>
          </a:lstStyle>
          <a:p>
            <a:pPr>
              <a:defRPr/>
            </a:pPr>
            <a:fld id="{3B853A20-B1BB-4310-9C2D-D218DC062E38}" type="slidenum">
              <a:rPr lang="en-US"/>
              <a:pPr>
                <a:defRPr/>
              </a:pPr>
              <a:t>‹#›</a:t>
            </a:fld>
            <a:endParaRPr lang="en-US"/>
          </a:p>
        </p:txBody>
      </p:sp>
    </p:spTree>
    <p:extLst>
      <p:ext uri="{BB962C8B-B14F-4D97-AF65-F5344CB8AC3E}">
        <p14:creationId xmlns:p14="http://schemas.microsoft.com/office/powerpoint/2010/main" val="23996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4054" r:id="rId1"/>
    <p:sldLayoutId id="2147484055" r:id="rId2"/>
    <p:sldLayoutId id="2147484056" r:id="rId3"/>
    <p:sldLayoutId id="2147484057" r:id="rId4"/>
    <p:sldLayoutId id="2147484058" r:id="rId5"/>
    <p:sldLayoutId id="2147484059" r:id="rId6"/>
    <p:sldLayoutId id="2147484060" r:id="rId7"/>
    <p:sldLayoutId id="2147484061" r:id="rId8"/>
    <p:sldLayoutId id="2147484062" r:id="rId9"/>
    <p:sldLayoutId id="2147484063" r:id="rId10"/>
    <p:sldLayoutId id="2147484064"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2400"/>
            <a:ext cx="7467600" cy="835175"/>
          </a:xfrm>
        </p:spPr>
        <p:txBody>
          <a:bodyPr>
            <a:normAutofit/>
          </a:bodyPr>
          <a:lstStyle/>
          <a:p>
            <a:r>
              <a:rPr lang="en-US" dirty="0">
                <a:latin typeface="Avenir Book"/>
                <a:cs typeface="Avenir Book"/>
              </a:rPr>
              <a:t>  </a:t>
            </a:r>
            <a:r>
              <a:rPr lang="en-US" sz="3100" dirty="0" smtClean="0">
                <a:solidFill>
                  <a:srgbClr val="000000"/>
                </a:solidFill>
                <a:latin typeface="Avenir Book"/>
                <a:cs typeface="Avenir Book"/>
              </a:rPr>
              <a:t>An Overview of Intellectual Disabilities</a:t>
            </a:r>
            <a:endParaRPr lang="en-US" sz="3100" dirty="0">
              <a:solidFill>
                <a:srgbClr val="000000"/>
              </a:solidFill>
              <a:latin typeface="Avenir Book"/>
              <a:cs typeface="Avenir Book"/>
            </a:endParaRPr>
          </a:p>
        </p:txBody>
      </p:sp>
      <p:sp>
        <p:nvSpPr>
          <p:cNvPr id="3" name="Content Placeholder 2"/>
          <p:cNvSpPr>
            <a:spLocks noGrp="1"/>
          </p:cNvSpPr>
          <p:nvPr>
            <p:ph idx="1"/>
          </p:nvPr>
        </p:nvSpPr>
        <p:spPr>
          <a:xfrm>
            <a:off x="93877" y="990600"/>
            <a:ext cx="8831355" cy="6786583"/>
          </a:xfrm>
        </p:spPr>
        <p:txBody>
          <a:bodyPr>
            <a:normAutofit/>
          </a:bodyPr>
          <a:lstStyle/>
          <a:p>
            <a:pPr algn="just">
              <a:buFont typeface="Wingdings" charset="2"/>
              <a:buChar char="§"/>
            </a:pPr>
            <a:r>
              <a:rPr lang="en-US" altLang="en-US" sz="2000" dirty="0">
                <a:latin typeface="Avenir Book"/>
                <a:cs typeface="Avenir Book"/>
              </a:rPr>
              <a:t>Intellectual Disabilities affect about 1% of the population. The individual is diagnosed before the age of 18</a:t>
            </a:r>
            <a:r>
              <a:rPr lang="en-US" altLang="en-US" sz="2000" dirty="0" smtClean="0">
                <a:latin typeface="Avenir Book"/>
                <a:cs typeface="Avenir Book"/>
              </a:rPr>
              <a:t>.</a:t>
            </a:r>
          </a:p>
          <a:p>
            <a:pPr marL="0" indent="0" algn="just">
              <a:buNone/>
            </a:pPr>
            <a:endParaRPr lang="en-US" altLang="en-US" sz="2000" dirty="0">
              <a:latin typeface="Avenir Book"/>
              <a:cs typeface="Avenir Book"/>
            </a:endParaRPr>
          </a:p>
          <a:p>
            <a:pPr algn="just">
              <a:buFont typeface="Wingdings" charset="2"/>
              <a:buChar char="§"/>
            </a:pPr>
            <a:r>
              <a:rPr lang="en-US" altLang="en-US" sz="2000" dirty="0">
                <a:latin typeface="Avenir Book"/>
                <a:cs typeface="Avenir Book"/>
              </a:rPr>
              <a:t>Intellectual Disability can be caused by any condition that impairs development of the brain before or during birth, or in the </a:t>
            </a:r>
            <a:r>
              <a:rPr lang="en-US" altLang="en-US" sz="2000" dirty="0" smtClean="0">
                <a:latin typeface="Avenir Book"/>
                <a:cs typeface="Avenir Book"/>
              </a:rPr>
              <a:t>childhood </a:t>
            </a:r>
            <a:r>
              <a:rPr lang="en-US" altLang="en-US" sz="2000" dirty="0">
                <a:latin typeface="Avenir Book"/>
                <a:cs typeface="Avenir Book"/>
              </a:rPr>
              <a:t>years</a:t>
            </a:r>
            <a:r>
              <a:rPr lang="en-US" altLang="en-US" sz="2000" dirty="0" smtClean="0">
                <a:latin typeface="Avenir Book"/>
                <a:cs typeface="Avenir Book"/>
              </a:rPr>
              <a:t>.</a:t>
            </a:r>
          </a:p>
          <a:p>
            <a:pPr marL="0" indent="0" algn="just">
              <a:buNone/>
            </a:pPr>
            <a:endParaRPr lang="en-US" altLang="en-US" sz="2000" dirty="0">
              <a:latin typeface="Avenir Book"/>
              <a:cs typeface="Avenir Book"/>
            </a:endParaRPr>
          </a:p>
          <a:p>
            <a:pPr algn="just">
              <a:buFont typeface="Wingdings" charset="2"/>
              <a:buChar char="§"/>
            </a:pPr>
            <a:r>
              <a:rPr lang="en-US" altLang="en-US" sz="2000" dirty="0">
                <a:latin typeface="Avenir Book"/>
                <a:cs typeface="Avenir Book"/>
              </a:rPr>
              <a:t>Characterized by below average intelligence and a lack of skills essential for day to day living</a:t>
            </a:r>
            <a:r>
              <a:rPr lang="en-US" altLang="en-US" sz="2000" dirty="0" smtClean="0">
                <a:latin typeface="Avenir Book"/>
                <a:cs typeface="Avenir Book"/>
              </a:rPr>
              <a:t>.</a:t>
            </a:r>
          </a:p>
          <a:p>
            <a:pPr marL="0" indent="0" algn="just">
              <a:buNone/>
            </a:pPr>
            <a:endParaRPr lang="en-US" altLang="en-US" sz="2000" dirty="0" smtClean="0">
              <a:latin typeface="Avenir Book"/>
              <a:cs typeface="Avenir Book"/>
            </a:endParaRPr>
          </a:p>
          <a:p>
            <a:pPr algn="just">
              <a:buFont typeface="Wingdings" charset="2"/>
              <a:buChar char="§"/>
            </a:pPr>
            <a:r>
              <a:rPr lang="en-US" altLang="en-US" sz="2000" dirty="0" smtClean="0">
                <a:latin typeface="Avenir Book"/>
                <a:cs typeface="Avenir Book"/>
              </a:rPr>
              <a:t>Also called Developmental Disability which is a broader term including Autism, Cerebral Palsy</a:t>
            </a:r>
          </a:p>
          <a:p>
            <a:pPr algn="just">
              <a:buFont typeface="Wingdings" charset="2"/>
              <a:buChar char="§"/>
            </a:pPr>
            <a:endParaRPr lang="en-US" altLang="en-US" sz="2000" dirty="0">
              <a:latin typeface="Avenir Book"/>
              <a:cs typeface="Avenir Book"/>
            </a:endParaRPr>
          </a:p>
          <a:p>
            <a:pPr marL="0" indent="0" algn="just">
              <a:buNone/>
            </a:pPr>
            <a:r>
              <a:rPr lang="en-US" altLang="en-US" sz="2000" dirty="0" smtClean="0">
                <a:latin typeface="Avenir Book"/>
                <a:cs typeface="Avenir Book"/>
              </a:rPr>
              <a:t>Types of Intellectual Disabilities Include</a:t>
            </a:r>
            <a:r>
              <a:rPr lang="en-US" altLang="en-US" sz="2000" dirty="0">
                <a:latin typeface="Avenir Book"/>
                <a:cs typeface="Avenir Book"/>
              </a:rPr>
              <a:t>:</a:t>
            </a:r>
          </a:p>
          <a:p>
            <a:pPr marL="914406" lvl="1" indent="-514350" algn="just">
              <a:buFont typeface="Wingdings" charset="2"/>
              <a:buChar char="§"/>
            </a:pPr>
            <a:r>
              <a:rPr lang="en-US" dirty="0" smtClean="0">
                <a:latin typeface="Avenir Book"/>
                <a:cs typeface="Avenir Book"/>
              </a:rPr>
              <a:t>Down Syndrome (also called Trisomy 21)</a:t>
            </a:r>
            <a:endParaRPr lang="en-US" dirty="0">
              <a:latin typeface="Avenir Book"/>
              <a:cs typeface="Avenir Book"/>
            </a:endParaRPr>
          </a:p>
          <a:p>
            <a:pPr marL="914406" lvl="1" indent="-514350" algn="just">
              <a:buFont typeface="Wingdings" charset="2"/>
              <a:buChar char="§"/>
            </a:pPr>
            <a:r>
              <a:rPr lang="en-US" dirty="0">
                <a:latin typeface="Avenir Book"/>
                <a:cs typeface="Avenir Book"/>
              </a:rPr>
              <a:t>Autism (pervasive developmental disorder)</a:t>
            </a:r>
          </a:p>
          <a:p>
            <a:pPr marL="914406" lvl="1" indent="-514350" algn="just">
              <a:buFont typeface="Wingdings" charset="2"/>
              <a:buChar char="§"/>
            </a:pPr>
            <a:r>
              <a:rPr lang="en-US" dirty="0">
                <a:latin typeface="Avenir Book"/>
                <a:cs typeface="Avenir Book"/>
              </a:rPr>
              <a:t>Fetal Alcohol Syndrome </a:t>
            </a:r>
          </a:p>
          <a:p>
            <a:pPr>
              <a:buFont typeface="Wingdings" panose="05000000000000000000" pitchFamily="2" charset="2"/>
              <a:buChar char="§"/>
              <a:defRPr/>
            </a:pPr>
            <a:endParaRPr lang="en-US" sz="2800" dirty="0">
              <a:ea typeface="ＭＳ Ｐゴシック" charset="0"/>
            </a:endParaRPr>
          </a:p>
          <a:p>
            <a:pPr>
              <a:buFont typeface="Wingdings" panose="05000000000000000000" pitchFamily="2" charset="2"/>
              <a:buChar char="§"/>
              <a:defRPr/>
            </a:pPr>
            <a:endParaRPr lang="en-US" sz="3800" dirty="0">
              <a:ea typeface="ＭＳ Ｐゴシック" charset="0"/>
            </a:endParaRPr>
          </a:p>
          <a:p>
            <a:endParaRPr lang="en-US" dirty="0"/>
          </a:p>
        </p:txBody>
      </p:sp>
    </p:spTree>
    <p:extLst>
      <p:ext uri="{BB962C8B-B14F-4D97-AF65-F5344CB8AC3E}">
        <p14:creationId xmlns:p14="http://schemas.microsoft.com/office/powerpoint/2010/main" val="5564427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1" name="Content Placeholder 2"/>
          <p:cNvSpPr>
            <a:spLocks noGrp="1"/>
          </p:cNvSpPr>
          <p:nvPr>
            <p:ph idx="1"/>
          </p:nvPr>
        </p:nvSpPr>
        <p:spPr>
          <a:xfrm>
            <a:off x="152400" y="-319314"/>
            <a:ext cx="8763000" cy="7162800"/>
          </a:xfrm>
        </p:spPr>
        <p:txBody>
          <a:bodyPr>
            <a:normAutofit fontScale="70000" lnSpcReduction="20000"/>
          </a:bodyPr>
          <a:lstStyle/>
          <a:p>
            <a:pPr marL="0" indent="0" algn="just">
              <a:buFont typeface="Arial" panose="020B0604020202020204" pitchFamily="34" charset="0"/>
              <a:buNone/>
            </a:pPr>
            <a:endParaRPr lang="en-US" altLang="en-US" sz="2400" dirty="0"/>
          </a:p>
          <a:p>
            <a:pPr marL="0" indent="0" algn="just">
              <a:buFont typeface="Arial" panose="020B0604020202020204" pitchFamily="34" charset="0"/>
              <a:buNone/>
            </a:pPr>
            <a:endParaRPr lang="en-US" altLang="en-US" sz="2400" dirty="0">
              <a:latin typeface="Avenir Book"/>
              <a:cs typeface="Avenir Book"/>
            </a:endParaRPr>
          </a:p>
          <a:p>
            <a:pPr marL="0" indent="0" algn="just">
              <a:buFont typeface="Arial" panose="020B0604020202020204" pitchFamily="34" charset="0"/>
              <a:buNone/>
            </a:pPr>
            <a:r>
              <a:rPr lang="en-US" altLang="en-US" sz="4400" dirty="0">
                <a:latin typeface="Avenir Book"/>
                <a:cs typeface="Avenir Book"/>
              </a:rPr>
              <a:t>                  </a:t>
            </a:r>
            <a:r>
              <a:rPr lang="en-US" altLang="en-US" sz="5600" dirty="0">
                <a:latin typeface="Avenir Book"/>
                <a:cs typeface="Avenir Book"/>
              </a:rPr>
              <a:t>Intellectual Disability</a:t>
            </a:r>
          </a:p>
          <a:p>
            <a:pPr marL="0" indent="0" algn="just">
              <a:buFont typeface="Arial" panose="020B0604020202020204" pitchFamily="34" charset="0"/>
              <a:buNone/>
            </a:pPr>
            <a:endParaRPr lang="en-US" altLang="en-US" sz="5600" dirty="0">
              <a:latin typeface="Avenir Book"/>
              <a:cs typeface="Avenir Book"/>
            </a:endParaRPr>
          </a:p>
          <a:p>
            <a:pPr marL="0" indent="0" algn="just">
              <a:buFont typeface="Arial" panose="020B0604020202020204" pitchFamily="34" charset="0"/>
              <a:buNone/>
            </a:pPr>
            <a:endParaRPr lang="en-US" altLang="en-US" sz="2000" dirty="0">
              <a:latin typeface="Avenir Book"/>
              <a:cs typeface="Avenir Book"/>
            </a:endParaRPr>
          </a:p>
          <a:p>
            <a:pPr marL="0" indent="0" algn="just">
              <a:buFont typeface="Arial" panose="020B0604020202020204" pitchFamily="34" charset="0"/>
              <a:buNone/>
            </a:pPr>
            <a:r>
              <a:rPr lang="en-US" altLang="en-US" sz="3200" dirty="0">
                <a:latin typeface="Avenir Book"/>
                <a:cs typeface="Avenir Book"/>
              </a:rPr>
              <a:t>Some signs appear during infancy or may not be observed until the child reaches school age.  It depends on the severity of the disability.</a:t>
            </a:r>
          </a:p>
          <a:p>
            <a:pPr marL="0" indent="0" algn="just">
              <a:buFont typeface="Arial" panose="020B0604020202020204" pitchFamily="34" charset="0"/>
              <a:buNone/>
            </a:pPr>
            <a:endParaRPr lang="en-US" altLang="en-US" sz="3200" dirty="0">
              <a:latin typeface="Avenir Book"/>
              <a:cs typeface="Avenir Book"/>
            </a:endParaRPr>
          </a:p>
          <a:p>
            <a:pPr marL="0" indent="0" algn="just">
              <a:buFont typeface="Arial" panose="020B0604020202020204" pitchFamily="34" charset="0"/>
              <a:buNone/>
            </a:pPr>
            <a:r>
              <a:rPr lang="en-US" altLang="en-US" sz="2600" dirty="0">
                <a:latin typeface="Avenir Book"/>
                <a:cs typeface="Avenir Book"/>
              </a:rPr>
              <a:t>                                        </a:t>
            </a:r>
            <a:r>
              <a:rPr lang="en-US" altLang="en-US" sz="3400" dirty="0">
                <a:latin typeface="Avenir Book"/>
                <a:cs typeface="Avenir Book"/>
              </a:rPr>
              <a:t>The common signs are</a:t>
            </a:r>
            <a:r>
              <a:rPr lang="en-US" altLang="en-US" sz="3400" dirty="0" smtClean="0">
                <a:latin typeface="Avenir Book"/>
                <a:cs typeface="Avenir Book"/>
              </a:rPr>
              <a:t>:</a:t>
            </a:r>
          </a:p>
          <a:p>
            <a:pPr marL="0" indent="0" algn="just">
              <a:buFont typeface="Arial" panose="020B0604020202020204" pitchFamily="34" charset="0"/>
              <a:buNone/>
            </a:pPr>
            <a:endParaRPr lang="en-US" altLang="en-US" sz="3400" dirty="0">
              <a:latin typeface="Avenir Book"/>
              <a:cs typeface="Avenir Book"/>
            </a:endParaRPr>
          </a:p>
          <a:p>
            <a:pPr algn="just">
              <a:buFont typeface="Wingdings" panose="05000000000000000000" pitchFamily="2" charset="2"/>
              <a:buChar char="§"/>
            </a:pPr>
            <a:r>
              <a:rPr lang="en-US" altLang="en-US" sz="3200" dirty="0">
                <a:latin typeface="Avenir Book"/>
                <a:cs typeface="Avenir Book"/>
              </a:rPr>
              <a:t>Lack or slow development of motor skills; language skills, self-help skills; crawling or walking late</a:t>
            </a:r>
          </a:p>
          <a:p>
            <a:pPr algn="just">
              <a:buFont typeface="Wingdings" panose="05000000000000000000" pitchFamily="2" charset="2"/>
              <a:buChar char="§"/>
            </a:pPr>
            <a:r>
              <a:rPr lang="en-US" altLang="en-US" sz="3200" dirty="0">
                <a:latin typeface="Avenir Book"/>
                <a:cs typeface="Avenir Book"/>
              </a:rPr>
              <a:t>Lack of curiosity; difficulty understanding social rules</a:t>
            </a:r>
          </a:p>
          <a:p>
            <a:pPr algn="just">
              <a:buFont typeface="Wingdings" panose="05000000000000000000" pitchFamily="2" charset="2"/>
              <a:buChar char="§"/>
            </a:pPr>
            <a:r>
              <a:rPr lang="en-US" altLang="en-US" sz="3200" dirty="0">
                <a:latin typeface="Avenir Book"/>
                <a:cs typeface="Avenir Book"/>
              </a:rPr>
              <a:t>Slow to master potty  training, dressing, feeding oneself</a:t>
            </a:r>
          </a:p>
          <a:p>
            <a:pPr algn="just">
              <a:buFont typeface="Wingdings" panose="05000000000000000000" pitchFamily="2" charset="2"/>
              <a:buChar char="§"/>
            </a:pPr>
            <a:r>
              <a:rPr lang="en-US" altLang="en-US" sz="3200" dirty="0">
                <a:latin typeface="Avenir Book"/>
                <a:cs typeface="Avenir Book"/>
              </a:rPr>
              <a:t>Inability to connect actions with consequences</a:t>
            </a:r>
          </a:p>
          <a:p>
            <a:pPr algn="just">
              <a:buFont typeface="Wingdings" panose="05000000000000000000" pitchFamily="2" charset="2"/>
              <a:buChar char="§"/>
            </a:pPr>
            <a:r>
              <a:rPr lang="en-US" altLang="en-US" sz="3200" dirty="0">
                <a:latin typeface="Avenir Book"/>
                <a:cs typeface="Avenir Book"/>
              </a:rPr>
              <a:t>Behavior problems such as explosive tantrums</a:t>
            </a:r>
          </a:p>
          <a:p>
            <a:pPr algn="just">
              <a:buFont typeface="Wingdings" panose="05000000000000000000" pitchFamily="2" charset="2"/>
              <a:buChar char="§"/>
            </a:pPr>
            <a:r>
              <a:rPr lang="en-US" altLang="en-US" sz="3200" dirty="0">
                <a:latin typeface="Avenir Book"/>
                <a:cs typeface="Avenir Book"/>
              </a:rPr>
              <a:t>Difficulty remembering; difficulty with problem </a:t>
            </a:r>
            <a:r>
              <a:rPr lang="en-US" altLang="en-US" sz="3200" dirty="0" smtClean="0">
                <a:latin typeface="Avenir Book"/>
                <a:cs typeface="Avenir Book"/>
              </a:rPr>
              <a:t>solving,  </a:t>
            </a:r>
            <a:r>
              <a:rPr lang="en-US" altLang="en-US" sz="3200" dirty="0">
                <a:latin typeface="Avenir Book"/>
                <a:cs typeface="Avenir Book"/>
              </a:rPr>
              <a:t>logical </a:t>
            </a:r>
            <a:r>
              <a:rPr lang="en-US" altLang="en-US" sz="3200" dirty="0" smtClean="0">
                <a:latin typeface="Avenir Book"/>
                <a:cs typeface="Avenir Book"/>
              </a:rPr>
              <a:t>thinking, abstract reasoning, conceptual skills</a:t>
            </a:r>
            <a:endParaRPr lang="en-US" altLang="en-US" sz="3200" dirty="0">
              <a:latin typeface="Avenir Book"/>
              <a:cs typeface="Avenir Book"/>
            </a:endParaRPr>
          </a:p>
          <a:p>
            <a:pPr algn="just">
              <a:buFont typeface="Wingdings" panose="05000000000000000000" pitchFamily="2" charset="2"/>
              <a:buChar char="§"/>
            </a:pPr>
            <a:endParaRPr lang="en-US" altLang="en-US" sz="2600" dirty="0"/>
          </a:p>
          <a:p>
            <a:pPr algn="just">
              <a:buFont typeface="Wingdings" panose="05000000000000000000" pitchFamily="2" charset="2"/>
              <a:buChar char="§"/>
            </a:pPr>
            <a:endParaRPr lang="en-US" altLang="en-US" dirty="0"/>
          </a:p>
          <a:p>
            <a:pPr marL="0" indent="0" algn="just">
              <a:buFont typeface="Arial" panose="020B0604020202020204" pitchFamily="34" charset="0"/>
              <a:buNone/>
            </a:pPr>
            <a:endParaRPr lang="en-US" altLang="en-US" sz="2400" dirty="0"/>
          </a:p>
          <a:p>
            <a:pPr marL="0" indent="0" algn="just">
              <a:buFont typeface="Arial" panose="020B0604020202020204" pitchFamily="34" charset="0"/>
              <a:buNone/>
            </a:pPr>
            <a:endParaRPr lang="en-US" altLang="en-US" dirty="0"/>
          </a:p>
        </p:txBody>
      </p:sp>
    </p:spTree>
    <p:extLst>
      <p:ext uri="{BB962C8B-B14F-4D97-AF65-F5344CB8AC3E}">
        <p14:creationId xmlns:p14="http://schemas.microsoft.com/office/powerpoint/2010/main" val="1829415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304800"/>
            <a:ext cx="3581400" cy="609600"/>
          </a:xfrm>
        </p:spPr>
        <p:txBody>
          <a:bodyPr>
            <a:normAutofit fontScale="90000"/>
          </a:bodyPr>
          <a:lstStyle/>
          <a:p>
            <a:r>
              <a:rPr lang="en-US" dirty="0"/>
              <a:t>  </a:t>
            </a:r>
            <a:r>
              <a:rPr lang="en-US" sz="2800" dirty="0">
                <a:solidFill>
                  <a:srgbClr val="000000"/>
                </a:solidFill>
                <a:latin typeface="Avenir Book"/>
                <a:cs typeface="Avenir Book"/>
              </a:rPr>
              <a:t>Intellectual Disability</a:t>
            </a:r>
          </a:p>
        </p:txBody>
      </p:sp>
      <p:sp>
        <p:nvSpPr>
          <p:cNvPr id="3" name="Content Placeholder 2"/>
          <p:cNvSpPr>
            <a:spLocks noGrp="1"/>
          </p:cNvSpPr>
          <p:nvPr>
            <p:ph idx="1"/>
          </p:nvPr>
        </p:nvSpPr>
        <p:spPr>
          <a:xfrm>
            <a:off x="228600" y="1066800"/>
            <a:ext cx="8686799" cy="5638800"/>
          </a:xfrm>
        </p:spPr>
        <p:txBody>
          <a:bodyPr>
            <a:normAutofit fontScale="92500" lnSpcReduction="20000"/>
          </a:bodyPr>
          <a:lstStyle/>
          <a:p>
            <a:pPr marL="0" indent="0" algn="ctr">
              <a:buFont typeface="Arial" panose="020B0604020202020204" pitchFamily="34" charset="0"/>
              <a:buNone/>
            </a:pPr>
            <a:r>
              <a:rPr lang="en-US" altLang="en-US" sz="2100" dirty="0">
                <a:latin typeface="Avenir Book"/>
                <a:cs typeface="Avenir Book"/>
              </a:rPr>
              <a:t>          There are two areas of limitations:</a:t>
            </a:r>
          </a:p>
          <a:p>
            <a:pPr algn="just">
              <a:buFont typeface="Wingdings" charset="2"/>
              <a:buChar char="§"/>
            </a:pPr>
            <a:endParaRPr lang="en-US" altLang="en-US" sz="2100" dirty="0">
              <a:latin typeface="Avenir Book"/>
              <a:cs typeface="Avenir Book"/>
            </a:endParaRPr>
          </a:p>
          <a:p>
            <a:pPr algn="just">
              <a:buFont typeface="Wingdings" charset="2"/>
              <a:buChar char="§"/>
            </a:pPr>
            <a:r>
              <a:rPr lang="en-US" altLang="en-US" sz="2100" dirty="0" smtClean="0">
                <a:latin typeface="Avenir Book"/>
                <a:cs typeface="Avenir Book"/>
              </a:rPr>
              <a:t>Intellectual Functioning: known as IQ and refers to the individual’s ability to learn, make decisions and solve problems.</a:t>
            </a:r>
          </a:p>
          <a:p>
            <a:pPr algn="just">
              <a:buFont typeface="Wingdings" charset="2"/>
              <a:buChar char="§"/>
            </a:pPr>
            <a:endParaRPr lang="en-US" altLang="en-US" sz="2100" dirty="0" smtClean="0">
              <a:latin typeface="Avenir Book"/>
              <a:cs typeface="Avenir Book"/>
            </a:endParaRPr>
          </a:p>
          <a:p>
            <a:pPr algn="just">
              <a:buFont typeface="Wingdings" charset="2"/>
              <a:buChar char="§"/>
            </a:pPr>
            <a:r>
              <a:rPr lang="en-US" altLang="en-US" sz="2100" dirty="0" smtClean="0">
                <a:latin typeface="Avenir Book"/>
                <a:cs typeface="Avenir Book"/>
              </a:rPr>
              <a:t>Adaptive Behaviors: these are skills necessary for day to day life such as communicating effectively, problem solving, interacting with others, caring for oneself, understanding social rules/conventions, social responsibility, deficits in conceptual skills and language abilities.</a:t>
            </a:r>
          </a:p>
          <a:p>
            <a:pPr algn="just">
              <a:buFont typeface="Wingdings" charset="2"/>
              <a:buChar char="§"/>
            </a:pPr>
            <a:endParaRPr lang="en-US" altLang="en-US" sz="2100" dirty="0">
              <a:latin typeface="Avenir Book"/>
              <a:cs typeface="Avenir Book"/>
            </a:endParaRPr>
          </a:p>
          <a:p>
            <a:pPr>
              <a:buFont typeface="Wingdings" charset="2"/>
              <a:buChar char="§"/>
            </a:pPr>
            <a:r>
              <a:rPr lang="en-US" sz="2100" dirty="0" smtClean="0">
                <a:latin typeface="Avenir Book"/>
                <a:cs typeface="Avenir Book"/>
              </a:rPr>
              <a:t>Conceptual: </a:t>
            </a:r>
            <a:r>
              <a:rPr lang="en-US" sz="2100" dirty="0">
                <a:latin typeface="Avenir Book"/>
                <a:cs typeface="Avenir Book"/>
              </a:rPr>
              <a:t>This includes reading, numbers, money, time, and communication skills.</a:t>
            </a:r>
            <a:r>
              <a:rPr lang="en-US" sz="2100" dirty="0" smtClean="0">
                <a:latin typeface="Avenir Book"/>
                <a:cs typeface="Avenir Book"/>
              </a:rPr>
              <a:t> </a:t>
            </a:r>
            <a:r>
              <a:rPr lang="en-US" sz="2100" dirty="0">
                <a:latin typeface="Avenir Book"/>
                <a:cs typeface="Avenir Book"/>
              </a:rPr>
              <a:t>	</a:t>
            </a:r>
          </a:p>
          <a:p>
            <a:pPr>
              <a:buFont typeface="Wingdings" charset="2"/>
              <a:buChar char="§"/>
            </a:pPr>
            <a:r>
              <a:rPr lang="en-US" sz="2100" dirty="0" smtClean="0">
                <a:latin typeface="Avenir Book"/>
                <a:cs typeface="Avenir Book"/>
              </a:rPr>
              <a:t>Social </a:t>
            </a:r>
            <a:r>
              <a:rPr lang="en-US" sz="2100" dirty="0">
                <a:latin typeface="Avenir Book"/>
                <a:cs typeface="Avenir Book"/>
              </a:rPr>
              <a:t>These skills help us to get along well with others. These skills include understanding and following social rules and customs; obeying laws, and detecting the motivations of </a:t>
            </a:r>
            <a:r>
              <a:rPr lang="en-US" sz="2100" dirty="0" smtClean="0">
                <a:latin typeface="Avenir Book"/>
                <a:cs typeface="Avenir Book"/>
              </a:rPr>
              <a:t>others. </a:t>
            </a:r>
            <a:r>
              <a:rPr lang="en-US" sz="2100" dirty="0">
                <a:latin typeface="Avenir Book"/>
                <a:cs typeface="Avenir Book"/>
              </a:rPr>
              <a:t>		</a:t>
            </a:r>
          </a:p>
          <a:p>
            <a:pPr>
              <a:buFont typeface="Wingdings" charset="2"/>
              <a:buChar char="§"/>
            </a:pPr>
            <a:r>
              <a:rPr lang="en-US" sz="2100" dirty="0" smtClean="0">
                <a:latin typeface="Avenir Book"/>
                <a:cs typeface="Avenir Book"/>
              </a:rPr>
              <a:t>Practical </a:t>
            </a:r>
            <a:r>
              <a:rPr lang="en-US" sz="2100" dirty="0">
                <a:latin typeface="Avenir Book"/>
                <a:cs typeface="Avenir Book"/>
              </a:rPr>
              <a:t>Life Skills These are the skills needed to perform the activities of daily living. This includes feeding, bathing, dressing, occupational skills, and navigational skills</a:t>
            </a:r>
            <a:r>
              <a:rPr lang="en-US" sz="2000" dirty="0"/>
              <a:t>.</a:t>
            </a:r>
            <a:endParaRPr lang="en-US" altLang="en-US" sz="2000" dirty="0" smtClean="0">
              <a:latin typeface="Avenir Book"/>
              <a:cs typeface="Avenir Book"/>
            </a:endParaRPr>
          </a:p>
          <a:p>
            <a:pPr algn="just">
              <a:buFont typeface="Wingdings" charset="2"/>
              <a:buChar char="§"/>
            </a:pPr>
            <a:endParaRPr lang="en-US" altLang="en-US" sz="2000" dirty="0">
              <a:latin typeface="Avenir Book"/>
              <a:cs typeface="Avenir Book"/>
            </a:endParaRPr>
          </a:p>
          <a:p>
            <a:endParaRPr lang="en-US" dirty="0"/>
          </a:p>
        </p:txBody>
      </p:sp>
    </p:spTree>
    <p:extLst>
      <p:ext uri="{BB962C8B-B14F-4D97-AF65-F5344CB8AC3E}">
        <p14:creationId xmlns:p14="http://schemas.microsoft.com/office/powerpoint/2010/main" val="3374254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533400"/>
            <a:ext cx="8686800" cy="6096000"/>
          </a:xfrm>
        </p:spPr>
        <p:txBody>
          <a:bodyPr>
            <a:normAutofit/>
          </a:bodyPr>
          <a:lstStyle/>
          <a:p>
            <a:pPr marL="0" indent="0" algn="ctr">
              <a:buNone/>
            </a:pPr>
            <a:r>
              <a:rPr lang="en-US" sz="2000" dirty="0" smtClean="0">
                <a:latin typeface="Avenir Book"/>
                <a:cs typeface="Avenir Book"/>
              </a:rPr>
              <a:t> </a:t>
            </a:r>
            <a:r>
              <a:rPr lang="en-US" sz="2000" b="1" u="sng" dirty="0" smtClean="0">
                <a:latin typeface="Avenir Book"/>
                <a:cs typeface="Avenir Book"/>
              </a:rPr>
              <a:t>Instruments for Assessing Adaptive Functioning  </a:t>
            </a:r>
          </a:p>
          <a:p>
            <a:pPr>
              <a:buFont typeface="Wingdings" charset="2"/>
              <a:buChar char="§"/>
            </a:pPr>
            <a:endParaRPr lang="en-US" sz="2000" dirty="0">
              <a:latin typeface="Avenir Book"/>
              <a:cs typeface="Avenir Book"/>
            </a:endParaRPr>
          </a:p>
          <a:p>
            <a:pPr algn="just">
              <a:buFont typeface="Wingdings" charset="2"/>
              <a:buChar char="§"/>
            </a:pPr>
            <a:r>
              <a:rPr lang="en-US" sz="2000" dirty="0" smtClean="0">
                <a:latin typeface="Avenir Book"/>
                <a:cs typeface="Avenir Book"/>
              </a:rPr>
              <a:t>Woodcock</a:t>
            </a:r>
            <a:r>
              <a:rPr lang="en-US" sz="2000" dirty="0">
                <a:latin typeface="Avenir Book"/>
                <a:cs typeface="Avenir Book"/>
              </a:rPr>
              <a:t>-Johnson Scales of Independent Behavior: This test measures independent behavior in children</a:t>
            </a:r>
            <a:r>
              <a:rPr lang="en-US" sz="2000" dirty="0" smtClean="0">
                <a:latin typeface="Avenir Book"/>
                <a:cs typeface="Avenir Book"/>
              </a:rPr>
              <a:t>.</a:t>
            </a:r>
          </a:p>
          <a:p>
            <a:pPr marL="0" indent="0" algn="just">
              <a:buNone/>
            </a:pPr>
            <a:endParaRPr lang="en-US" sz="2000" dirty="0">
              <a:latin typeface="Avenir Book"/>
              <a:cs typeface="Avenir Book"/>
            </a:endParaRPr>
          </a:p>
          <a:p>
            <a:pPr algn="just">
              <a:buFont typeface="Wingdings" charset="2"/>
              <a:buChar char="§"/>
            </a:pPr>
            <a:r>
              <a:rPr lang="en-US" sz="2000" dirty="0">
                <a:latin typeface="Avenir Book"/>
                <a:cs typeface="Avenir Book"/>
              </a:rPr>
              <a:t>Vineland Adaptive Behavior Scale (VABS): This test measures the social skills of people from birth to 19 years of age. This test is not administered directly to the child. Instead, questions are directed to primary caregivers and other people familiar with the child. The test contains four sections. </a:t>
            </a:r>
            <a:r>
              <a:rPr lang="en-US" sz="2000" dirty="0" smtClean="0">
                <a:latin typeface="Avenir Book"/>
                <a:cs typeface="Avenir Book"/>
              </a:rPr>
              <a:t>1) communication</a:t>
            </a:r>
            <a:r>
              <a:rPr lang="en-US" sz="2000" dirty="0">
                <a:latin typeface="Avenir Book"/>
                <a:cs typeface="Avenir Book"/>
              </a:rPr>
              <a:t> </a:t>
            </a:r>
            <a:r>
              <a:rPr lang="en-US" sz="2000" dirty="0" smtClean="0">
                <a:latin typeface="Avenir Book"/>
                <a:cs typeface="Avenir Book"/>
              </a:rPr>
              <a:t>2) </a:t>
            </a:r>
            <a:r>
              <a:rPr lang="en-US" sz="2000" dirty="0">
                <a:latin typeface="Avenir Book"/>
                <a:cs typeface="Avenir Book"/>
              </a:rPr>
              <a:t>daily living </a:t>
            </a:r>
            <a:r>
              <a:rPr lang="en-US" sz="2000" dirty="0" smtClean="0">
                <a:latin typeface="Avenir Book"/>
                <a:cs typeface="Avenir Book"/>
              </a:rPr>
              <a:t>skills  3) socialization</a:t>
            </a:r>
            <a:r>
              <a:rPr lang="en-US" sz="2000" dirty="0">
                <a:latin typeface="Avenir Book"/>
                <a:cs typeface="Avenir Book"/>
              </a:rPr>
              <a:t> </a:t>
            </a:r>
            <a:r>
              <a:rPr lang="en-US" sz="2000" dirty="0" smtClean="0">
                <a:latin typeface="Avenir Book"/>
                <a:cs typeface="Avenir Book"/>
              </a:rPr>
              <a:t>4) </a:t>
            </a:r>
            <a:r>
              <a:rPr lang="en-US" sz="2000" dirty="0">
                <a:latin typeface="Avenir Book"/>
                <a:cs typeface="Avenir Book"/>
              </a:rPr>
              <a:t>and motor skills. </a:t>
            </a:r>
            <a:endParaRPr lang="en-US" sz="2000" dirty="0" smtClean="0">
              <a:latin typeface="Avenir Book"/>
              <a:cs typeface="Avenir Book"/>
            </a:endParaRPr>
          </a:p>
          <a:p>
            <a:pPr marL="0" indent="0" algn="just">
              <a:buNone/>
            </a:pPr>
            <a:endParaRPr lang="en-US" sz="2000" dirty="0">
              <a:latin typeface="Avenir Book"/>
              <a:cs typeface="Avenir Book"/>
            </a:endParaRPr>
          </a:p>
          <a:p>
            <a:pPr algn="just">
              <a:buFont typeface="Wingdings" charset="2"/>
              <a:buChar char="§"/>
            </a:pPr>
            <a:r>
              <a:rPr lang="en-US" sz="2000" dirty="0">
                <a:latin typeface="Avenir Book"/>
                <a:cs typeface="Avenir Book"/>
              </a:rPr>
              <a:t>The Diagnostic Adaptive Behavior </a:t>
            </a:r>
            <a:r>
              <a:rPr lang="en-US" sz="2000" dirty="0" smtClean="0">
                <a:latin typeface="Avenir Book"/>
                <a:cs typeface="Avenir Book"/>
              </a:rPr>
              <a:t>Scale: </a:t>
            </a:r>
            <a:r>
              <a:rPr lang="en-US" sz="2000" dirty="0">
                <a:latin typeface="Avenir Book"/>
                <a:cs typeface="Avenir Book"/>
              </a:rPr>
              <a:t>This test measures adaptive behavioral skills. There are three main categories of these skills. </a:t>
            </a:r>
            <a:r>
              <a:rPr lang="en-US" sz="2000" dirty="0" smtClean="0">
                <a:latin typeface="Avenir Book"/>
                <a:cs typeface="Avenir Book"/>
              </a:rPr>
              <a:t>1) conceptual 2) social 3) practical </a:t>
            </a:r>
            <a:r>
              <a:rPr lang="en-US" sz="2000" dirty="0">
                <a:latin typeface="Avenir Book"/>
                <a:cs typeface="Avenir Book"/>
              </a:rPr>
              <a:t>life skills. </a:t>
            </a:r>
            <a:endParaRPr lang="en-US" sz="2000" dirty="0" smtClean="0">
              <a:latin typeface="Avenir Book"/>
              <a:cs typeface="Avenir Book"/>
            </a:endParaRPr>
          </a:p>
          <a:p>
            <a:pPr algn="just">
              <a:buFont typeface="Wingdings" charset="2"/>
              <a:buChar char="§"/>
            </a:pPr>
            <a:endParaRPr lang="en-US" sz="2000" dirty="0">
              <a:latin typeface="Avenir Book"/>
              <a:cs typeface="Avenir Book"/>
            </a:endParaRPr>
          </a:p>
          <a:p>
            <a:pPr algn="just">
              <a:buFont typeface="Wingdings" charset="2"/>
              <a:buChar char="§"/>
            </a:pPr>
            <a:r>
              <a:rPr lang="en-US" sz="2000" dirty="0" smtClean="0">
                <a:latin typeface="Avenir Book"/>
                <a:cs typeface="Avenir Book"/>
              </a:rPr>
              <a:t>This </a:t>
            </a:r>
            <a:r>
              <a:rPr lang="en-US" sz="2000" dirty="0">
                <a:latin typeface="Avenir Book"/>
                <a:cs typeface="Avenir Book"/>
              </a:rPr>
              <a:t>test is very helpful for determining the intensity and types of supports needed to maximize independent functioning and quality of life</a:t>
            </a:r>
            <a:r>
              <a:rPr lang="en-US" sz="2000" dirty="0" smtClean="0">
                <a:latin typeface="Avenir Book"/>
                <a:cs typeface="Avenir Book"/>
              </a:rPr>
              <a:t>.</a:t>
            </a:r>
            <a:endParaRPr lang="en-US" sz="2000" dirty="0">
              <a:latin typeface="Avenir Book"/>
              <a:cs typeface="Avenir Book"/>
            </a:endParaRPr>
          </a:p>
        </p:txBody>
      </p:sp>
    </p:spTree>
    <p:extLst>
      <p:ext uri="{BB962C8B-B14F-4D97-AF65-F5344CB8AC3E}">
        <p14:creationId xmlns:p14="http://schemas.microsoft.com/office/powerpoint/2010/main" val="634543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2667000" y="228600"/>
            <a:ext cx="3276600" cy="533400"/>
          </a:xfrm>
        </p:spPr>
        <p:txBody>
          <a:bodyPr>
            <a:normAutofit fontScale="90000"/>
          </a:bodyPr>
          <a:lstStyle/>
          <a:p>
            <a:pPr eaLnBrk="1" hangingPunct="1"/>
            <a:r>
              <a:rPr lang="en-US" altLang="en-US" sz="4400" dirty="0"/>
              <a:t>              </a:t>
            </a:r>
            <a:r>
              <a:rPr lang="en-US" altLang="en-US" sz="3100" dirty="0">
                <a:solidFill>
                  <a:srgbClr val="000000"/>
                </a:solidFill>
              </a:rPr>
              <a:t>  Degrees of Severity</a:t>
            </a:r>
          </a:p>
        </p:txBody>
      </p:sp>
      <p:sp>
        <p:nvSpPr>
          <p:cNvPr id="20482" name="Rectangle 3"/>
          <p:cNvSpPr>
            <a:spLocks noGrp="1" noChangeArrowheads="1"/>
          </p:cNvSpPr>
          <p:nvPr>
            <p:ph idx="1"/>
          </p:nvPr>
        </p:nvSpPr>
        <p:spPr>
          <a:xfrm>
            <a:off x="152400" y="1371600"/>
            <a:ext cx="8763000" cy="5486400"/>
          </a:xfrm>
        </p:spPr>
        <p:txBody>
          <a:bodyPr>
            <a:normAutofit/>
          </a:bodyPr>
          <a:lstStyle/>
          <a:p>
            <a:pPr eaLnBrk="1" hangingPunct="1">
              <a:buFont typeface="Wingdings" charset="2"/>
              <a:buChar char="§"/>
              <a:defRPr/>
            </a:pPr>
            <a:r>
              <a:rPr lang="en-US" sz="2800" dirty="0">
                <a:latin typeface="Avenir Book"/>
                <a:ea typeface="MS PGothic" charset="0"/>
                <a:cs typeface="Avenir Book"/>
              </a:rPr>
              <a:t>Mild </a:t>
            </a:r>
            <a:r>
              <a:rPr lang="en-US" sz="2800" dirty="0" smtClean="0">
                <a:latin typeface="Avenir Book"/>
                <a:ea typeface="MS PGothic" charset="0"/>
                <a:cs typeface="Avenir Book"/>
              </a:rPr>
              <a:t>Intellectual Disability</a:t>
            </a:r>
            <a:endParaRPr lang="en-US" sz="2800" dirty="0">
              <a:latin typeface="Avenir Book"/>
              <a:ea typeface="MS PGothic" charset="0"/>
              <a:cs typeface="Avenir Book"/>
            </a:endParaRPr>
          </a:p>
          <a:p>
            <a:pPr lvl="1" eaLnBrk="1" hangingPunct="1">
              <a:buFont typeface="Wingdings" charset="2"/>
              <a:buChar char="§"/>
              <a:defRPr/>
            </a:pPr>
            <a:r>
              <a:rPr lang="en-US" sz="2000" dirty="0">
                <a:latin typeface="Avenir Book"/>
                <a:ea typeface="MS PGothic" charset="0"/>
                <a:cs typeface="Avenir Book"/>
              </a:rPr>
              <a:t>IQ:  50-55 to approximately 70</a:t>
            </a:r>
          </a:p>
          <a:p>
            <a:pPr eaLnBrk="1" hangingPunct="1">
              <a:buFont typeface="Wingdings" charset="2"/>
              <a:buChar char="§"/>
              <a:defRPr/>
            </a:pPr>
            <a:r>
              <a:rPr lang="en-US" sz="2800" dirty="0">
                <a:latin typeface="Avenir Book"/>
                <a:ea typeface="MS PGothic" charset="0"/>
                <a:cs typeface="Avenir Book"/>
              </a:rPr>
              <a:t>Moderate </a:t>
            </a:r>
          </a:p>
          <a:p>
            <a:pPr lvl="1" eaLnBrk="1" hangingPunct="1">
              <a:buFont typeface="Wingdings" charset="2"/>
              <a:buChar char="§"/>
              <a:defRPr/>
            </a:pPr>
            <a:r>
              <a:rPr lang="en-US" sz="2000" dirty="0">
                <a:latin typeface="Avenir Book"/>
                <a:ea typeface="MS PGothic" charset="0"/>
                <a:cs typeface="Avenir Book"/>
              </a:rPr>
              <a:t>IQ:  35-40 to 50-55</a:t>
            </a:r>
          </a:p>
          <a:p>
            <a:pPr eaLnBrk="1" hangingPunct="1">
              <a:buFont typeface="Wingdings" charset="2"/>
              <a:buChar char="§"/>
              <a:defRPr/>
            </a:pPr>
            <a:r>
              <a:rPr lang="en-US" sz="2800" dirty="0">
                <a:latin typeface="Avenir Book"/>
                <a:ea typeface="MS PGothic" charset="0"/>
                <a:cs typeface="Avenir Book"/>
              </a:rPr>
              <a:t>Severe </a:t>
            </a:r>
          </a:p>
          <a:p>
            <a:pPr lvl="1" eaLnBrk="1" hangingPunct="1">
              <a:buFont typeface="Wingdings" charset="2"/>
              <a:buChar char="§"/>
              <a:defRPr/>
            </a:pPr>
            <a:r>
              <a:rPr lang="en-US" sz="2000" dirty="0">
                <a:latin typeface="Avenir Book"/>
                <a:ea typeface="MS PGothic" charset="0"/>
                <a:cs typeface="Avenir Book"/>
              </a:rPr>
              <a:t>IQ:  20-25 to 35-40</a:t>
            </a:r>
          </a:p>
          <a:p>
            <a:pPr eaLnBrk="1" hangingPunct="1">
              <a:buFont typeface="Wingdings" charset="2"/>
              <a:buChar char="§"/>
              <a:defRPr/>
            </a:pPr>
            <a:r>
              <a:rPr lang="en-US" sz="2800" dirty="0" smtClean="0">
                <a:latin typeface="Avenir Book"/>
                <a:ea typeface="MS PGothic" charset="0"/>
                <a:cs typeface="Avenir Book"/>
              </a:rPr>
              <a:t>Profound</a:t>
            </a:r>
            <a:endParaRPr lang="en-US" sz="2800" dirty="0">
              <a:latin typeface="Avenir Book"/>
              <a:ea typeface="MS PGothic" charset="0"/>
              <a:cs typeface="Avenir Book"/>
            </a:endParaRPr>
          </a:p>
          <a:p>
            <a:pPr lvl="1" eaLnBrk="1" hangingPunct="1">
              <a:buFont typeface="Wingdings" charset="2"/>
              <a:buChar char="§"/>
              <a:defRPr/>
            </a:pPr>
            <a:r>
              <a:rPr lang="en-US" sz="2000" dirty="0">
                <a:latin typeface="Avenir Book"/>
                <a:ea typeface="MS PGothic" charset="0"/>
                <a:cs typeface="Avenir Book"/>
              </a:rPr>
              <a:t>IQ:  Less than 20-25</a:t>
            </a:r>
          </a:p>
          <a:p>
            <a:pPr lvl="1" eaLnBrk="1" hangingPunct="1">
              <a:buFont typeface="Arial" charset="0"/>
              <a:buChar char="–"/>
              <a:defRPr/>
            </a:pPr>
            <a:endParaRPr lang="en-US" sz="2000" dirty="0">
              <a:latin typeface="Avenir Book"/>
              <a:ea typeface="MS PGothic" charset="0"/>
              <a:cs typeface="Avenir Book"/>
            </a:endParaRPr>
          </a:p>
          <a:p>
            <a:pPr lvl="1">
              <a:buFont typeface="Wingdings" panose="05000000000000000000" pitchFamily="2" charset="2"/>
              <a:buChar char="v"/>
              <a:defRPr/>
            </a:pPr>
            <a:r>
              <a:rPr lang="en-US" altLang="en-US" sz="2000" dirty="0">
                <a:latin typeface="Avenir Book"/>
                <a:cs typeface="Avenir Book"/>
              </a:rPr>
              <a:t>In children with severe or profound intellectual disability there may be other related health problems such as: </a:t>
            </a:r>
            <a:r>
              <a:rPr lang="en-US" altLang="en-US" sz="2000" dirty="0" smtClean="0">
                <a:latin typeface="Avenir Book"/>
                <a:cs typeface="Avenir Book"/>
              </a:rPr>
              <a:t>seizures</a:t>
            </a:r>
            <a:r>
              <a:rPr lang="en-US" altLang="en-US" sz="2000" dirty="0">
                <a:latin typeface="Avenir Book"/>
                <a:cs typeface="Avenir Book"/>
              </a:rPr>
              <a:t>, mood disorders, anxiety, autism, motor skill impairment, vision or hearing problems</a:t>
            </a:r>
            <a:r>
              <a:rPr lang="en-US" altLang="en-US" sz="2000" dirty="0"/>
              <a:t>.</a:t>
            </a:r>
          </a:p>
          <a:p>
            <a:pPr lvl="1" eaLnBrk="1" hangingPunct="1">
              <a:buFont typeface="Arial" charset="0"/>
              <a:buChar char="–"/>
              <a:defRPr/>
            </a:pPr>
            <a:endParaRPr lang="en-US" sz="2000" dirty="0">
              <a:ea typeface="MS PGothic" charset="0"/>
              <a:cs typeface="MS PGothic" charset="0"/>
            </a:endParaRPr>
          </a:p>
          <a:p>
            <a:pPr marL="457200" lvl="1" indent="0" eaLnBrk="1" hangingPunct="1">
              <a:buFont typeface="Arial" charset="0"/>
              <a:buNone/>
              <a:defRPr/>
            </a:pPr>
            <a:endParaRPr lang="en-US" dirty="0">
              <a:latin typeface="Times New Roman" charset="0"/>
              <a:ea typeface="MS PGothic" charset="0"/>
              <a:cs typeface="MS PGothic" charset="0"/>
            </a:endParaRPr>
          </a:p>
        </p:txBody>
      </p:sp>
    </p:spTree>
    <p:extLst>
      <p:ext uri="{BB962C8B-B14F-4D97-AF65-F5344CB8AC3E}">
        <p14:creationId xmlns:p14="http://schemas.microsoft.com/office/powerpoint/2010/main" val="3406270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5" name="Content Placeholder 2"/>
          <p:cNvSpPr>
            <a:spLocks noGrp="1"/>
          </p:cNvSpPr>
          <p:nvPr>
            <p:ph idx="1"/>
          </p:nvPr>
        </p:nvSpPr>
        <p:spPr>
          <a:xfrm>
            <a:off x="152400" y="228600"/>
            <a:ext cx="8686800" cy="6477000"/>
          </a:xfrm>
        </p:spPr>
        <p:txBody>
          <a:bodyPr>
            <a:normAutofit fontScale="85000" lnSpcReduction="20000"/>
          </a:bodyPr>
          <a:lstStyle/>
          <a:p>
            <a:pPr marL="0" indent="0" algn="ctr">
              <a:buFont typeface="Arial" panose="020B0604020202020204" pitchFamily="34" charset="0"/>
              <a:buNone/>
            </a:pPr>
            <a:r>
              <a:rPr lang="en-US" altLang="en-US" sz="4300" dirty="0"/>
              <a:t>   </a:t>
            </a:r>
            <a:r>
              <a:rPr lang="en-US" altLang="en-US" sz="4300" dirty="0">
                <a:latin typeface="Avenir Book"/>
                <a:cs typeface="Avenir Book"/>
              </a:rPr>
              <a:t>  </a:t>
            </a:r>
            <a:r>
              <a:rPr lang="en-US" altLang="en-US" sz="3000" dirty="0">
                <a:latin typeface="Avenir Book"/>
                <a:cs typeface="Avenir Book"/>
              </a:rPr>
              <a:t>Causes of Intellectual </a:t>
            </a:r>
            <a:r>
              <a:rPr lang="en-US" altLang="en-US" sz="3000" dirty="0" smtClean="0">
                <a:latin typeface="Avenir Book"/>
                <a:cs typeface="Avenir Book"/>
              </a:rPr>
              <a:t>Disability</a:t>
            </a:r>
            <a:endParaRPr lang="en-US" altLang="en-US" sz="3000" dirty="0">
              <a:latin typeface="Avenir Book"/>
              <a:cs typeface="Avenir Book"/>
            </a:endParaRPr>
          </a:p>
          <a:p>
            <a:pPr marL="0" indent="0">
              <a:buNone/>
            </a:pPr>
            <a:r>
              <a:rPr lang="en-US" altLang="en-US" sz="2900" dirty="0">
                <a:latin typeface="Avenir Book"/>
                <a:cs typeface="Avenir Book"/>
              </a:rPr>
              <a:t>                        </a:t>
            </a:r>
            <a:r>
              <a:rPr lang="en-US" altLang="en-US" sz="2600" dirty="0">
                <a:latin typeface="Avenir Book"/>
                <a:cs typeface="Avenir Book"/>
              </a:rPr>
              <a:t> </a:t>
            </a:r>
            <a:r>
              <a:rPr lang="en-US" altLang="en-US" sz="2100" dirty="0">
                <a:latin typeface="Avenir Book"/>
                <a:cs typeface="Avenir Book"/>
              </a:rPr>
              <a:t>   Several hundred causes are known.</a:t>
            </a:r>
          </a:p>
          <a:p>
            <a:pPr marL="0" indent="0">
              <a:buNone/>
            </a:pPr>
            <a:r>
              <a:rPr lang="en-US" altLang="en-US" sz="2100" dirty="0">
                <a:latin typeface="Avenir Book"/>
                <a:cs typeface="Avenir Book"/>
              </a:rPr>
              <a:t>       In about one third of the cases, the causes remain unknown.</a:t>
            </a:r>
          </a:p>
          <a:p>
            <a:pPr marL="0" indent="0">
              <a:buNone/>
            </a:pPr>
            <a:r>
              <a:rPr lang="en-US" altLang="en-US" sz="2100" dirty="0" smtClean="0">
                <a:latin typeface="Avenir Book"/>
                <a:cs typeface="Avenir Book"/>
              </a:rPr>
              <a:t> </a:t>
            </a:r>
            <a:endParaRPr lang="en-US" altLang="en-US" sz="2100" dirty="0">
              <a:latin typeface="Avenir Book"/>
              <a:cs typeface="Avenir Book"/>
            </a:endParaRPr>
          </a:p>
          <a:p>
            <a:pPr marL="0" indent="0" algn="ctr">
              <a:buNone/>
            </a:pPr>
            <a:r>
              <a:rPr lang="en-US" altLang="en-US" sz="2100" dirty="0">
                <a:latin typeface="Avenir Book"/>
                <a:cs typeface="Avenir Book"/>
              </a:rPr>
              <a:t>                  The main causes of intellectual disability are:</a:t>
            </a:r>
          </a:p>
          <a:p>
            <a:pPr marL="0" indent="0" algn="just">
              <a:buNone/>
            </a:pPr>
            <a:endParaRPr lang="en-US" altLang="en-US" sz="2300" dirty="0">
              <a:latin typeface="Avenir Book"/>
              <a:cs typeface="Avenir Book"/>
            </a:endParaRPr>
          </a:p>
          <a:p>
            <a:pPr algn="just">
              <a:buFont typeface="Wingdings" charset="2"/>
              <a:buChar char="§"/>
            </a:pPr>
            <a:r>
              <a:rPr lang="en-US" altLang="en-US" sz="2300" dirty="0" smtClean="0">
                <a:latin typeface="Avenir Book"/>
                <a:cs typeface="Avenir Book"/>
              </a:rPr>
              <a:t>Genetic </a:t>
            </a:r>
            <a:r>
              <a:rPr lang="en-US" altLang="en-US" sz="2300" dirty="0">
                <a:latin typeface="Avenir Book"/>
                <a:cs typeface="Avenir Book"/>
              </a:rPr>
              <a:t>Conditions: these result from abnormalities of genes inherited from parents or from other disorders of genes </a:t>
            </a:r>
            <a:r>
              <a:rPr lang="en-US" altLang="en-US" sz="2300" dirty="0" smtClean="0">
                <a:latin typeface="Avenir Book"/>
                <a:cs typeface="Avenir Book"/>
              </a:rPr>
              <a:t>caused </a:t>
            </a:r>
            <a:r>
              <a:rPr lang="en-US" altLang="en-US" sz="2300" dirty="0">
                <a:latin typeface="Avenir Book"/>
                <a:cs typeface="Avenir Book"/>
              </a:rPr>
              <a:t>during pregnancy by infections </a:t>
            </a:r>
            <a:r>
              <a:rPr lang="en-US" altLang="en-US" sz="2300" dirty="0" smtClean="0">
                <a:latin typeface="Avenir Book"/>
                <a:cs typeface="Avenir Book"/>
              </a:rPr>
              <a:t>or overexposure to radiation from X-Rays.</a:t>
            </a:r>
            <a:endParaRPr lang="en-US" altLang="en-US" sz="2300" dirty="0">
              <a:latin typeface="Avenir Book"/>
              <a:cs typeface="Avenir Book"/>
            </a:endParaRPr>
          </a:p>
          <a:p>
            <a:pPr marL="0" indent="0" algn="just">
              <a:buNone/>
            </a:pPr>
            <a:endParaRPr lang="en-US" altLang="en-US" sz="2300" dirty="0">
              <a:latin typeface="Avenir Book"/>
              <a:cs typeface="Avenir Book"/>
            </a:endParaRPr>
          </a:p>
          <a:p>
            <a:pPr algn="just">
              <a:buFont typeface="Wingdings" charset="2"/>
              <a:buChar char="§"/>
            </a:pPr>
            <a:r>
              <a:rPr lang="en-US" altLang="en-US" sz="2300" dirty="0" smtClean="0">
                <a:latin typeface="Avenir Book"/>
                <a:cs typeface="Avenir Book"/>
              </a:rPr>
              <a:t>Down </a:t>
            </a:r>
            <a:r>
              <a:rPr lang="en-US" altLang="en-US" sz="2300" dirty="0">
                <a:latin typeface="Avenir Book"/>
                <a:cs typeface="Avenir Book"/>
              </a:rPr>
              <a:t>Syndrome: a chromosomal disorder, caused by too many or too few chromosomes or by a change in structure of a </a:t>
            </a:r>
            <a:r>
              <a:rPr lang="en-US" altLang="en-US" sz="2300" dirty="0" smtClean="0">
                <a:latin typeface="Avenir Book"/>
                <a:cs typeface="Avenir Book"/>
              </a:rPr>
              <a:t>chromosome;</a:t>
            </a:r>
            <a:r>
              <a:rPr lang="en-US" altLang="en-US" sz="2300" dirty="0">
                <a:latin typeface="Avenir Book"/>
                <a:cs typeface="Avenir Book"/>
              </a:rPr>
              <a:t> </a:t>
            </a:r>
            <a:r>
              <a:rPr lang="en-US" altLang="en-US" sz="2300" dirty="0" smtClean="0">
                <a:latin typeface="Avenir Book"/>
                <a:cs typeface="Avenir Book"/>
              </a:rPr>
              <a:t>also called Trisomy 21.</a:t>
            </a:r>
          </a:p>
          <a:p>
            <a:pPr algn="just">
              <a:buFont typeface="Wingdings" charset="2"/>
              <a:buChar char="§"/>
            </a:pPr>
            <a:endParaRPr lang="en-US" altLang="en-US" sz="2300" dirty="0">
              <a:latin typeface="Avenir Book"/>
              <a:cs typeface="Avenir Book"/>
            </a:endParaRPr>
          </a:p>
          <a:p>
            <a:pPr algn="just">
              <a:buFont typeface="Wingdings" charset="2"/>
              <a:buChar char="§"/>
            </a:pPr>
            <a:r>
              <a:rPr lang="en-US" altLang="en-US" sz="2300" dirty="0" smtClean="0">
                <a:latin typeface="Avenir Book"/>
                <a:cs typeface="Avenir Book"/>
              </a:rPr>
              <a:t>Fragile X Syndrome: </a:t>
            </a:r>
            <a:r>
              <a:rPr lang="en-US" sz="2300" dirty="0">
                <a:latin typeface="Avenir Book"/>
                <a:cs typeface="Avenir Book"/>
              </a:rPr>
              <a:t>a gene disorder located on the X </a:t>
            </a:r>
            <a:r>
              <a:rPr lang="en-US" sz="2300" dirty="0" smtClean="0">
                <a:latin typeface="Avenir Book"/>
                <a:cs typeface="Avenir Book"/>
              </a:rPr>
              <a:t>chromosome</a:t>
            </a:r>
            <a:r>
              <a:rPr lang="en-US" sz="2300" dirty="0">
                <a:latin typeface="Avenir Book"/>
                <a:cs typeface="Avenir Book"/>
              </a:rPr>
              <a:t> </a:t>
            </a:r>
            <a:r>
              <a:rPr lang="en-US" sz="2300" dirty="0" smtClean="0">
                <a:latin typeface="Avenir Book"/>
                <a:cs typeface="Avenir Book"/>
              </a:rPr>
              <a:t>and it </a:t>
            </a:r>
            <a:r>
              <a:rPr lang="en-US" sz="2300" dirty="0">
                <a:latin typeface="Avenir Book"/>
                <a:cs typeface="Avenir Book"/>
              </a:rPr>
              <a:t>represents one of the leading causes of intellectual disability.</a:t>
            </a:r>
            <a:endParaRPr lang="en-US" altLang="en-US" sz="2300" dirty="0" smtClean="0">
              <a:latin typeface="Avenir Book"/>
              <a:cs typeface="Avenir Book"/>
            </a:endParaRPr>
          </a:p>
          <a:p>
            <a:pPr algn="just">
              <a:buFont typeface="Wingdings" charset="2"/>
              <a:buChar char="§"/>
            </a:pPr>
            <a:endParaRPr lang="en-US" altLang="en-US" sz="2300" dirty="0">
              <a:latin typeface="Avenir Book"/>
              <a:cs typeface="Avenir Book"/>
            </a:endParaRPr>
          </a:p>
          <a:p>
            <a:pPr algn="just">
              <a:buFont typeface="Wingdings" charset="2"/>
              <a:buChar char="§"/>
            </a:pPr>
            <a:r>
              <a:rPr lang="en-US" altLang="en-US" sz="2300" dirty="0" smtClean="0">
                <a:latin typeface="Avenir Book"/>
                <a:cs typeface="Avenir Book"/>
              </a:rPr>
              <a:t>Pregnancy Issues: exposure to viral or bacterial infections during birth; exposure to toxins like lead or mercury, alcohol; female using drugs or alcohol; malnutrition; rubella or syphilis; oxygen deprivation during birth</a:t>
            </a:r>
            <a:endParaRPr lang="en-US" altLang="en-US" sz="2300" dirty="0">
              <a:latin typeface="Avenir Book"/>
              <a:cs typeface="Avenir Book"/>
            </a:endParaRPr>
          </a:p>
          <a:p>
            <a:pPr marL="0" indent="0">
              <a:buFont typeface="Arial" panose="020B0604020202020204" pitchFamily="34" charset="0"/>
              <a:buNone/>
            </a:pPr>
            <a:endParaRPr lang="en-US" altLang="en-US" sz="2200" dirty="0"/>
          </a:p>
        </p:txBody>
      </p:sp>
    </p:spTree>
    <p:extLst>
      <p:ext uri="{BB962C8B-B14F-4D97-AF65-F5344CB8AC3E}">
        <p14:creationId xmlns:p14="http://schemas.microsoft.com/office/powerpoint/2010/main" val="1153368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10790</TotalTime>
  <Words>691</Words>
  <Application>Microsoft Macintosh PowerPoint</Application>
  <PresentationFormat>On-screen Show (4:3)</PresentationFormat>
  <Paragraphs>74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Clarity</vt:lpstr>
      <vt:lpstr>  An Overview of Intellectual Disabilities</vt:lpstr>
      <vt:lpstr>PowerPoint Presentation</vt:lpstr>
      <vt:lpstr>  Intellectual Disability</vt:lpstr>
      <vt:lpstr>PowerPoint Presentation</vt:lpstr>
      <vt:lpstr>                Degrees of Severity</vt:lpstr>
      <vt:lpstr>PowerPoint Presentation</vt:lpstr>
    </vt:vector>
  </TitlesOfParts>
  <Company>Wiesenthal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Anatomy of Hate Crimes</dc:title>
  <dc:creator>The Simon</dc:creator>
  <cp:lastModifiedBy>Elijah Levy</cp:lastModifiedBy>
  <cp:revision>650</cp:revision>
  <cp:lastPrinted>2017-08-17T04:32:45Z</cp:lastPrinted>
  <dcterms:created xsi:type="dcterms:W3CDTF">2000-09-05T16:57:57Z</dcterms:created>
  <dcterms:modified xsi:type="dcterms:W3CDTF">2019-01-01T01:36:30Z</dcterms:modified>
</cp:coreProperties>
</file>