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3"/>
  </p:normalViewPr>
  <p:slideViewPr>
    <p:cSldViewPr snapToGrid="0" snapToObjects="1">
      <p:cViewPr varScale="1">
        <p:scale>
          <a:sx n="117" d="100"/>
          <a:sy n="117" d="100"/>
        </p:scale>
        <p:origin x="200"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B0B8B741-4C39-6641-9FAC-C85EE6FAF78F}" type="datetimeFigureOut">
              <a:rPr lang="en-US" smtClean="0"/>
              <a:t>7/25/20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1BCD0-1720-B446-B0FB-E7D1C4E7F4D1}" type="slidenum">
              <a:rPr lang="en-US" smtClean="0"/>
              <a:t>‹#›</a:t>
            </a:fld>
            <a:endParaRPr lang="en-US"/>
          </a:p>
        </p:txBody>
      </p:sp>
    </p:spTree>
    <p:extLst>
      <p:ext uri="{BB962C8B-B14F-4D97-AF65-F5344CB8AC3E}">
        <p14:creationId xmlns:p14="http://schemas.microsoft.com/office/powerpoint/2010/main" val="314725129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B8B741-4C39-6641-9FAC-C85EE6FAF78F}" type="datetimeFigureOut">
              <a:rPr lang="en-US" smtClean="0"/>
              <a:t>7/25/20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1BCD0-1720-B446-B0FB-E7D1C4E7F4D1}" type="slidenum">
              <a:rPr lang="en-US" smtClean="0"/>
              <a:t>‹#›</a:t>
            </a:fld>
            <a:endParaRPr lang="en-US"/>
          </a:p>
        </p:txBody>
      </p:sp>
    </p:spTree>
    <p:extLst>
      <p:ext uri="{BB962C8B-B14F-4D97-AF65-F5344CB8AC3E}">
        <p14:creationId xmlns:p14="http://schemas.microsoft.com/office/powerpoint/2010/main" val="1463708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B8B741-4C39-6641-9FAC-C85EE6FAF78F}" type="datetimeFigureOut">
              <a:rPr lang="en-US" smtClean="0"/>
              <a:t>7/25/20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1BCD0-1720-B446-B0FB-E7D1C4E7F4D1}" type="slidenum">
              <a:rPr lang="en-US" smtClean="0"/>
              <a:t>‹#›</a:t>
            </a:fld>
            <a:endParaRPr lang="en-US"/>
          </a:p>
        </p:txBody>
      </p:sp>
    </p:spTree>
    <p:extLst>
      <p:ext uri="{BB962C8B-B14F-4D97-AF65-F5344CB8AC3E}">
        <p14:creationId xmlns:p14="http://schemas.microsoft.com/office/powerpoint/2010/main" val="2896152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0B8B741-4C39-6641-9FAC-C85EE6FAF78F}" type="datetimeFigureOut">
              <a:rPr lang="en-US" smtClean="0"/>
              <a:t>7/25/20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1BCD0-1720-B446-B0FB-E7D1C4E7F4D1}" type="slidenum">
              <a:rPr lang="en-US" smtClean="0"/>
              <a:t>‹#›</a:t>
            </a:fld>
            <a:endParaRPr lang="en-US"/>
          </a:p>
        </p:txBody>
      </p:sp>
    </p:spTree>
    <p:extLst>
      <p:ext uri="{BB962C8B-B14F-4D97-AF65-F5344CB8AC3E}">
        <p14:creationId xmlns:p14="http://schemas.microsoft.com/office/powerpoint/2010/main" val="218680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B0B8B741-4C39-6641-9FAC-C85EE6FAF78F}" type="datetimeFigureOut">
              <a:rPr lang="en-US" smtClean="0"/>
              <a:t>7/25/20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1BCD0-1720-B446-B0FB-E7D1C4E7F4D1}" type="slidenum">
              <a:rPr lang="en-US" smtClean="0"/>
              <a:t>‹#›</a:t>
            </a:fld>
            <a:endParaRPr lang="en-US"/>
          </a:p>
        </p:txBody>
      </p:sp>
    </p:spTree>
    <p:extLst>
      <p:ext uri="{BB962C8B-B14F-4D97-AF65-F5344CB8AC3E}">
        <p14:creationId xmlns:p14="http://schemas.microsoft.com/office/powerpoint/2010/main" val="424721886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B0B8B741-4C39-6641-9FAC-C85EE6FAF78F}" type="datetimeFigureOut">
              <a:rPr lang="en-US" smtClean="0"/>
              <a:t>7/25/20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6D21BCD0-1720-B446-B0FB-E7D1C4E7F4D1}" type="slidenum">
              <a:rPr lang="en-US" smtClean="0"/>
              <a:t>‹#›</a:t>
            </a:fld>
            <a:endParaRPr lang="en-US"/>
          </a:p>
        </p:txBody>
      </p:sp>
    </p:spTree>
    <p:extLst>
      <p:ext uri="{BB962C8B-B14F-4D97-AF65-F5344CB8AC3E}">
        <p14:creationId xmlns:p14="http://schemas.microsoft.com/office/powerpoint/2010/main" val="1462979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B0B8B741-4C39-6641-9FAC-C85EE6FAF78F}" type="datetimeFigureOut">
              <a:rPr lang="en-US" smtClean="0"/>
              <a:t>7/25/20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1BCD0-1720-B446-B0FB-E7D1C4E7F4D1}"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18010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0B8B741-4C39-6641-9FAC-C85EE6FAF78F}" type="datetimeFigureOut">
              <a:rPr lang="en-US" smtClean="0"/>
              <a:t>7/25/20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1BCD0-1720-B446-B0FB-E7D1C4E7F4D1}" type="slidenum">
              <a:rPr lang="en-US" smtClean="0"/>
              <a:t>‹#›</a:t>
            </a:fld>
            <a:endParaRPr lang="en-US"/>
          </a:p>
        </p:txBody>
      </p:sp>
    </p:spTree>
    <p:extLst>
      <p:ext uri="{BB962C8B-B14F-4D97-AF65-F5344CB8AC3E}">
        <p14:creationId xmlns:p14="http://schemas.microsoft.com/office/powerpoint/2010/main" val="1809828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B8B741-4C39-6641-9FAC-C85EE6FAF78F}" type="datetimeFigureOut">
              <a:rPr lang="en-US" smtClean="0"/>
              <a:t>7/25/20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21BCD0-1720-B446-B0FB-E7D1C4E7F4D1}" type="slidenum">
              <a:rPr lang="en-US" smtClean="0"/>
              <a:t>‹#›</a:t>
            </a:fld>
            <a:endParaRPr lang="en-US"/>
          </a:p>
        </p:txBody>
      </p:sp>
    </p:spTree>
    <p:extLst>
      <p:ext uri="{BB962C8B-B14F-4D97-AF65-F5344CB8AC3E}">
        <p14:creationId xmlns:p14="http://schemas.microsoft.com/office/powerpoint/2010/main" val="3248724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B0B8B741-4C39-6641-9FAC-C85EE6FAF78F}" type="datetimeFigureOut">
              <a:rPr lang="en-US" smtClean="0"/>
              <a:t>7/25/20</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6D21BCD0-1720-B446-B0FB-E7D1C4E7F4D1}" type="slidenum">
              <a:rPr lang="en-US" smtClean="0"/>
              <a:t>‹#›</a:t>
            </a:fld>
            <a:endParaRPr lang="en-US"/>
          </a:p>
        </p:txBody>
      </p:sp>
    </p:spTree>
    <p:extLst>
      <p:ext uri="{BB962C8B-B14F-4D97-AF65-F5344CB8AC3E}">
        <p14:creationId xmlns:p14="http://schemas.microsoft.com/office/powerpoint/2010/main" val="349994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0B8B741-4C39-6641-9FAC-C85EE6FAF78F}" type="datetimeFigureOut">
              <a:rPr lang="en-US" smtClean="0"/>
              <a:t>7/25/20</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6D21BCD0-1720-B446-B0FB-E7D1C4E7F4D1}" type="slidenum">
              <a:rPr lang="en-US" smtClean="0"/>
              <a:t>‹#›</a:t>
            </a:fld>
            <a:endParaRPr lang="en-US"/>
          </a:p>
        </p:txBody>
      </p:sp>
    </p:spTree>
    <p:extLst>
      <p:ext uri="{BB962C8B-B14F-4D97-AF65-F5344CB8AC3E}">
        <p14:creationId xmlns:p14="http://schemas.microsoft.com/office/powerpoint/2010/main" val="4207561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0B8B741-4C39-6641-9FAC-C85EE6FAF78F}" type="datetimeFigureOut">
              <a:rPr lang="en-US" smtClean="0"/>
              <a:t>7/25/20</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6D21BCD0-1720-B446-B0FB-E7D1C4E7F4D1}" type="slidenum">
              <a:rPr lang="en-US" smtClean="0"/>
              <a:t>‹#›</a:t>
            </a:fld>
            <a:endParaRPr lang="en-US"/>
          </a:p>
        </p:txBody>
      </p:sp>
    </p:spTree>
    <p:extLst>
      <p:ext uri="{BB962C8B-B14F-4D97-AF65-F5344CB8AC3E}">
        <p14:creationId xmlns:p14="http://schemas.microsoft.com/office/powerpoint/2010/main" val="183115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4CD4E-2B7C-1F4B-9054-D6B344665DB3}"/>
              </a:ext>
            </a:extLst>
          </p:cNvPr>
          <p:cNvSpPr>
            <a:spLocks noGrp="1"/>
          </p:cNvSpPr>
          <p:nvPr>
            <p:ph type="ctrTitle"/>
          </p:nvPr>
        </p:nvSpPr>
        <p:spPr>
          <a:xfrm>
            <a:off x="1077417" y="1639025"/>
            <a:ext cx="10285127" cy="2828044"/>
          </a:xfrm>
        </p:spPr>
        <p:txBody>
          <a:bodyPr/>
          <a:lstStyle/>
          <a:p>
            <a:r>
              <a:rPr lang="en-US" dirty="0"/>
              <a:t>Neuroimaging and Mental Illness</a:t>
            </a:r>
            <a:br>
              <a:rPr lang="en-US" dirty="0"/>
            </a:br>
            <a:br>
              <a:rPr lang="en-US" dirty="0"/>
            </a:br>
            <a:r>
              <a:rPr lang="en-US" dirty="0"/>
              <a:t> A window into the brain</a:t>
            </a:r>
          </a:p>
        </p:txBody>
      </p:sp>
    </p:spTree>
    <p:extLst>
      <p:ext uri="{BB962C8B-B14F-4D97-AF65-F5344CB8AC3E}">
        <p14:creationId xmlns:p14="http://schemas.microsoft.com/office/powerpoint/2010/main" val="455826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62D542-7DF2-F641-B239-2FFCA16E2A39}"/>
              </a:ext>
            </a:extLst>
          </p:cNvPr>
          <p:cNvSpPr>
            <a:spLocks noGrp="1"/>
          </p:cNvSpPr>
          <p:nvPr>
            <p:ph idx="1"/>
          </p:nvPr>
        </p:nvSpPr>
        <p:spPr>
          <a:xfrm>
            <a:off x="659567" y="359764"/>
            <a:ext cx="10972800" cy="6130977"/>
          </a:xfrm>
        </p:spPr>
        <p:txBody>
          <a:bodyPr/>
          <a:lstStyle/>
          <a:p>
            <a:pPr marL="0" indent="0">
              <a:buNone/>
            </a:pPr>
            <a:r>
              <a:rPr lang="en-US" sz="2400" dirty="0"/>
              <a:t>Brain imaging scans are also called neuroimaging scans which are used to detect and diagnose medical disorders and diseases.</a:t>
            </a:r>
          </a:p>
          <a:p>
            <a:pPr>
              <a:buFont typeface="Wingdings" pitchFamily="2" charset="2"/>
              <a:buChar char="§"/>
            </a:pPr>
            <a:endParaRPr lang="en-US" sz="2400" dirty="0"/>
          </a:p>
          <a:p>
            <a:pPr marL="0" indent="0">
              <a:buNone/>
            </a:pPr>
            <a:r>
              <a:rPr lang="en-US" sz="2400" dirty="0"/>
              <a:t>We can use them to rule our certain conditions like a tumor that could cause symptoms similar to a mental disorder like depression.</a:t>
            </a:r>
          </a:p>
          <a:p>
            <a:endParaRPr lang="en-US" sz="2400" dirty="0"/>
          </a:p>
          <a:p>
            <a:pPr marL="0" indent="0" algn="ctr">
              <a:buNone/>
            </a:pPr>
            <a:r>
              <a:rPr lang="en-US" sz="2400" dirty="0"/>
              <a:t>What Brain Scans Can Do:</a:t>
            </a:r>
          </a:p>
          <a:p>
            <a:endParaRPr lang="en-US" sz="2400" dirty="0"/>
          </a:p>
          <a:p>
            <a:pPr>
              <a:buFont typeface="Wingdings" pitchFamily="2" charset="2"/>
              <a:buChar char="§"/>
            </a:pPr>
            <a:r>
              <a:rPr lang="en-US" sz="2400" dirty="0"/>
              <a:t>Show damage to brain tissue, the skull or blood vessels in the brain</a:t>
            </a:r>
          </a:p>
          <a:p>
            <a:pPr>
              <a:buFont typeface="Wingdings" pitchFamily="2" charset="2"/>
              <a:buChar char="§"/>
            </a:pPr>
            <a:r>
              <a:rPr lang="en-US" sz="2400" dirty="0"/>
              <a:t>Be used with other medical tests to determine the best diagnosis for mood or behavioral disorders</a:t>
            </a:r>
          </a:p>
          <a:p>
            <a:pPr>
              <a:buFont typeface="Wingdings" pitchFamily="2" charset="2"/>
              <a:buChar char="§"/>
            </a:pPr>
            <a:r>
              <a:rPr lang="en-US" sz="2400" dirty="0"/>
              <a:t>Help researchers study brain development, effects of mental illness or effects of mental health treatments on the brain</a:t>
            </a:r>
          </a:p>
          <a:p>
            <a:endParaRPr lang="en-US" dirty="0"/>
          </a:p>
          <a:p>
            <a:endParaRPr lang="en-US" dirty="0"/>
          </a:p>
        </p:txBody>
      </p:sp>
    </p:spTree>
    <p:extLst>
      <p:ext uri="{BB962C8B-B14F-4D97-AF65-F5344CB8AC3E}">
        <p14:creationId xmlns:p14="http://schemas.microsoft.com/office/powerpoint/2010/main" val="1393655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58967B-6461-2D47-B056-54BFA4880C4B}"/>
              </a:ext>
            </a:extLst>
          </p:cNvPr>
          <p:cNvSpPr>
            <a:spLocks noGrp="1"/>
          </p:cNvSpPr>
          <p:nvPr>
            <p:ph idx="1"/>
          </p:nvPr>
        </p:nvSpPr>
        <p:spPr>
          <a:xfrm>
            <a:off x="314793" y="329784"/>
            <a:ext cx="11602387" cy="6205927"/>
          </a:xfrm>
        </p:spPr>
        <p:txBody>
          <a:bodyPr/>
          <a:lstStyle/>
          <a:p>
            <a:pPr marL="0" indent="0" algn="ctr">
              <a:buNone/>
            </a:pPr>
            <a:r>
              <a:rPr lang="en-US" sz="2000" dirty="0"/>
              <a:t>What Brain Scans Cannot Do:</a:t>
            </a:r>
          </a:p>
          <a:p>
            <a:pPr>
              <a:buFont typeface="Wingdings" pitchFamily="2" charset="2"/>
              <a:buChar char="§"/>
            </a:pPr>
            <a:r>
              <a:rPr lang="en-US" sz="2000" dirty="0"/>
              <a:t>Diagnose mental illnesses when used by themselves</a:t>
            </a:r>
          </a:p>
          <a:p>
            <a:pPr>
              <a:buFont typeface="Wingdings" pitchFamily="2" charset="2"/>
              <a:buChar char="§"/>
            </a:pPr>
            <a:r>
              <a:rPr lang="en-US" sz="2000" dirty="0"/>
              <a:t>Predict risk of developing a mental illness</a:t>
            </a:r>
          </a:p>
          <a:p>
            <a:pPr>
              <a:buFont typeface="Wingdings" pitchFamily="2" charset="2"/>
              <a:buChar char="§"/>
            </a:pPr>
            <a:r>
              <a:rPr lang="en-US" sz="2000" dirty="0"/>
              <a:t>Determine which medications work best</a:t>
            </a:r>
          </a:p>
          <a:p>
            <a:endParaRPr lang="en-US" sz="2000" dirty="0"/>
          </a:p>
          <a:p>
            <a:r>
              <a:rPr lang="en-US" sz="2000" dirty="0"/>
              <a:t>Researchers can use neuroimaging to study the brain development of healthy people and compare them to people with disorders and look at disease progression and the effects of medications or other treatments on the brain.</a:t>
            </a:r>
          </a:p>
          <a:p>
            <a:pPr algn="ctr"/>
            <a:endParaRPr lang="en-US" sz="2000" dirty="0"/>
          </a:p>
          <a:p>
            <a:pPr marL="0" indent="0" algn="ctr">
              <a:buNone/>
            </a:pPr>
            <a:r>
              <a:rPr lang="en-US" sz="2000" dirty="0"/>
              <a:t>When used with other medical tests, they can provide useful data about:</a:t>
            </a:r>
          </a:p>
          <a:p>
            <a:pPr>
              <a:buFont typeface="Wingdings" pitchFamily="2" charset="2"/>
              <a:buChar char="§"/>
            </a:pPr>
            <a:r>
              <a:rPr lang="en-US" sz="2000" dirty="0"/>
              <a:t>Brain tumors, infections and other brain disorders</a:t>
            </a:r>
          </a:p>
          <a:p>
            <a:pPr>
              <a:buFont typeface="Wingdings" pitchFamily="2" charset="2"/>
              <a:buChar char="§"/>
            </a:pPr>
            <a:r>
              <a:rPr lang="en-US" sz="2000" dirty="0"/>
              <a:t>Bleeding, blood clots or other signs of stroke</a:t>
            </a:r>
          </a:p>
          <a:p>
            <a:pPr>
              <a:buFont typeface="Wingdings" pitchFamily="2" charset="2"/>
              <a:buChar char="§"/>
            </a:pPr>
            <a:r>
              <a:rPr lang="en-US" sz="2000" dirty="0"/>
              <a:t>Skull fractures or brain damage from head injuries</a:t>
            </a:r>
          </a:p>
          <a:p>
            <a:pPr>
              <a:buFont typeface="Wingdings" pitchFamily="2" charset="2"/>
              <a:buChar char="§"/>
            </a:pPr>
            <a:r>
              <a:rPr lang="en-US" sz="2000" dirty="0"/>
              <a:t>Diseases or disorders affecting the skull or blood vessels in the brain</a:t>
            </a:r>
          </a:p>
          <a:p>
            <a:pPr marL="0" indent="0">
              <a:buNone/>
            </a:pPr>
            <a:endParaRPr lang="en-US" dirty="0"/>
          </a:p>
        </p:txBody>
      </p:sp>
    </p:spTree>
    <p:extLst>
      <p:ext uri="{BB962C8B-B14F-4D97-AF65-F5344CB8AC3E}">
        <p14:creationId xmlns:p14="http://schemas.microsoft.com/office/powerpoint/2010/main" val="3107047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DBA46F-5C21-0B43-B456-960505E2A68A}"/>
              </a:ext>
            </a:extLst>
          </p:cNvPr>
          <p:cNvSpPr>
            <a:spLocks noGrp="1"/>
          </p:cNvSpPr>
          <p:nvPr>
            <p:ph idx="1"/>
          </p:nvPr>
        </p:nvSpPr>
        <p:spPr>
          <a:xfrm>
            <a:off x="217713" y="337458"/>
            <a:ext cx="11713029" cy="6139542"/>
          </a:xfrm>
        </p:spPr>
        <p:txBody>
          <a:bodyPr/>
          <a:lstStyle/>
          <a:p>
            <a:pPr algn="ctr"/>
            <a:endParaRPr lang="en-US" dirty="0"/>
          </a:p>
          <a:p>
            <a:pPr marL="0" indent="0" algn="ctr">
              <a:buNone/>
            </a:pPr>
            <a:r>
              <a:rPr lang="en-US" sz="2400" dirty="0"/>
              <a:t>What Types of Brain Scans are Available? </a:t>
            </a:r>
          </a:p>
          <a:p>
            <a:pPr algn="ctr"/>
            <a:endParaRPr lang="en-US" sz="2400" dirty="0"/>
          </a:p>
          <a:p>
            <a:pPr marL="0" indent="0" algn="ctr">
              <a:buNone/>
            </a:pPr>
            <a:r>
              <a:rPr lang="en-US" sz="2400" dirty="0"/>
              <a:t>There are two main types of neuroimaging tests: structural and functional.</a:t>
            </a:r>
          </a:p>
          <a:p>
            <a:pPr algn="ctr">
              <a:buFont typeface="Wingdings" pitchFamily="2" charset="2"/>
              <a:buChar char="§"/>
            </a:pPr>
            <a:endParaRPr lang="en-US" sz="2400" dirty="0"/>
          </a:p>
          <a:p>
            <a:pPr>
              <a:buFont typeface="Wingdings" pitchFamily="2" charset="2"/>
              <a:buChar char="§"/>
            </a:pPr>
            <a:r>
              <a:rPr lang="en-US" sz="2400" dirty="0"/>
              <a:t>Structural: Imaging creates a snapshot of the brain’s structure including bone, tissue, blood vessels, tumors, infections, damage or bleeding such as from a stroke.</a:t>
            </a:r>
          </a:p>
          <a:p>
            <a:pPr>
              <a:buFont typeface="Wingdings" pitchFamily="2" charset="2"/>
              <a:buChar char="§"/>
            </a:pPr>
            <a:endParaRPr lang="en-US" sz="2400" dirty="0"/>
          </a:p>
          <a:p>
            <a:pPr>
              <a:buFont typeface="Wingdings" pitchFamily="2" charset="2"/>
              <a:buChar char="§"/>
            </a:pPr>
            <a:r>
              <a:rPr lang="en-US" sz="2400" dirty="0"/>
              <a:t>Functional: Imaging reveals the brain’s everchanging activity and chemistry by measuring the rate of blood flow, chemical activity and electrical impulses in the brain during specific tasks.</a:t>
            </a:r>
          </a:p>
          <a:p>
            <a:endParaRPr lang="en-US" dirty="0"/>
          </a:p>
          <a:p>
            <a:endParaRPr lang="en-US" dirty="0"/>
          </a:p>
        </p:txBody>
      </p:sp>
    </p:spTree>
    <p:extLst>
      <p:ext uri="{BB962C8B-B14F-4D97-AF65-F5344CB8AC3E}">
        <p14:creationId xmlns:p14="http://schemas.microsoft.com/office/powerpoint/2010/main" val="2989837193"/>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{1C74673F-8973-784E-B4B1-4D8E32C2F29C}tf10001120</Template>
  <TotalTime>16</TotalTime>
  <Words>305</Words>
  <Application>Microsoft Macintosh PowerPoint</Application>
  <PresentationFormat>Widescreen</PresentationFormat>
  <Paragraphs>30</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Gill Sans MT</vt:lpstr>
      <vt:lpstr>Wingdings</vt:lpstr>
      <vt:lpstr>Parcel</vt:lpstr>
      <vt:lpstr>Neuroimaging and Mental Illness   A window into the brain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Neuroimaging and Mental Illness   A window into the brain</dc:title>
  <dc:creator>Levy, Elijah</dc:creator>
  <cp:lastModifiedBy>Levy, Elijah</cp:lastModifiedBy>
  <cp:revision>3</cp:revision>
  <dcterms:created xsi:type="dcterms:W3CDTF">2020-07-25T14:30:54Z</dcterms:created>
  <dcterms:modified xsi:type="dcterms:W3CDTF">2020-07-25T14:47:42Z</dcterms:modified>
</cp:coreProperties>
</file>