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74" r:id="rId5"/>
    <p:sldId id="259" r:id="rId6"/>
    <p:sldId id="264" r:id="rId7"/>
    <p:sldId id="261" r:id="rId8"/>
    <p:sldId id="265" r:id="rId9"/>
    <p:sldId id="271" r:id="rId10"/>
    <p:sldId id="266" r:id="rId11"/>
    <p:sldId id="275" r:id="rId12"/>
    <p:sldId id="272" r:id="rId13"/>
    <p:sldId id="267" r:id="rId14"/>
    <p:sldId id="276" r:id="rId15"/>
    <p:sldId id="268" r:id="rId16"/>
    <p:sldId id="269" r:id="rId17"/>
    <p:sldId id="270" r:id="rId18"/>
    <p:sldId id="262" r:id="rId19"/>
    <p:sldId id="273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3"/>
    <p:restoredTop sz="94663"/>
  </p:normalViewPr>
  <p:slideViewPr>
    <p:cSldViewPr snapToGrid="0" snapToObjects="1">
      <p:cViewPr varScale="1">
        <p:scale>
          <a:sx n="117" d="100"/>
          <a:sy n="117" d="100"/>
        </p:scale>
        <p:origin x="20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AF86B-7BC7-544F-840E-D7EED3BC5E83}" type="datetimeFigureOut">
              <a:rPr lang="en-US" smtClean="0"/>
              <a:t>1/13/22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7739971F-C171-E147-9FA0-AAE56B106B6C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8374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AF86B-7BC7-544F-840E-D7EED3BC5E83}" type="datetimeFigureOut">
              <a:rPr lang="en-US" smtClean="0"/>
              <a:t>1/13/22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9971F-C171-E147-9FA0-AAE56B106B6C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0582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AF86B-7BC7-544F-840E-D7EED3BC5E83}" type="datetimeFigureOut">
              <a:rPr lang="en-US" smtClean="0"/>
              <a:t>1/13/22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9971F-C171-E147-9FA0-AAE56B106B6C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4345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AF86B-7BC7-544F-840E-D7EED3BC5E83}" type="datetimeFigureOut">
              <a:rPr lang="en-US" smtClean="0"/>
              <a:t>1/13/22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9971F-C171-E147-9FA0-AAE56B106B6C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8384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AF86B-7BC7-544F-840E-D7EED3BC5E83}" type="datetimeFigureOut">
              <a:rPr lang="en-US" smtClean="0"/>
              <a:t>1/13/22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9971F-C171-E147-9FA0-AAE56B106B6C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7179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AF86B-7BC7-544F-840E-D7EED3BC5E83}" type="datetimeFigureOut">
              <a:rPr lang="en-US" smtClean="0"/>
              <a:t>1/13/22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9971F-C171-E147-9FA0-AAE56B106B6C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0947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AF86B-7BC7-544F-840E-D7EED3BC5E83}" type="datetimeFigureOut">
              <a:rPr lang="en-US" smtClean="0"/>
              <a:t>1/13/22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9971F-C171-E147-9FA0-AAE56B106B6C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5191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AF86B-7BC7-544F-840E-D7EED3BC5E83}" type="datetimeFigureOut">
              <a:rPr lang="en-US" smtClean="0"/>
              <a:t>1/13/22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9971F-C171-E147-9FA0-AAE56B106B6C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0738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AF86B-7BC7-544F-840E-D7EED3BC5E83}" type="datetimeFigureOut">
              <a:rPr lang="en-US" smtClean="0"/>
              <a:t>1/13/22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9971F-C171-E147-9FA0-AAE56B106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606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AF86B-7BC7-544F-840E-D7EED3BC5E83}" type="datetimeFigureOut">
              <a:rPr lang="en-US" smtClean="0"/>
              <a:t>1/13/22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9971F-C171-E147-9FA0-AAE56B106B6C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9694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E9FAF86B-7BC7-544F-840E-D7EED3BC5E83}" type="datetimeFigureOut">
              <a:rPr lang="en-US" smtClean="0"/>
              <a:t>1/13/22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9971F-C171-E147-9FA0-AAE56B106B6C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2699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AF86B-7BC7-544F-840E-D7EED3BC5E83}" type="datetimeFigureOut">
              <a:rPr lang="en-US" smtClean="0"/>
              <a:t>1/13/22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739971F-C171-E147-9FA0-AAE56B106B6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6521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4ECE-1C22-3F42-A8F5-7FBDEF9FD8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2914"/>
            <a:ext cx="9144000" cy="967694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Century Gothic" panose="020B0502020202020204" pitchFamily="34" charset="0"/>
              </a:rPr>
              <a:t>Illness Anxiety Disorder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F4594D-667C-7342-92E7-8BFFAF4E6D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49924"/>
            <a:ext cx="9144000" cy="3101294"/>
          </a:xfrm>
        </p:spPr>
        <p:txBody>
          <a:bodyPr>
            <a:noAutofit/>
          </a:bodyPr>
          <a:lstStyle/>
          <a:p>
            <a:r>
              <a:rPr lang="en-US" sz="1600" dirty="0">
                <a:latin typeface="Century Gothic" panose="020B0502020202020204" pitchFamily="34" charset="0"/>
              </a:rPr>
              <a:t>Definition of IAD</a:t>
            </a:r>
          </a:p>
          <a:p>
            <a:r>
              <a:rPr lang="en-US" sz="1600" dirty="0">
                <a:latin typeface="Century Gothic" panose="020B0502020202020204" pitchFamily="34" charset="0"/>
              </a:rPr>
              <a:t>Etiology</a:t>
            </a:r>
          </a:p>
          <a:p>
            <a:r>
              <a:rPr lang="en-US" sz="1600" dirty="0">
                <a:latin typeface="Century Gothic" panose="020B0502020202020204" pitchFamily="34" charset="0"/>
              </a:rPr>
              <a:t>DSM 5 Criteria</a:t>
            </a:r>
          </a:p>
          <a:p>
            <a:r>
              <a:rPr lang="en-US" sz="1600" dirty="0">
                <a:latin typeface="Century Gothic" panose="020B0502020202020204" pitchFamily="34" charset="0"/>
              </a:rPr>
              <a:t>Evaluation</a:t>
            </a:r>
          </a:p>
          <a:p>
            <a:r>
              <a:rPr lang="en-US" sz="1600" dirty="0">
                <a:latin typeface="Century Gothic" panose="020B0502020202020204" pitchFamily="34" charset="0"/>
              </a:rPr>
              <a:t>Risk Factors</a:t>
            </a:r>
          </a:p>
          <a:p>
            <a:r>
              <a:rPr lang="en-US" sz="1600" dirty="0">
                <a:latin typeface="Century Gothic" panose="020B0502020202020204" pitchFamily="34" charset="0"/>
              </a:rPr>
              <a:t>Differential Diagnosis</a:t>
            </a:r>
          </a:p>
          <a:p>
            <a:r>
              <a:rPr lang="en-US" sz="1600" dirty="0">
                <a:latin typeface="Century Gothic" panose="020B0502020202020204" pitchFamily="34" charset="0"/>
              </a:rPr>
              <a:t>Prognosis</a:t>
            </a:r>
          </a:p>
          <a:p>
            <a:r>
              <a:rPr lang="en-US" sz="1600" dirty="0">
                <a:latin typeface="Century Gothic" panose="020B0502020202020204" pitchFamily="34" charset="0"/>
              </a:rPr>
              <a:t>Treatment Guidelines</a:t>
            </a:r>
          </a:p>
        </p:txBody>
      </p:sp>
    </p:spTree>
    <p:extLst>
      <p:ext uri="{BB962C8B-B14F-4D97-AF65-F5344CB8AC3E}">
        <p14:creationId xmlns:p14="http://schemas.microsoft.com/office/powerpoint/2010/main" val="2954015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B42283-A8B5-BF43-A565-CD5BE5969A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057" y="87086"/>
            <a:ext cx="11168743" cy="66076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>
                <a:latin typeface="Century Gothic" panose="020B0502020202020204" pitchFamily="34" charset="0"/>
              </a:rPr>
              <a:t>Evaluation</a:t>
            </a:r>
          </a:p>
          <a:p>
            <a:pPr marL="0" indent="0" algn="ctr">
              <a:buNone/>
            </a:pPr>
            <a:endParaRPr lang="en-US" sz="1900" dirty="0">
              <a:latin typeface="Century Gothic" panose="020B0502020202020204" pitchFamily="34" charset="0"/>
            </a:endParaRPr>
          </a:p>
          <a:p>
            <a:r>
              <a:rPr lang="en-US" sz="1900" dirty="0">
                <a:latin typeface="Century Gothic" panose="020B0502020202020204" pitchFamily="34" charset="0"/>
              </a:rPr>
              <a:t>Illness anxiety disorder is a diagnosis of exclusion. A comprehensive medical examination and appropriate testing according to the patient's symptoms should be conducted to exclude organic diseases before diagnosing a patient with IAD.</a:t>
            </a:r>
          </a:p>
          <a:p>
            <a:endParaRPr lang="en-US" sz="1900" dirty="0">
              <a:latin typeface="Century Gothic" panose="020B0502020202020204" pitchFamily="34" charset="0"/>
            </a:endParaRPr>
          </a:p>
          <a:p>
            <a:r>
              <a:rPr lang="en-US" sz="1900" dirty="0">
                <a:latin typeface="Century Gothic" panose="020B0502020202020204" pitchFamily="34" charset="0"/>
              </a:rPr>
              <a:t>DSM-5 has also elaborated diagnostic criteria to help in the diagnosis of IAD.</a:t>
            </a:r>
          </a:p>
          <a:p>
            <a:endParaRPr lang="en-US" sz="1900" dirty="0">
              <a:latin typeface="Century Gothic" panose="020B0502020202020204" pitchFamily="34" charset="0"/>
            </a:endParaRPr>
          </a:p>
          <a:p>
            <a:r>
              <a:rPr lang="en-US" sz="1900" dirty="0">
                <a:latin typeface="Century Gothic" panose="020B0502020202020204" pitchFamily="34" charset="0"/>
              </a:rPr>
              <a:t>The DSM-5 Diagnostic Criteria for Illness Anxiety Disorder:</a:t>
            </a:r>
          </a:p>
          <a:p>
            <a:endParaRPr lang="en-US" sz="1900" dirty="0">
              <a:latin typeface="Century Gothic" panose="020B0502020202020204" pitchFamily="34" charset="0"/>
            </a:endParaRPr>
          </a:p>
          <a:p>
            <a:r>
              <a:rPr lang="en-US" sz="1900" dirty="0">
                <a:latin typeface="Century Gothic" panose="020B0502020202020204" pitchFamily="34" charset="0"/>
              </a:rPr>
              <a:t>A. Excessive worry about having or developing a debilitating or life-threatening illness.</a:t>
            </a:r>
          </a:p>
          <a:p>
            <a:pPr marL="0" indent="0">
              <a:buNone/>
            </a:pPr>
            <a:endParaRPr lang="en-US" sz="1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9046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5CE514-3722-8E41-B47B-C23D53E4D5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914" y="261258"/>
            <a:ext cx="11429999" cy="5205088"/>
          </a:xfrm>
        </p:spPr>
        <p:txBody>
          <a:bodyPr/>
          <a:lstStyle/>
          <a:p>
            <a:endParaRPr lang="en-US" dirty="0">
              <a:latin typeface="Century Gothic" panose="020B0502020202020204" pitchFamily="34" charset="0"/>
            </a:endParaRPr>
          </a:p>
          <a:p>
            <a:r>
              <a:rPr lang="en-US" dirty="0">
                <a:latin typeface="Century Gothic" panose="020B0502020202020204" pitchFamily="34" charset="0"/>
              </a:rPr>
              <a:t>B. Somatic symptoms are absent. </a:t>
            </a:r>
          </a:p>
          <a:p>
            <a:r>
              <a:rPr lang="en-US" dirty="0">
                <a:latin typeface="Century Gothic" panose="020B0502020202020204" pitchFamily="34" charset="0"/>
              </a:rPr>
              <a:t>If somatic symptoms are present, they are only mildly distressing to the patient. </a:t>
            </a:r>
          </a:p>
          <a:p>
            <a:r>
              <a:rPr lang="en-US" dirty="0">
                <a:latin typeface="Century Gothic" panose="020B0502020202020204" pitchFamily="34" charset="0"/>
              </a:rPr>
              <a:t>If a medical condition is present or a high-risk for developing a medical condition is present (due to family history), the anxiety regarding the medical condition (or potential impending medical condition) is excessive.</a:t>
            </a:r>
          </a:p>
          <a:p>
            <a:r>
              <a:rPr lang="en-US" dirty="0">
                <a:latin typeface="Century Gothic" panose="020B0502020202020204" pitchFamily="34" charset="0"/>
              </a:rPr>
              <a:t>C. Excessive concern and anxiety regarding health-related issues.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4270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42C57-6B8E-7D4E-8F4A-446EDEFD8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485" y="152400"/>
            <a:ext cx="11680371" cy="649877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>
              <a:latin typeface="Century Gothic" panose="020B0502020202020204" pitchFamily="34" charset="0"/>
            </a:endParaRPr>
          </a:p>
          <a:p>
            <a:r>
              <a:rPr lang="en-US" sz="2000" dirty="0">
                <a:latin typeface="Century Gothic" panose="020B0502020202020204" pitchFamily="34" charset="0"/>
              </a:rPr>
              <a:t>D. The individual exhibits disproportionate and redundant health-related behaviors, such as repeatedly checking his or her body for indications of disease.</a:t>
            </a:r>
          </a:p>
          <a:p>
            <a:pPr marL="0" indent="0">
              <a:buNone/>
            </a:pPr>
            <a:endParaRPr lang="en-US" sz="2000" dirty="0">
              <a:latin typeface="Century Gothic" panose="020B0502020202020204" pitchFamily="34" charset="0"/>
            </a:endParaRPr>
          </a:p>
          <a:p>
            <a:r>
              <a:rPr lang="en-US" sz="2000" dirty="0">
                <a:latin typeface="Century Gothic" panose="020B0502020202020204" pitchFamily="34" charset="0"/>
              </a:rPr>
              <a:t>E. Symptoms have been present for at least 6 months</a:t>
            </a:r>
          </a:p>
          <a:p>
            <a:endParaRPr lang="en-US" sz="2000" dirty="0">
              <a:latin typeface="Century Gothic" panose="020B0502020202020204" pitchFamily="34" charset="0"/>
            </a:endParaRPr>
          </a:p>
          <a:p>
            <a:r>
              <a:rPr lang="en-US" sz="2000" dirty="0">
                <a:latin typeface="Century Gothic" panose="020B0502020202020204" pitchFamily="34" charset="0"/>
              </a:rPr>
              <a:t>F. The illness-related preoccupation is not better explained by another psychiatric condition</a:t>
            </a:r>
          </a:p>
          <a:p>
            <a:endParaRPr lang="en-US" sz="2000" dirty="0">
              <a:latin typeface="Century Gothic" panose="020B0502020202020204" pitchFamily="34" charset="0"/>
            </a:endParaRPr>
          </a:p>
          <a:p>
            <a:r>
              <a:rPr lang="en-US" sz="2000" dirty="0">
                <a:latin typeface="Century Gothic" panose="020B0502020202020204" pitchFamily="34" charset="0"/>
              </a:rPr>
              <a:t>Specify if:</a:t>
            </a:r>
          </a:p>
          <a:p>
            <a:pPr marL="0" indent="0">
              <a:buNone/>
            </a:pPr>
            <a:endParaRPr lang="en-US" sz="2000" dirty="0">
              <a:latin typeface="Century Gothic" panose="020B0502020202020204" pitchFamily="34" charset="0"/>
            </a:endParaRPr>
          </a:p>
          <a:p>
            <a:r>
              <a:rPr lang="en-US" sz="1800" dirty="0">
                <a:latin typeface="Century Gothic" panose="020B0502020202020204" pitchFamily="34" charset="0"/>
              </a:rPr>
              <a:t>Care-seeking type: Medical care, including physician visits or undergoing tests and procedures, is over-utilized.</a:t>
            </a:r>
          </a:p>
          <a:p>
            <a:r>
              <a:rPr lang="en-US" sz="1800" dirty="0">
                <a:latin typeface="Century Gothic" panose="020B0502020202020204" pitchFamily="34" charset="0"/>
              </a:rPr>
              <a:t>Care-avoidant type: Medical care is rarely used or avoided.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3505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19BF0-C7D8-7546-98BE-472B8239E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371" y="326570"/>
            <a:ext cx="11669486" cy="63137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entury Gothic" panose="020B0502020202020204" pitchFamily="34" charset="0"/>
              </a:rPr>
              <a:t>Differential Diagnosis</a:t>
            </a:r>
          </a:p>
          <a:p>
            <a:pPr marL="0" indent="0" algn="ctr">
              <a:buNone/>
            </a:pPr>
            <a:endParaRPr lang="en-US" sz="1600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r>
              <a:rPr lang="en-US" sz="1600" b="1" dirty="0">
                <a:latin typeface="Century Gothic" panose="020B0502020202020204" pitchFamily="34" charset="0"/>
              </a:rPr>
              <a:t>Generalized Anxiety Disorder</a:t>
            </a:r>
          </a:p>
          <a:p>
            <a:pPr marL="0" indent="0" algn="ctr">
              <a:buNone/>
            </a:pPr>
            <a:endParaRPr lang="en-US" sz="1600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1600" dirty="0">
                <a:latin typeface="Century Gothic" panose="020B0502020202020204" pitchFamily="34" charset="0"/>
              </a:rPr>
              <a:t>Patients with generalized anxiety disorder (GAD) have excessive worry and fear about almost all matters of daily living. </a:t>
            </a:r>
          </a:p>
          <a:p>
            <a:pPr marL="0" indent="0">
              <a:buNone/>
            </a:pPr>
            <a:r>
              <a:rPr lang="en-US" sz="1600" dirty="0">
                <a:latin typeface="Century Gothic" panose="020B0502020202020204" pitchFamily="34" charset="0"/>
              </a:rPr>
              <a:t>They may seem tensed, keyed up, on edge, and excessively worried.</a:t>
            </a:r>
          </a:p>
          <a:p>
            <a:pPr marL="0" indent="0">
              <a:buNone/>
            </a:pPr>
            <a:r>
              <a:rPr lang="en-US" sz="1600" dirty="0">
                <a:latin typeface="Century Gothic" panose="020B0502020202020204" pitchFamily="34" charset="0"/>
              </a:rPr>
              <a:t>Patients with IAD may be initially mistakenly diagnosed with GAD. </a:t>
            </a:r>
          </a:p>
          <a:p>
            <a:pPr marL="0" indent="0">
              <a:buNone/>
            </a:pPr>
            <a:r>
              <a:rPr lang="en-US" sz="1600" dirty="0">
                <a:latin typeface="Century Gothic" panose="020B0502020202020204" pitchFamily="34" charset="0"/>
              </a:rPr>
              <a:t>However, patients with IAD will have specific anxieties related to health, whereas patients with GAD may present preoccupied with issues pertaining to social, romantic, and occupational concerns.</a:t>
            </a:r>
          </a:p>
        </p:txBody>
      </p:sp>
    </p:spTree>
    <p:extLst>
      <p:ext uri="{BB962C8B-B14F-4D97-AF65-F5344CB8AC3E}">
        <p14:creationId xmlns:p14="http://schemas.microsoft.com/office/powerpoint/2010/main" val="40358746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D107C6-D520-144A-B8A4-FA5266BB6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171" y="163286"/>
            <a:ext cx="11734800" cy="58020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>
                <a:latin typeface="Century Gothic" panose="020B0502020202020204" pitchFamily="34" charset="0"/>
              </a:rPr>
              <a:t>Obsessive Compulsive Disorder</a:t>
            </a:r>
          </a:p>
          <a:p>
            <a:pPr marL="0" indent="0" algn="ctr">
              <a:buNone/>
            </a:pPr>
            <a:endParaRPr lang="en-US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Century Gothic" panose="020B0502020202020204" pitchFamily="34" charset="0"/>
              </a:rPr>
              <a:t>Obsessive-compulsive disorder (OCD) is a psychiatric disorder in which patients experience intrusive, unwanted thoughts that are only relieved by performing behaviors or compulsions.</a:t>
            </a:r>
          </a:p>
          <a:p>
            <a:pPr marL="0" indent="0">
              <a:buNone/>
            </a:pPr>
            <a:r>
              <a:rPr lang="en-US" dirty="0">
                <a:latin typeface="Century Gothic" panose="020B0502020202020204" pitchFamily="34" charset="0"/>
              </a:rPr>
              <a:t>Compulsive behaviors demonstrated in obsessive-compulsive disorder are typically ritualized, repetitive, and stereotyped, e.g., repetitively checking door locks. </a:t>
            </a:r>
          </a:p>
          <a:p>
            <a:pPr marL="0" indent="0">
              <a:buNone/>
            </a:pPr>
            <a:r>
              <a:rPr lang="en-US" dirty="0">
                <a:latin typeface="Century Gothic" panose="020B0502020202020204" pitchFamily="34" charset="0"/>
              </a:rPr>
              <a:t>Furthermore, patients with OCD usually have obsessions and concerns pertaining to more than one concern.</a:t>
            </a:r>
          </a:p>
          <a:p>
            <a:pPr marL="0" indent="0">
              <a:buNone/>
            </a:pPr>
            <a:r>
              <a:rPr lang="en-US" dirty="0">
                <a:latin typeface="Century Gothic" panose="020B0502020202020204" pitchFamily="34" charset="0"/>
              </a:rPr>
              <a:t>Patients with IAD may experience intrusive thoughts about the illness and have associated compulsive behaviors, such as typically body checking or seeking reassurance. </a:t>
            </a:r>
          </a:p>
          <a:p>
            <a:pPr marL="0" indent="0">
              <a:buNone/>
            </a:pPr>
            <a:r>
              <a:rPr lang="en-US" dirty="0">
                <a:latin typeface="Century Gothic" panose="020B0502020202020204" pitchFamily="34" charset="0"/>
              </a:rPr>
              <a:t>Still, these concerns are primarily preoccupied with health and disease only. </a:t>
            </a:r>
          </a:p>
          <a:p>
            <a:pPr marL="0" indent="0">
              <a:buNone/>
            </a:pPr>
            <a:r>
              <a:rPr lang="en-US" dirty="0">
                <a:latin typeface="Century Gothic" panose="020B0502020202020204" pitchFamily="34" charset="0"/>
              </a:rPr>
              <a:t>They are not present in other areas of life.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7843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681BBA-25EF-D645-B187-EBDA7691A6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457" y="348343"/>
            <a:ext cx="11538857" cy="6302828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b="1" dirty="0">
                <a:latin typeface="Century Gothic" panose="020B0502020202020204" pitchFamily="34" charset="0"/>
              </a:rPr>
              <a:t>Somatic  Symptom Disorder</a:t>
            </a:r>
          </a:p>
          <a:p>
            <a:pPr marL="0" indent="0">
              <a:buNone/>
            </a:pPr>
            <a:endParaRPr lang="en-US" dirty="0">
              <a:latin typeface="Century Gothic" panose="020B0502020202020204" pitchFamily="34" charset="0"/>
            </a:endParaRPr>
          </a:p>
          <a:p>
            <a:r>
              <a:rPr lang="en-US" sz="2000" dirty="0">
                <a:latin typeface="Century Gothic" panose="020B0502020202020204" pitchFamily="34" charset="0"/>
              </a:rPr>
              <a:t>Somatic symptom disorder (SSD) is a psychiatric condition characterized by multiple persistent somatic symptoms and excessive apprehension and anxiety regarding these symptoms.</a:t>
            </a:r>
          </a:p>
          <a:p>
            <a:endParaRPr lang="en-US" sz="2000" dirty="0">
              <a:latin typeface="Century Gothic" panose="020B0502020202020204" pitchFamily="34" charset="0"/>
            </a:endParaRPr>
          </a:p>
          <a:p>
            <a:r>
              <a:rPr lang="en-US" sz="2000" dirty="0">
                <a:latin typeface="Century Gothic" panose="020B0502020202020204" pitchFamily="34" charset="0"/>
              </a:rPr>
              <a:t>However, patients with IAD typically experience minimal somatic symptoms and are more preoccupied with the belief that they are sick or diseased. </a:t>
            </a:r>
          </a:p>
        </p:txBody>
      </p:sp>
    </p:spTree>
    <p:extLst>
      <p:ext uri="{BB962C8B-B14F-4D97-AF65-F5344CB8AC3E}">
        <p14:creationId xmlns:p14="http://schemas.microsoft.com/office/powerpoint/2010/main" val="29458334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72A3AF-2FB1-544D-88A9-DA6D683DD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685" y="195943"/>
            <a:ext cx="11473543" cy="5910943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en-US" sz="2600" b="1" dirty="0">
                <a:latin typeface="Century Gothic" panose="020B0502020202020204" pitchFamily="34" charset="0"/>
              </a:rPr>
              <a:t>Body Dysmorphic Disorder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100" dirty="0">
                <a:latin typeface="Century Gothic" panose="020B0502020202020204" pitchFamily="34" charset="0"/>
              </a:rPr>
              <a:t>Body dysmorphic disorder (BDD) is a psychiatric condition characterized by a preoccupation with perceived defects in physical appearance that are not apparent or barely noticeable to others. </a:t>
            </a:r>
          </a:p>
          <a:p>
            <a:pPr marL="0" indent="0">
              <a:buNone/>
            </a:pPr>
            <a:endParaRPr lang="en-US" sz="21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2100" dirty="0">
                <a:latin typeface="Century Gothic" panose="020B0502020202020204" pitchFamily="34" charset="0"/>
              </a:rPr>
              <a:t>Patients with BDD may demonstrate repetitive behaviors such as body checking and mirror checking. </a:t>
            </a:r>
          </a:p>
          <a:p>
            <a:pPr marL="0" indent="0">
              <a:buNone/>
            </a:pPr>
            <a:r>
              <a:rPr lang="en-US" sz="2100" dirty="0">
                <a:latin typeface="Century Gothic" panose="020B0502020202020204" pitchFamily="34" charset="0"/>
              </a:rPr>
              <a:t>However, unlike IAD, patients with BDD are not concerned about being sick; they are preoccupied with being ugly or unattractive.</a:t>
            </a:r>
          </a:p>
          <a:p>
            <a:pPr marL="0" indent="0">
              <a:buNone/>
            </a:pPr>
            <a:endParaRPr lang="en-US" sz="2100" dirty="0">
              <a:latin typeface="Century Gothic" panose="020B0502020202020204" pitchFamily="34" charset="0"/>
            </a:endParaRPr>
          </a:p>
          <a:p>
            <a:pPr lvl="1"/>
            <a:r>
              <a:rPr lang="en-US" sz="2300" dirty="0">
                <a:latin typeface="Century Gothic" panose="020B0502020202020204" pitchFamily="34" charset="0"/>
              </a:rPr>
              <a:t>Anxiety disorders</a:t>
            </a:r>
          </a:p>
          <a:p>
            <a:pPr lvl="1"/>
            <a:r>
              <a:rPr lang="en-US" sz="2300" dirty="0">
                <a:latin typeface="Century Gothic" panose="020B0502020202020204" pitchFamily="34" charset="0"/>
              </a:rPr>
              <a:t>Body dysmorphic disorder</a:t>
            </a:r>
          </a:p>
          <a:p>
            <a:pPr lvl="1"/>
            <a:r>
              <a:rPr lang="en-US" sz="2300" dirty="0">
                <a:latin typeface="Century Gothic" panose="020B0502020202020204" pitchFamily="34" charset="0"/>
              </a:rPr>
              <a:t>Conversion disorders</a:t>
            </a:r>
          </a:p>
          <a:p>
            <a:pPr lvl="1"/>
            <a:r>
              <a:rPr lang="en-US" sz="2300" dirty="0">
                <a:latin typeface="Century Gothic" panose="020B0502020202020204" pitchFamily="34" charset="0"/>
              </a:rPr>
              <a:t>Delusional disorder</a:t>
            </a:r>
          </a:p>
          <a:p>
            <a:pPr lvl="1"/>
            <a:r>
              <a:rPr lang="en-US" sz="2300" dirty="0">
                <a:latin typeface="Century Gothic" panose="020B0502020202020204" pitchFamily="34" charset="0"/>
              </a:rPr>
              <a:t>Depression</a:t>
            </a:r>
          </a:p>
          <a:p>
            <a:pPr lvl="1"/>
            <a:r>
              <a:rPr lang="en-US" sz="2300" dirty="0">
                <a:latin typeface="Century Gothic" panose="020B0502020202020204" pitchFamily="34" charset="0"/>
              </a:rPr>
              <a:t>Generalized anxiety disorder</a:t>
            </a:r>
          </a:p>
          <a:p>
            <a:pPr lvl="1"/>
            <a:r>
              <a:rPr lang="en-US" sz="2300" dirty="0">
                <a:latin typeface="Century Gothic" panose="020B0502020202020204" pitchFamily="34" charset="0"/>
              </a:rPr>
              <a:t>Obsessive-compulsive disorder</a:t>
            </a:r>
          </a:p>
          <a:p>
            <a:pPr lvl="1"/>
            <a:r>
              <a:rPr lang="en-US" sz="2300" dirty="0">
                <a:latin typeface="Century Gothic" panose="020B0502020202020204" pitchFamily="34" charset="0"/>
              </a:rPr>
              <a:t>Personality disorders</a:t>
            </a:r>
          </a:p>
          <a:p>
            <a:pPr lvl="1"/>
            <a:r>
              <a:rPr lang="en-US" sz="2300" dirty="0">
                <a:latin typeface="Century Gothic" panose="020B0502020202020204" pitchFamily="34" charset="0"/>
              </a:rPr>
              <a:t>Schizophrenia</a:t>
            </a:r>
          </a:p>
          <a:p>
            <a:pPr lvl="1"/>
            <a:r>
              <a:rPr lang="en-US" sz="2300" dirty="0">
                <a:latin typeface="Century Gothic" panose="020B0502020202020204" pitchFamily="34" charset="0"/>
              </a:rPr>
              <a:t>Somatic symptom disorder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1339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6053AC-E47A-C648-A158-E86FC31E3F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46314"/>
            <a:ext cx="10515600" cy="573064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dirty="0">
                <a:latin typeface="Century Gothic" panose="020B0502020202020204" pitchFamily="34" charset="0"/>
              </a:rPr>
              <a:t>Prognosis</a:t>
            </a:r>
          </a:p>
          <a:p>
            <a:pPr marL="0" indent="0" algn="ctr">
              <a:buNone/>
            </a:pPr>
            <a:endParaRPr lang="en-US" dirty="0">
              <a:latin typeface="Century Gothic" panose="020B0502020202020204" pitchFamily="34" charset="0"/>
            </a:endParaRPr>
          </a:p>
          <a:p>
            <a:r>
              <a:rPr lang="en-US" sz="2000" dirty="0">
                <a:latin typeface="Century Gothic" panose="020B0502020202020204" pitchFamily="34" charset="0"/>
              </a:rPr>
              <a:t>The prognosis for illness anxiety disorder is better for those patients who were referred early for psychiatric evaluation, as opposed to those who only received general medical care. </a:t>
            </a:r>
          </a:p>
          <a:p>
            <a:endParaRPr lang="en-US" sz="2000" dirty="0">
              <a:latin typeface="Century Gothic" panose="020B0502020202020204" pitchFamily="34" charset="0"/>
            </a:endParaRPr>
          </a:p>
          <a:p>
            <a:r>
              <a:rPr lang="en-US" sz="2000" dirty="0">
                <a:latin typeface="Century Gothic" panose="020B0502020202020204" pitchFamily="34" charset="0"/>
              </a:rPr>
              <a:t>Additionally, studies reveal that the patients who are cooperative, tolerant, and hopeful typically have better outcomes.</a:t>
            </a:r>
          </a:p>
          <a:p>
            <a:r>
              <a:rPr lang="en-US" sz="2000" dirty="0">
                <a:latin typeface="Century Gothic" panose="020B0502020202020204" pitchFamily="34" charset="0"/>
              </a:rPr>
              <a:t>If a patient responds well to psychotherapy, medication, or both, the prognosis for IAD may be fair to good. </a:t>
            </a:r>
          </a:p>
          <a:p>
            <a:endParaRPr lang="en-US" sz="2000" dirty="0">
              <a:latin typeface="Century Gothic" panose="020B0502020202020204" pitchFamily="34" charset="0"/>
            </a:endParaRPr>
          </a:p>
          <a:p>
            <a:r>
              <a:rPr lang="en-US" sz="2000" dirty="0">
                <a:latin typeface="Century Gothic" panose="020B0502020202020204" pitchFamily="34" charset="0"/>
              </a:rPr>
              <a:t>However, if the patient is experiencing severe symptoms of IAD, which are refractory to psychiatric medications and psychotherapy, the prognosis becomes poor.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4815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BD1B70-E57B-3540-A6C6-B7739F506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371" y="272142"/>
            <a:ext cx="11625943" cy="629194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2400" b="1" dirty="0">
                <a:latin typeface="Century Gothic" panose="020B0502020202020204" pitchFamily="34" charset="0"/>
              </a:rPr>
              <a:t>Treatment / Management</a:t>
            </a:r>
          </a:p>
          <a:p>
            <a:pPr marL="0" indent="0" algn="ctr">
              <a:buNone/>
            </a:pPr>
            <a:endParaRPr lang="en-US" dirty="0">
              <a:latin typeface="Century Gothic" panose="020B0502020202020204" pitchFamily="34" charset="0"/>
            </a:endParaRPr>
          </a:p>
          <a:p>
            <a:r>
              <a:rPr lang="en-US" sz="1800" dirty="0">
                <a:latin typeface="Century Gothic" panose="020B0502020202020204" pitchFamily="34" charset="0"/>
              </a:rPr>
              <a:t>Treatment of patients with illness anxiety disorder primarily is focused on helping patients cope with their health anxieties. </a:t>
            </a:r>
          </a:p>
          <a:p>
            <a:endParaRPr lang="en-US" sz="1800" dirty="0">
              <a:latin typeface="Century Gothic" panose="020B0502020202020204" pitchFamily="34" charset="0"/>
            </a:endParaRPr>
          </a:p>
          <a:p>
            <a:r>
              <a:rPr lang="en-US" sz="1800" dirty="0">
                <a:latin typeface="Century Gothic" panose="020B0502020202020204" pitchFamily="34" charset="0"/>
              </a:rPr>
              <a:t>Primary care providers should aim to establish a rapport and therapeutic alliance with their patients so that patients feel comfortable in discussing their health concerns.</a:t>
            </a:r>
          </a:p>
          <a:p>
            <a:r>
              <a:rPr lang="en-US" sz="1800" dirty="0">
                <a:latin typeface="Century Gothic" panose="020B0502020202020204" pitchFamily="34" charset="0"/>
              </a:rPr>
              <a:t>The concerns and fears of patients should be acknowledged. </a:t>
            </a:r>
          </a:p>
          <a:p>
            <a:r>
              <a:rPr lang="en-US" sz="1800" dirty="0">
                <a:latin typeface="Century Gothic" panose="020B0502020202020204" pitchFamily="34" charset="0"/>
              </a:rPr>
              <a:t>Statements such as "it's all in your head" should be avoided.</a:t>
            </a:r>
          </a:p>
          <a:p>
            <a:endParaRPr lang="en-US" sz="1800" dirty="0">
              <a:latin typeface="Century Gothic" panose="020B0502020202020204" pitchFamily="34" charset="0"/>
            </a:endParaRPr>
          </a:p>
          <a:p>
            <a:r>
              <a:rPr lang="en-US" sz="1800" dirty="0">
                <a:latin typeface="Century Gothic" panose="020B0502020202020204" pitchFamily="34" charset="0"/>
              </a:rPr>
              <a:t>Once a serious medical condition has been ruled out, and a diagnosis of IAD has been established, the overutilization of the medical system, unnecessary imaging studies, specialist referrals, and laboratory investigations should be avoided. </a:t>
            </a:r>
          </a:p>
          <a:p>
            <a:endParaRPr lang="en-US" sz="1800" dirty="0">
              <a:latin typeface="Century Gothic" panose="020B0502020202020204" pitchFamily="34" charset="0"/>
            </a:endParaRPr>
          </a:p>
          <a:p>
            <a:r>
              <a:rPr lang="en-US" sz="1800" dirty="0">
                <a:latin typeface="Century Gothic" panose="020B0502020202020204" pitchFamily="34" charset="0"/>
              </a:rPr>
              <a:t>These patients should ideally be referred to a mental health care professional or a psychiatrist. </a:t>
            </a:r>
          </a:p>
          <a:p>
            <a:r>
              <a:rPr lang="en-US" sz="1800" dirty="0">
                <a:latin typeface="Century Gothic" panose="020B0502020202020204" pitchFamily="34" charset="0"/>
              </a:rPr>
              <a:t>The primary care physician should make this referral in a tactful and non-judgmental way so that the patients do not feel invalidated or abandoned. </a:t>
            </a:r>
          </a:p>
        </p:txBody>
      </p:sp>
    </p:spTree>
    <p:extLst>
      <p:ext uri="{BB962C8B-B14F-4D97-AF65-F5344CB8AC3E}">
        <p14:creationId xmlns:p14="http://schemas.microsoft.com/office/powerpoint/2010/main" val="27377658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23330-0BC7-024E-86F0-7022A725E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713" y="206829"/>
            <a:ext cx="11713029" cy="6389914"/>
          </a:xfrm>
        </p:spPr>
        <p:txBody>
          <a:bodyPr>
            <a:normAutofit fontScale="62500" lnSpcReduction="20000"/>
          </a:bodyPr>
          <a:lstStyle/>
          <a:p>
            <a:endParaRPr lang="en-US" sz="2600" dirty="0">
              <a:latin typeface="Century Gothic" panose="020B0502020202020204" pitchFamily="34" charset="0"/>
            </a:endParaRPr>
          </a:p>
          <a:p>
            <a:r>
              <a:rPr lang="en-US" sz="2600" dirty="0">
                <a:latin typeface="Century Gothic" panose="020B0502020202020204" pitchFamily="34" charset="0"/>
              </a:rPr>
              <a:t>Patients should be scheduled for regular follow-ups with their primary care physician along with the psychiatrist. </a:t>
            </a:r>
          </a:p>
          <a:p>
            <a:r>
              <a:rPr lang="en-US" sz="2600" dirty="0">
                <a:latin typeface="Century Gothic" panose="020B0502020202020204" pitchFamily="34" charset="0"/>
              </a:rPr>
              <a:t>Frequent follow-ups will reduce visits to the emergency department or other physicians. </a:t>
            </a:r>
          </a:p>
          <a:p>
            <a:r>
              <a:rPr lang="en-US" sz="2600" dirty="0">
                <a:latin typeface="Century Gothic" panose="020B0502020202020204" pitchFamily="34" charset="0"/>
              </a:rPr>
              <a:t>It will also allow the physician to assess new complaints and associated triggers and stresses critically.</a:t>
            </a:r>
          </a:p>
          <a:p>
            <a:r>
              <a:rPr lang="en-US" sz="2600" dirty="0">
                <a:latin typeface="Century Gothic" panose="020B0502020202020204" pitchFamily="34" charset="0"/>
              </a:rPr>
              <a:t>Psychotherapy is the first-line treatment for IAD.</a:t>
            </a:r>
          </a:p>
          <a:p>
            <a:r>
              <a:rPr lang="en-US" sz="2600" dirty="0">
                <a:latin typeface="Century Gothic" panose="020B0502020202020204" pitchFamily="34" charset="0"/>
              </a:rPr>
              <a:t>Cognitive-behavioral therapy (CBT) is a type of psychotherapy that focuses on treating the patient's dysfunctional maladaptive cognitive beliefs by behavioral modification strategies. </a:t>
            </a:r>
          </a:p>
          <a:p>
            <a:r>
              <a:rPr lang="en-US" sz="2600" dirty="0">
                <a:latin typeface="Century Gothic" panose="020B0502020202020204" pitchFamily="34" charset="0"/>
              </a:rPr>
              <a:t>It may address the patient's habits of excessive body checking for signs of illness. </a:t>
            </a:r>
          </a:p>
          <a:p>
            <a:r>
              <a:rPr lang="en-US" sz="2600" dirty="0">
                <a:latin typeface="Century Gothic" panose="020B0502020202020204" pitchFamily="34" charset="0"/>
              </a:rPr>
              <a:t>CBT also includes education about normal somatic sensations and their normal variations. </a:t>
            </a:r>
          </a:p>
          <a:p>
            <a:r>
              <a:rPr lang="en-US" sz="2600" dirty="0">
                <a:latin typeface="Century Gothic" panose="020B0502020202020204" pitchFamily="34" charset="0"/>
              </a:rPr>
              <a:t>Mindfulness-based cognitive therapy, group therapies, and acceptance and commitment therapy may also be instituted. </a:t>
            </a:r>
          </a:p>
          <a:p>
            <a:r>
              <a:rPr lang="en-US" sz="2600" dirty="0">
                <a:latin typeface="Century Gothic" panose="020B0502020202020204" pitchFamily="34" charset="0"/>
              </a:rPr>
              <a:t>Pharmacological drugs are the second-line treatment for IAD. </a:t>
            </a:r>
          </a:p>
          <a:p>
            <a:r>
              <a:rPr lang="en-US" sz="2600" dirty="0">
                <a:latin typeface="Century Gothic" panose="020B0502020202020204" pitchFamily="34" charset="0"/>
              </a:rPr>
              <a:t>Antidepressants such as selective serotonin reuptake inhibitors (SSRIs) and serotonin-norepinephrine reuptake inhibitors (SNRIs) are proven to be effective.</a:t>
            </a:r>
          </a:p>
          <a:p>
            <a:r>
              <a:rPr lang="en-US" sz="2600" dirty="0">
                <a:latin typeface="Century Gothic" panose="020B0502020202020204" pitchFamily="34" charset="0"/>
              </a:rPr>
              <a:t>Patients who respond to antidepressant therapy are recommended to receive maintenance treatment for at least 6 to 12 months. </a:t>
            </a:r>
          </a:p>
          <a:p>
            <a:r>
              <a:rPr lang="en-US" sz="2600" dirty="0">
                <a:latin typeface="Century Gothic" panose="020B0502020202020204" pitchFamily="34" charset="0"/>
              </a:rPr>
              <a:t>Most patients require a combination of psychotherapy and pharmacological agents.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208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83DBC8-1651-A24F-8913-4A81F40DB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9816" y="104931"/>
            <a:ext cx="11632367" cy="6295868"/>
          </a:xfrm>
        </p:spPr>
        <p:txBody>
          <a:bodyPr>
            <a:normAutofit fontScale="92500" lnSpcReduction="10000"/>
          </a:bodyPr>
          <a:lstStyle/>
          <a:p>
            <a:endParaRPr lang="en-US" sz="2000" dirty="0">
              <a:latin typeface="Century Gothic" panose="020B0502020202020204" pitchFamily="34" charset="0"/>
            </a:endParaRPr>
          </a:p>
          <a:p>
            <a:r>
              <a:rPr lang="en-US" sz="2000" dirty="0">
                <a:latin typeface="Century Gothic" panose="020B0502020202020204" pitchFamily="34" charset="0"/>
              </a:rPr>
              <a:t>Illness Anxiety Disorder (IAD) is a new diagnosis in DSM 5</a:t>
            </a:r>
          </a:p>
          <a:p>
            <a:endParaRPr lang="en-US" sz="2000" dirty="0">
              <a:latin typeface="Century Gothic" panose="020B0502020202020204" pitchFamily="34" charset="0"/>
            </a:endParaRPr>
          </a:p>
          <a:p>
            <a:r>
              <a:rPr lang="en-US" sz="2000" dirty="0">
                <a:latin typeface="Century Gothic" panose="020B0502020202020204" pitchFamily="34" charset="0"/>
              </a:rPr>
              <a:t>It was previously referred to as Hypochondriasis</a:t>
            </a:r>
          </a:p>
          <a:p>
            <a:endParaRPr lang="en-US" sz="2000" dirty="0">
              <a:latin typeface="Century Gothic" panose="020B0502020202020204" pitchFamily="34" charset="0"/>
            </a:endParaRPr>
          </a:p>
          <a:p>
            <a:r>
              <a:rPr lang="en-US" sz="2000" dirty="0">
                <a:latin typeface="Century Gothic" panose="020B0502020202020204" pitchFamily="34" charset="0"/>
              </a:rPr>
              <a:t>It is a variant of Symptom Somatic Disorder. </a:t>
            </a:r>
          </a:p>
          <a:p>
            <a:endParaRPr lang="en-US" sz="2000" dirty="0">
              <a:latin typeface="Century Gothic" panose="020B0502020202020204" pitchFamily="34" charset="0"/>
            </a:endParaRPr>
          </a:p>
          <a:p>
            <a:r>
              <a:rPr lang="en-US" sz="2000" dirty="0">
                <a:latin typeface="Century Gothic" panose="020B0502020202020204" pitchFamily="34" charset="0"/>
              </a:rPr>
              <a:t>Some surveys report as as high as 15% of the general population worry  about being ill</a:t>
            </a:r>
          </a:p>
          <a:p>
            <a:endParaRPr lang="en-US" sz="2000" dirty="0">
              <a:latin typeface="Century Gothic" panose="020B0502020202020204" pitchFamily="34" charset="0"/>
            </a:endParaRPr>
          </a:p>
          <a:p>
            <a:r>
              <a:rPr lang="en-US" sz="2000" dirty="0">
                <a:latin typeface="Century Gothic" panose="020B0502020202020204" pitchFamily="34" charset="0"/>
              </a:rPr>
              <a:t>Illness anxiety disorder (previously called hypochondriasis) is a psychiatric disorder defined by excessive worry about having or developing a serious undiagnosed medical condition. </a:t>
            </a:r>
          </a:p>
          <a:p>
            <a:endParaRPr lang="en-US" sz="2000" dirty="0">
              <a:latin typeface="Century Gothic" panose="020B0502020202020204" pitchFamily="34" charset="0"/>
            </a:endParaRPr>
          </a:p>
          <a:p>
            <a:r>
              <a:rPr lang="en-US" sz="2000" dirty="0">
                <a:latin typeface="Century Gothic" panose="020B0502020202020204" pitchFamily="34" charset="0"/>
              </a:rPr>
              <a:t>People with illness anxiety disorder experience persistent anxiety or fear of developing or having a serious medical illness despite normal physical examination and laboratory testing results.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126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B986D1-C8B9-5845-861E-544523DC30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485" y="217714"/>
            <a:ext cx="11593285" cy="6498772"/>
          </a:xfrm>
        </p:spPr>
        <p:txBody>
          <a:bodyPr>
            <a:normAutofit/>
          </a:bodyPr>
          <a:lstStyle/>
          <a:p>
            <a:endParaRPr lang="en-US" sz="1600" dirty="0">
              <a:latin typeface="Century Gothic" panose="020B0502020202020204" pitchFamily="34" charset="0"/>
            </a:endParaRPr>
          </a:p>
          <a:p>
            <a:r>
              <a:rPr lang="en-US" sz="1800" dirty="0">
                <a:latin typeface="Century Gothic" panose="020B0502020202020204" pitchFamily="34" charset="0"/>
              </a:rPr>
              <a:t>Illness anxiety disorder, or health anxiety is worrying excessively you are or may become seriously ill. </a:t>
            </a:r>
          </a:p>
          <a:p>
            <a:endParaRPr lang="en-US" sz="1800" dirty="0">
              <a:latin typeface="Century Gothic" panose="020B0502020202020204" pitchFamily="34" charset="0"/>
            </a:endParaRPr>
          </a:p>
          <a:p>
            <a:r>
              <a:rPr lang="en-US" sz="1800" dirty="0">
                <a:latin typeface="Century Gothic" panose="020B0502020202020204" pitchFamily="34" charset="0"/>
              </a:rPr>
              <a:t>You may have no physical symptoms. </a:t>
            </a:r>
          </a:p>
          <a:p>
            <a:endParaRPr lang="en-US" sz="1800" dirty="0">
              <a:latin typeface="Century Gothic" panose="020B0502020202020204" pitchFamily="34" charset="0"/>
            </a:endParaRPr>
          </a:p>
          <a:p>
            <a:r>
              <a:rPr lang="en-US" sz="1800" dirty="0">
                <a:latin typeface="Century Gothic" panose="020B0502020202020204" pitchFamily="34" charset="0"/>
              </a:rPr>
              <a:t>Or you may believe that normal body sensations or minor symptoms are signs of severe illness, even though a thorough medical exam doesn't reveal a serious medical condition.</a:t>
            </a:r>
          </a:p>
          <a:p>
            <a:endParaRPr lang="en-US" sz="1800" dirty="0">
              <a:latin typeface="Century Gothic" panose="020B0502020202020204" pitchFamily="34" charset="0"/>
            </a:endParaRPr>
          </a:p>
          <a:p>
            <a:r>
              <a:rPr lang="en-US" sz="1800" dirty="0">
                <a:latin typeface="Century Gothic" panose="020B0502020202020204" pitchFamily="34" charset="0"/>
              </a:rPr>
              <a:t>You may experience extreme anxiety that body sensations, such as muscle twitching or fatigue, are associated with a specific, serious illness. </a:t>
            </a:r>
          </a:p>
          <a:p>
            <a:endParaRPr lang="en-US" sz="1600" dirty="0">
              <a:latin typeface="Century Gothic" panose="020B0502020202020204" pitchFamily="34" charset="0"/>
            </a:endParaRP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>
              <a:latin typeface="Century Gothic" panose="020B0502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531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B7B7A-2D6C-7A4F-BF67-270F47526E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514" y="391886"/>
            <a:ext cx="10896599" cy="5074459"/>
          </a:xfrm>
        </p:spPr>
        <p:txBody>
          <a:bodyPr>
            <a:normAutofit/>
          </a:bodyPr>
          <a:lstStyle/>
          <a:p>
            <a:r>
              <a:rPr lang="en-US" dirty="0">
                <a:latin typeface="Century Gothic" panose="020B0502020202020204" pitchFamily="34" charset="0"/>
              </a:rPr>
              <a:t>This excessive anxiety — rather than the physical symptom itself — results in severe distress that can disrupt your life.</a:t>
            </a:r>
          </a:p>
          <a:p>
            <a:endParaRPr lang="en-US" dirty="0">
              <a:latin typeface="Century Gothic" panose="020B0502020202020204" pitchFamily="34" charset="0"/>
            </a:endParaRPr>
          </a:p>
          <a:p>
            <a:r>
              <a:rPr lang="en-US" dirty="0">
                <a:latin typeface="Century Gothic" panose="020B0502020202020204" pitchFamily="34" charset="0"/>
              </a:rPr>
              <a:t>People with an illness anxiety disorder (IAD) experience persistent anxiety or fear of developing or having a serious medical illness that adversely affects their daily life.</a:t>
            </a:r>
          </a:p>
          <a:p>
            <a:endParaRPr lang="en-US" dirty="0">
              <a:latin typeface="Century Gothic" panose="020B0502020202020204" pitchFamily="34" charset="0"/>
            </a:endParaRPr>
          </a:p>
          <a:p>
            <a:r>
              <a:rPr lang="en-US" dirty="0">
                <a:latin typeface="Century Gothic" panose="020B0502020202020204" pitchFamily="34" charset="0"/>
              </a:rPr>
              <a:t>This fear persists despite normal physical examination and laboratory testing results.</a:t>
            </a:r>
          </a:p>
          <a:p>
            <a:pPr marL="0" indent="0">
              <a:buNone/>
            </a:pPr>
            <a:endParaRPr lang="en-US" dirty="0">
              <a:latin typeface="Century Gothic" panose="020B0502020202020204" pitchFamily="34" charset="0"/>
            </a:endParaRPr>
          </a:p>
          <a:p>
            <a:r>
              <a:rPr lang="en-US" dirty="0">
                <a:latin typeface="Century Gothic" panose="020B0502020202020204" pitchFamily="34" charset="0"/>
              </a:rPr>
              <a:t>People suffering from IAD pay excessive attention to normal bodily sensations (such as functions of digestion or sweating) and misinterpret these sensations as indicators of severe disease.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897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879DE5-53AB-6849-981E-BD52778552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85056"/>
            <a:ext cx="11811000" cy="667294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800" b="1" dirty="0">
                <a:latin typeface="Century Gothic" panose="020B0502020202020204" pitchFamily="34" charset="0"/>
              </a:rPr>
              <a:t>Signs and symptoms may include:</a:t>
            </a:r>
            <a:endParaRPr lang="en-US" sz="1800" dirty="0">
              <a:latin typeface="Century Gothic" panose="020B0502020202020204" pitchFamily="34" charset="0"/>
            </a:endParaRPr>
          </a:p>
          <a:p>
            <a:r>
              <a:rPr lang="en-US" sz="1800" dirty="0">
                <a:latin typeface="Century Gothic" panose="020B0502020202020204" pitchFamily="34" charset="0"/>
              </a:rPr>
              <a:t>Being preoccupied with having or getting a serious disease or health condition</a:t>
            </a:r>
          </a:p>
          <a:p>
            <a:r>
              <a:rPr lang="en-US" sz="1800" dirty="0">
                <a:latin typeface="Century Gothic" panose="020B0502020202020204" pitchFamily="34" charset="0"/>
              </a:rPr>
              <a:t>Worrying that minor symptoms or body sensations mean you have a serious illness</a:t>
            </a:r>
          </a:p>
          <a:p>
            <a:r>
              <a:rPr lang="en-US" sz="1800" dirty="0">
                <a:latin typeface="Century Gothic" panose="020B0502020202020204" pitchFamily="34" charset="0"/>
              </a:rPr>
              <a:t>Being easily alarmed about your health status</a:t>
            </a:r>
          </a:p>
          <a:p>
            <a:r>
              <a:rPr lang="en-US" sz="1800" dirty="0">
                <a:latin typeface="Century Gothic" panose="020B0502020202020204" pitchFamily="34" charset="0"/>
              </a:rPr>
              <a:t>Finding little or no reassurance from doctor visits or negative test results</a:t>
            </a:r>
          </a:p>
          <a:p>
            <a:r>
              <a:rPr lang="en-US" sz="1800" dirty="0">
                <a:latin typeface="Century Gothic" panose="020B0502020202020204" pitchFamily="34" charset="0"/>
              </a:rPr>
              <a:t>Worrying excessively about a specific medical condition or your risk of developing a medical condition because it runs in your family</a:t>
            </a:r>
          </a:p>
          <a:p>
            <a:r>
              <a:rPr lang="en-US" sz="1800" dirty="0">
                <a:latin typeface="Century Gothic" panose="020B0502020202020204" pitchFamily="34" charset="0"/>
              </a:rPr>
              <a:t>Having so much distress about possible illnesses that it’s  difficult for you to function</a:t>
            </a:r>
          </a:p>
          <a:p>
            <a:r>
              <a:rPr lang="en-US" sz="1800" dirty="0">
                <a:latin typeface="Century Gothic" panose="020B0502020202020204" pitchFamily="34" charset="0"/>
              </a:rPr>
              <a:t>Repeatedly checking your body for signs of illness or disease</a:t>
            </a:r>
          </a:p>
          <a:p>
            <a:r>
              <a:rPr lang="en-US" sz="1800" dirty="0">
                <a:latin typeface="Century Gothic" panose="020B0502020202020204" pitchFamily="34" charset="0"/>
              </a:rPr>
              <a:t>Frequently making medical appointments for reassurance — or avoiding medical care for fear of being diagnosed with a serious illness</a:t>
            </a:r>
          </a:p>
          <a:p>
            <a:r>
              <a:rPr lang="en-US" sz="1800" dirty="0">
                <a:latin typeface="Century Gothic" panose="020B0502020202020204" pitchFamily="34" charset="0"/>
              </a:rPr>
              <a:t>Avoiding people, places or activities for fear of health risks</a:t>
            </a:r>
          </a:p>
          <a:p>
            <a:r>
              <a:rPr lang="en-US" sz="1800" dirty="0">
                <a:latin typeface="Century Gothic" panose="020B0502020202020204" pitchFamily="34" charset="0"/>
              </a:rPr>
              <a:t>Constantly talking about your health and possible illnesses</a:t>
            </a:r>
          </a:p>
          <a:p>
            <a:r>
              <a:rPr lang="en-US" sz="1800" dirty="0">
                <a:latin typeface="Century Gothic" panose="020B0502020202020204" pitchFamily="34" charset="0"/>
              </a:rPr>
              <a:t>Frequently searching the internet for causes of symptoms or possible illnesses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049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90A135-09DF-D042-B6DB-7A77CE5758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86" y="293914"/>
            <a:ext cx="11266714" cy="6357257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2100" b="1" dirty="0">
                <a:latin typeface="Century Gothic" panose="020B0502020202020204" pitchFamily="34" charset="0"/>
              </a:rPr>
              <a:t>Etiology</a:t>
            </a:r>
          </a:p>
          <a:p>
            <a:pPr marL="0" indent="0" algn="ctr">
              <a:buNone/>
            </a:pPr>
            <a:endParaRPr lang="en-US" sz="20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2000" dirty="0">
                <a:latin typeface="Century Gothic" panose="020B0502020202020204" pitchFamily="34" charset="0"/>
              </a:rPr>
              <a:t>The exact etiology of illness anxiety disorder remains largely unknown. </a:t>
            </a:r>
          </a:p>
          <a:p>
            <a:pPr marL="0" indent="0">
              <a:buNone/>
            </a:pPr>
            <a:endParaRPr lang="en-US" sz="2100" dirty="0">
              <a:latin typeface="Century Gothic" panose="020B0502020202020204" pitchFamily="34" charset="0"/>
            </a:endParaRPr>
          </a:p>
          <a:p>
            <a:pPr lvl="1"/>
            <a:r>
              <a:rPr lang="en-US" sz="1800" dirty="0">
                <a:latin typeface="Century Gothic" panose="020B0502020202020204" pitchFamily="34" charset="0"/>
              </a:rPr>
              <a:t>However, multiple risk factors have been implicated in the development of this disorder.</a:t>
            </a:r>
          </a:p>
          <a:p>
            <a:pPr marL="457200" lvl="1" indent="0">
              <a:buNone/>
            </a:pPr>
            <a:endParaRPr lang="en-US" sz="1800" dirty="0">
              <a:latin typeface="Century Gothic" panose="020B0502020202020204" pitchFamily="34" charset="0"/>
            </a:endParaRPr>
          </a:p>
          <a:p>
            <a:pPr lvl="1"/>
            <a:r>
              <a:rPr lang="en-US" sz="1800" dirty="0">
                <a:latin typeface="Century Gothic" panose="020B0502020202020204" pitchFamily="34" charset="0"/>
              </a:rPr>
              <a:t>People with IAD may be uncomfortable experiencing normal body sensations, and they may label the subtle bodily changes as pathological.</a:t>
            </a:r>
          </a:p>
          <a:p>
            <a:pPr lvl="1"/>
            <a:endParaRPr lang="en-US" sz="1800" dirty="0">
              <a:latin typeface="Century Gothic" panose="020B0502020202020204" pitchFamily="34" charset="0"/>
            </a:endParaRPr>
          </a:p>
          <a:p>
            <a:pPr lvl="1"/>
            <a:r>
              <a:rPr lang="en-US" sz="1800" dirty="0">
                <a:latin typeface="Century Gothic" panose="020B0502020202020204" pitchFamily="34" charset="0"/>
              </a:rPr>
              <a:t>If a person is raised in a family where health anxieties are frequently discussed or if parents were disproportionately concerned about health-related issues, IAD may develop.</a:t>
            </a:r>
          </a:p>
          <a:p>
            <a:pPr lvl="1"/>
            <a:endParaRPr lang="en-US" sz="1800" dirty="0">
              <a:latin typeface="Century Gothic" panose="020B0502020202020204" pitchFamily="34" charset="0"/>
            </a:endParaRPr>
          </a:p>
          <a:p>
            <a:pPr lvl="1"/>
            <a:r>
              <a:rPr lang="en-US" sz="1800" dirty="0">
                <a:latin typeface="Century Gothic" panose="020B0502020202020204" pitchFamily="34" charset="0"/>
              </a:rPr>
              <a:t>A person might be at increased risk of developing IAD if they experienced serious illness in their childhood or their parent(s) or siblings suffered from a serious medical condition.</a:t>
            </a:r>
          </a:p>
          <a:p>
            <a:pPr lvl="1"/>
            <a:endParaRPr lang="en-US" sz="1800" dirty="0">
              <a:latin typeface="Century Gothic" panose="020B0502020202020204" pitchFamily="34" charset="0"/>
            </a:endParaRPr>
          </a:p>
          <a:p>
            <a:pPr lvl="1"/>
            <a:r>
              <a:rPr lang="en-US" sz="1800" dirty="0">
                <a:latin typeface="Century Gothic" panose="020B0502020202020204" pitchFamily="34" charset="0"/>
              </a:rPr>
              <a:t>People with underlying anxiety disorders (e.g., generalized anxiety disorder) are also at an increased risk of developing IAD.</a:t>
            </a:r>
          </a:p>
          <a:p>
            <a:pPr lvl="1"/>
            <a:endParaRPr lang="en-US" sz="1800" dirty="0">
              <a:latin typeface="Century Gothic" panose="020B0502020202020204" pitchFamily="34" charset="0"/>
            </a:endParaRPr>
          </a:p>
          <a:p>
            <a:pPr lvl="1"/>
            <a:r>
              <a:rPr lang="en-US" sz="1800" dirty="0">
                <a:latin typeface="Century Gothic" panose="020B0502020202020204" pitchFamily="34" charset="0"/>
              </a:rPr>
              <a:t>If a person spends an exorbitant amount of time reviewing health-related materials on the internet, he or she may be at an increased risk of developing IAD.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851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4A58A-EC9C-4D4B-82CB-1563FABA92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143" y="0"/>
            <a:ext cx="11658600" cy="66294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2400" b="1" dirty="0">
                <a:latin typeface="Century Gothic" panose="020B0502020202020204" pitchFamily="34" charset="0"/>
              </a:rPr>
              <a:t>Risk Factors</a:t>
            </a:r>
          </a:p>
          <a:p>
            <a:pPr marL="0" indent="0">
              <a:buNone/>
            </a:pPr>
            <a:endParaRPr lang="en-US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Century Gothic" panose="020B0502020202020204" pitchFamily="34" charset="0"/>
              </a:rPr>
              <a:t>Illness anxiety disorder usually begins in early or middle adulthood and may get worse with age. </a:t>
            </a:r>
          </a:p>
          <a:p>
            <a:endParaRPr lang="en-US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Century Gothic" panose="020B0502020202020204" pitchFamily="34" charset="0"/>
              </a:rPr>
              <a:t>Often for older individuals, health-related anxiety may focus on the fear of losing their memory</a:t>
            </a:r>
          </a:p>
          <a:p>
            <a:pPr marL="0" indent="0">
              <a:buNone/>
            </a:pPr>
            <a:r>
              <a:rPr lang="en-US" dirty="0">
                <a:latin typeface="Century Gothic" panose="020B0502020202020204" pitchFamily="34" charset="0"/>
              </a:rPr>
              <a:t>Risk factors for illness anxiety disorder may include:</a:t>
            </a:r>
          </a:p>
          <a:p>
            <a:pPr marL="0" indent="0">
              <a:buNone/>
            </a:pPr>
            <a:endParaRPr lang="en-US" sz="2200" dirty="0">
              <a:latin typeface="Century Gothic" panose="020B0502020202020204" pitchFamily="34" charset="0"/>
            </a:endParaRPr>
          </a:p>
          <a:p>
            <a:pPr lvl="1"/>
            <a:r>
              <a:rPr lang="en-US" sz="1900" dirty="0">
                <a:latin typeface="Century Gothic" panose="020B0502020202020204" pitchFamily="34" charset="0"/>
              </a:rPr>
              <a:t>A time of major life stress</a:t>
            </a:r>
          </a:p>
          <a:p>
            <a:pPr lvl="1"/>
            <a:r>
              <a:rPr lang="en-US" sz="1900" dirty="0">
                <a:latin typeface="Century Gothic" panose="020B0502020202020204" pitchFamily="34" charset="0"/>
              </a:rPr>
              <a:t>Threat of a serious illness that turns out not to be serious</a:t>
            </a:r>
          </a:p>
          <a:p>
            <a:pPr lvl="1"/>
            <a:r>
              <a:rPr lang="en-US" sz="1900" dirty="0">
                <a:latin typeface="Century Gothic" panose="020B0502020202020204" pitchFamily="34" charset="0"/>
              </a:rPr>
              <a:t>History of abuse as a child</a:t>
            </a:r>
          </a:p>
          <a:p>
            <a:pPr lvl="1"/>
            <a:r>
              <a:rPr lang="en-US" sz="1900" dirty="0">
                <a:latin typeface="Century Gothic" panose="020B0502020202020204" pitchFamily="34" charset="0"/>
              </a:rPr>
              <a:t>A serious childhood illness or a parent with a serious illness</a:t>
            </a:r>
          </a:p>
          <a:p>
            <a:pPr lvl="1"/>
            <a:r>
              <a:rPr lang="en-US" sz="1900" dirty="0">
                <a:latin typeface="Century Gothic" panose="020B0502020202020204" pitchFamily="34" charset="0"/>
              </a:rPr>
              <a:t>Personality traits, such as having a tendency toward being a worrier</a:t>
            </a:r>
          </a:p>
          <a:p>
            <a:pPr lvl="1"/>
            <a:r>
              <a:rPr lang="en-US" sz="1900" dirty="0">
                <a:latin typeface="Century Gothic" panose="020B0502020202020204" pitchFamily="34" charset="0"/>
              </a:rPr>
              <a:t>Excessive health-related internet use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878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CD2815-8A77-BE49-83E9-BC5F4B373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057" y="174171"/>
            <a:ext cx="11691257" cy="6400800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sz="2900" b="1" dirty="0">
                <a:latin typeface="Century Gothic" panose="020B0502020202020204" pitchFamily="34" charset="0"/>
              </a:rPr>
              <a:t>History and Physical</a:t>
            </a:r>
          </a:p>
          <a:p>
            <a:pPr marL="0" indent="0">
              <a:buNone/>
            </a:pPr>
            <a:endParaRPr lang="en-US" dirty="0">
              <a:latin typeface="Century Gothic" panose="020B0502020202020204" pitchFamily="34" charset="0"/>
            </a:endParaRPr>
          </a:p>
          <a:p>
            <a:r>
              <a:rPr lang="en-US" sz="2300" dirty="0">
                <a:latin typeface="Century Gothic" panose="020B0502020202020204" pitchFamily="34" charset="0"/>
              </a:rPr>
              <a:t>People with illness anxiety disorder often seek initial care from their primary care provider as opposed to a mental health care provider. </a:t>
            </a:r>
          </a:p>
          <a:p>
            <a:pPr marL="0" indent="0">
              <a:buNone/>
            </a:pPr>
            <a:endParaRPr lang="en-US" sz="2300" dirty="0">
              <a:latin typeface="Century Gothic" panose="020B0502020202020204" pitchFamily="34" charset="0"/>
            </a:endParaRPr>
          </a:p>
          <a:p>
            <a:r>
              <a:rPr lang="en-US" sz="2300" dirty="0">
                <a:latin typeface="Century Gothic" panose="020B0502020202020204" pitchFamily="34" charset="0"/>
              </a:rPr>
              <a:t>A diagnosis of IAD is typically first speculated by primary care physicians when despite a normal physical examination, laboratory investigations, and repetitive assurances, the patients continue to have a severe disabling preoccupation and anxiety about an underlying serious medical condition. </a:t>
            </a:r>
          </a:p>
          <a:p>
            <a:pPr marL="0" indent="0">
              <a:buNone/>
            </a:pPr>
            <a:endParaRPr lang="en-US" sz="2300" dirty="0">
              <a:latin typeface="Century Gothic" panose="020B0502020202020204" pitchFamily="34" charset="0"/>
            </a:endParaRPr>
          </a:p>
          <a:p>
            <a:r>
              <a:rPr lang="en-US" sz="2300" dirty="0">
                <a:latin typeface="Century Gothic" panose="020B0502020202020204" pitchFamily="34" charset="0"/>
              </a:rPr>
              <a:t>These patients often do not have somatic symptoms. If the somatic symptoms are present, they are only mild. </a:t>
            </a:r>
          </a:p>
          <a:p>
            <a:pPr marL="0" indent="0">
              <a:buNone/>
            </a:pPr>
            <a:endParaRPr lang="en-US" sz="2300" dirty="0">
              <a:latin typeface="Century Gothic" panose="020B0502020202020204" pitchFamily="34" charset="0"/>
            </a:endParaRPr>
          </a:p>
          <a:p>
            <a:r>
              <a:rPr lang="en-US" sz="2300" dirty="0">
                <a:latin typeface="Century Gothic" panose="020B0502020202020204" pitchFamily="34" charset="0"/>
              </a:rPr>
              <a:t>If another medical condition is present, the preoccupation related to their health is clearly excessive and disproportionate to the severity of the condition.</a:t>
            </a:r>
          </a:p>
          <a:p>
            <a:pPr marL="0" indent="0">
              <a:buNone/>
            </a:pPr>
            <a:endParaRPr lang="en-US" sz="2300" dirty="0">
              <a:latin typeface="Century Gothic" panose="020B0502020202020204" pitchFamily="34" charset="0"/>
            </a:endParaRPr>
          </a:p>
          <a:p>
            <a:r>
              <a:rPr lang="en-US" sz="2300" dirty="0">
                <a:latin typeface="Century Gothic" panose="020B0502020202020204" pitchFamily="34" charset="0"/>
              </a:rPr>
              <a:t>The patients with IAD typically remain dissatisfied with negative evaluations and consult multiple physicians for the same medical problem.</a:t>
            </a:r>
          </a:p>
          <a:p>
            <a:r>
              <a:rPr lang="en-US" sz="2300" dirty="0">
                <a:latin typeface="Century Gothic" panose="020B0502020202020204" pitchFamily="34" charset="0"/>
              </a:rPr>
              <a:t>They have a belief that their previous doctors were either incompetent or were not paying attention to detail and have missed their serious medical condition, which will have terrible consequences.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545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D3DC56-8C60-174F-97FA-43036CC403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257" y="152400"/>
            <a:ext cx="11625943" cy="6455229"/>
          </a:xfrm>
        </p:spPr>
        <p:txBody>
          <a:bodyPr>
            <a:normAutofit/>
          </a:bodyPr>
          <a:lstStyle/>
          <a:p>
            <a:endParaRPr lang="en-US" sz="2000" dirty="0">
              <a:latin typeface="Century Gothic" panose="020B0502020202020204" pitchFamily="34" charset="0"/>
            </a:endParaRPr>
          </a:p>
          <a:p>
            <a:r>
              <a:rPr lang="en-US" sz="1800" dirty="0">
                <a:latin typeface="Century Gothic" panose="020B0502020202020204" pitchFamily="34" charset="0"/>
              </a:rPr>
              <a:t>The patients may also reveal that they frequently check their bodies for skin lesions, hair loss, or physical changes.</a:t>
            </a:r>
          </a:p>
          <a:p>
            <a:endParaRPr lang="en-US" sz="1800" dirty="0">
              <a:latin typeface="Century Gothic" panose="020B0502020202020204" pitchFamily="34" charset="0"/>
            </a:endParaRPr>
          </a:p>
          <a:p>
            <a:r>
              <a:rPr lang="en-US" sz="1800" dirty="0">
                <a:latin typeface="Century Gothic" panose="020B0502020202020204" pitchFamily="34" charset="0"/>
              </a:rPr>
              <a:t>They may also overthink about death and disability. </a:t>
            </a:r>
          </a:p>
          <a:p>
            <a:endParaRPr lang="en-US" sz="1800" dirty="0">
              <a:latin typeface="Century Gothic" panose="020B0502020202020204" pitchFamily="34" charset="0"/>
            </a:endParaRPr>
          </a:p>
          <a:p>
            <a:r>
              <a:rPr lang="en-US" sz="1800" dirty="0">
                <a:latin typeface="Century Gothic" panose="020B0502020202020204" pitchFamily="34" charset="0"/>
              </a:rPr>
              <a:t>They are so preoccupied with their body-checking behaviors and health concerns that their social and occupational functioning may be significantly impaired.</a:t>
            </a:r>
          </a:p>
          <a:p>
            <a:r>
              <a:rPr lang="en-US" sz="1800" dirty="0">
                <a:latin typeface="Century Gothic" panose="020B0502020202020204" pitchFamily="34" charset="0"/>
              </a:rPr>
              <a:t>Most of the patients with IAD belong to one of the two types:</a:t>
            </a:r>
          </a:p>
          <a:p>
            <a:endParaRPr lang="en-US" sz="2000" dirty="0">
              <a:latin typeface="Century Gothic" panose="020B0502020202020204" pitchFamily="34" charset="0"/>
            </a:endParaRPr>
          </a:p>
          <a:p>
            <a:pPr lvl="1"/>
            <a:r>
              <a:rPr lang="en-US" dirty="0">
                <a:latin typeface="Century Gothic" panose="020B0502020202020204" pitchFamily="34" charset="0"/>
              </a:rPr>
              <a:t>A care-seeking type. These patients frequently utilize the health care system and keep changing their doctors. They may ask for multiple investigations and treatments.</a:t>
            </a:r>
          </a:p>
          <a:p>
            <a:pPr lvl="1"/>
            <a:r>
              <a:rPr lang="en-US" dirty="0">
                <a:latin typeface="Century Gothic" panose="020B0502020202020204" pitchFamily="34" charset="0"/>
              </a:rPr>
              <a:t>A care-avoidant type. These patients avoid medical care. They have severe anxiety with the belief that the primary doctor or laboratory testing will reveal a life-threatening illness (e.g., cancer).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88530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{3C8E642D-D306-4343-B3C4-7017EC7F5FFA}tf10001119</Template>
  <TotalTime>87</TotalTime>
  <Words>2002</Words>
  <Application>Microsoft Macintosh PowerPoint</Application>
  <PresentationFormat>Widescreen</PresentationFormat>
  <Paragraphs>197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Century Gothic</vt:lpstr>
      <vt:lpstr>Gill Sans MT</vt:lpstr>
      <vt:lpstr>Gallery</vt:lpstr>
      <vt:lpstr>Illness Anxiety Disorder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Illness Anxiety Disorder</dc:title>
  <dc:creator>Levy, Elijah</dc:creator>
  <cp:lastModifiedBy>Levy, Elijah</cp:lastModifiedBy>
  <cp:revision>11</cp:revision>
  <dcterms:created xsi:type="dcterms:W3CDTF">2022-01-14T01:31:35Z</dcterms:created>
  <dcterms:modified xsi:type="dcterms:W3CDTF">2022-01-14T03:14:14Z</dcterms:modified>
</cp:coreProperties>
</file>