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7" r:id="rId1"/>
    <p:sldMasterId id="2147483968" r:id="rId2"/>
  </p:sldMasterIdLst>
  <p:notesMasterIdLst>
    <p:notesMasterId r:id="rId25"/>
  </p:notesMasterIdLst>
  <p:sldIdLst>
    <p:sldId id="341" r:id="rId3"/>
    <p:sldId id="264" r:id="rId4"/>
    <p:sldId id="324" r:id="rId5"/>
    <p:sldId id="326" r:id="rId6"/>
    <p:sldId id="327" r:id="rId7"/>
    <p:sldId id="340" r:id="rId8"/>
    <p:sldId id="268" r:id="rId9"/>
    <p:sldId id="269" r:id="rId10"/>
    <p:sldId id="318" r:id="rId11"/>
    <p:sldId id="329" r:id="rId12"/>
    <p:sldId id="330" r:id="rId13"/>
    <p:sldId id="275" r:id="rId14"/>
    <p:sldId id="332" r:id="rId15"/>
    <p:sldId id="277" r:id="rId16"/>
    <p:sldId id="279" r:id="rId17"/>
    <p:sldId id="333" r:id="rId18"/>
    <p:sldId id="334" r:id="rId19"/>
    <p:sldId id="280" r:id="rId20"/>
    <p:sldId id="282" r:id="rId21"/>
    <p:sldId id="283" r:id="rId22"/>
    <p:sldId id="335" r:id="rId23"/>
    <p:sldId id="293"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12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initials="NJA" lastIdx="4" clrIdx="0"/>
  <p:cmAuthor id="1" name="Trisha Bellas" initials="TB"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B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3" autoAdjust="0"/>
    <p:restoredTop sz="88062" autoAdjust="0"/>
  </p:normalViewPr>
  <p:slideViewPr>
    <p:cSldViewPr>
      <p:cViewPr varScale="1">
        <p:scale>
          <a:sx n="108" d="100"/>
          <a:sy n="108" d="100"/>
        </p:scale>
        <p:origin x="1600" y="192"/>
      </p:cViewPr>
      <p:guideLst>
        <p:guide orient="horz" pos="2160"/>
        <p:guide pos="1200"/>
      </p:guideLst>
    </p:cSldViewPr>
  </p:slideViewPr>
  <p:outlineViewPr>
    <p:cViewPr>
      <p:scale>
        <a:sx n="33" d="100"/>
        <a:sy n="33" d="100"/>
      </p:scale>
      <p:origin x="0" y="3553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itchFamily="-105" charset="0"/>
                <a:ea typeface="Arial" pitchFamily="-105" charset="0"/>
                <a:cs typeface="Arial" pitchFamily="-105"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Arial" pitchFamily="34" charset="0"/>
              </a:defRPr>
            </a:lvl1pPr>
          </a:lstStyle>
          <a:p>
            <a:pPr>
              <a:defRPr/>
            </a:pPr>
            <a:fld id="{C678F096-49B4-4119-B2B2-CFAFEC284F49}" type="datetime1">
              <a:rPr lang="en-US" altLang="en-US"/>
              <a:pPr>
                <a:defRPr/>
              </a:pPr>
              <a:t>10/29/19</a:t>
            </a:fld>
            <a:endParaRPr lang="en-US" alt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itchFamily="-105" charset="0"/>
                <a:ea typeface="Arial" pitchFamily="-105" charset="0"/>
                <a:cs typeface="Arial" pitchFamily="-105"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cs typeface="Arial" panose="020B0604020202020204" pitchFamily="34" charset="0"/>
              </a:defRPr>
            </a:lvl1pPr>
          </a:lstStyle>
          <a:p>
            <a:pPr>
              <a:defRPr/>
            </a:pPr>
            <a:fld id="{8BA79107-8403-441E-829D-2863A9A684A3}" type="slidenum">
              <a:rPr lang="en-US" altLang="en-US"/>
              <a:pPr>
                <a:defRPr/>
              </a:pPr>
              <a:t>‹#›</a:t>
            </a:fld>
            <a:endParaRPr lang="en-US" altLang="en-US" dirty="0"/>
          </a:p>
        </p:txBody>
      </p:sp>
    </p:spTree>
    <p:extLst>
      <p:ext uri="{BB962C8B-B14F-4D97-AF65-F5344CB8AC3E}">
        <p14:creationId xmlns:p14="http://schemas.microsoft.com/office/powerpoint/2010/main" val="98570277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ＭＳ Ｐゴシック" pitchFamily="-10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mediaplayer.pearsoncmg.com/assets/mypsychlab-nevid10e-Dissociative_Identity_Disorde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mediaplayer.pearsoncmg.com/assets/mypsychlab-AbnormalPsych-Sharon_Dissociative_Amnesia_edit"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lang="en-US" altLang="en-US" dirty="0">
                <a:ea typeface="ＭＳ Ｐゴシック" panose="020B0600070205080204" pitchFamily="34" charset="-128"/>
              </a:rPr>
              <a:t>Watch the video </a:t>
            </a:r>
            <a:r>
              <a:rPr lang="en-US" sz="1200" i="1" kern="1200" dirty="0">
                <a:solidFill>
                  <a:schemeClr val="tx1"/>
                </a:solidFill>
                <a:effectLst/>
                <a:latin typeface="+mn-lt"/>
                <a:ea typeface="ＭＳ Ｐゴシック" pitchFamily="-105" charset="-128"/>
                <a:cs typeface="ＭＳ Ｐゴシック" pitchFamily="-105" charset="-128"/>
              </a:rPr>
              <a:t>Dissociative Disorders, Somatic Symptom and Related Disorders and Physiological Factors Affecting Physical Health </a:t>
            </a:r>
            <a:r>
              <a:rPr lang="en-US" sz="1200" kern="1200" dirty="0">
                <a:solidFill>
                  <a:schemeClr val="tx1"/>
                </a:solidFill>
                <a:effectLst/>
                <a:latin typeface="+mn-lt"/>
                <a:ea typeface="ＭＳ Ｐゴシック" pitchFamily="-105" charset="-128"/>
                <a:cs typeface="ＭＳ Ｐゴシック" pitchFamily="-105" charset="-128"/>
              </a:rPr>
              <a:t>(2:15) for an</a:t>
            </a:r>
            <a:r>
              <a:rPr lang="en-US" sz="1200" kern="1200" baseline="0" dirty="0">
                <a:solidFill>
                  <a:schemeClr val="tx1"/>
                </a:solidFill>
                <a:effectLst/>
                <a:latin typeface="+mn-lt"/>
                <a:ea typeface="ＭＳ Ｐゴシック" pitchFamily="-105" charset="-128"/>
                <a:cs typeface="ＭＳ Ｐゴシック" pitchFamily="-105" charset="-128"/>
              </a:rPr>
              <a:t> </a:t>
            </a:r>
            <a:r>
              <a:rPr lang="en-US" sz="1200" kern="1200" dirty="0">
                <a:solidFill>
                  <a:schemeClr val="tx1"/>
                </a:solidFill>
                <a:effectLst/>
                <a:latin typeface="+mn-lt"/>
                <a:ea typeface="ＭＳ Ｐゴシック" pitchFamily="-105" charset="-128"/>
                <a:cs typeface="ＭＳ Ｐゴシック" pitchFamily="-105" charset="-128"/>
              </a:rPr>
              <a:t>overview of dissociative</a:t>
            </a:r>
            <a:r>
              <a:rPr lang="en-US" sz="1200" kern="1200" baseline="0" dirty="0">
                <a:solidFill>
                  <a:schemeClr val="tx1"/>
                </a:solidFill>
                <a:effectLst/>
                <a:latin typeface="+mn-lt"/>
                <a:ea typeface="ＭＳ Ｐゴシック" pitchFamily="-105" charset="-128"/>
                <a:cs typeface="ＭＳ Ｐゴシック" pitchFamily="-105" charset="-128"/>
              </a:rPr>
              <a:t> disorders, and specifically, dissociative identity disorder.</a:t>
            </a:r>
          </a:p>
          <a:p>
            <a:pPr marL="0" marR="0" lvl="0" indent="0" algn="l" defTabSz="457200" rtl="0" eaLnBrk="1" fontAlgn="base" latinLnBrk="0" hangingPunct="1">
              <a:lnSpc>
                <a:spcPct val="100000"/>
              </a:lnSpc>
              <a:spcBef>
                <a:spcPct val="0"/>
              </a:spcBef>
              <a:spcAft>
                <a:spcPct val="0"/>
              </a:spcAft>
              <a:buClrTx/>
              <a:buSzTx/>
              <a:buFontTx/>
              <a:buNone/>
              <a:tabLst/>
              <a:defRPr/>
            </a:pPr>
            <a:r>
              <a:rPr lang="en-US" sz="1200" u="sng" kern="1200" dirty="0">
                <a:solidFill>
                  <a:schemeClr val="tx1"/>
                </a:solidFill>
                <a:effectLst/>
                <a:latin typeface="+mn-lt"/>
                <a:ea typeface="ＭＳ Ｐゴシック" pitchFamily="-105" charset="-128"/>
                <a:cs typeface="ＭＳ Ｐゴシック" pitchFamily="-105" charset="-128"/>
                <a:hlinkClick r:id="rId3"/>
              </a:rPr>
              <a:t>https://mediaplayer.pearsoncmg.com/assets/mypsychlab-nevid10e-Dissociative_Identity_Disorder</a:t>
            </a:r>
            <a:endParaRPr lang="en-US" sz="1200" kern="1200" dirty="0">
              <a:solidFill>
                <a:schemeClr val="tx1"/>
              </a:solidFill>
              <a:effectLst/>
              <a:latin typeface="+mn-lt"/>
              <a:ea typeface="ＭＳ Ｐゴシック" pitchFamily="-105" charset="-128"/>
              <a:cs typeface="ＭＳ Ｐゴシック" pitchFamily="-105" charset="-128"/>
            </a:endParaRPr>
          </a:p>
          <a:p>
            <a:pPr marL="0" marR="0" lvl="0" indent="0" algn="l" defTabSz="457200" rtl="0" eaLnBrk="1" fontAlgn="base" latinLnBrk="0" hangingPunct="1">
              <a:lnSpc>
                <a:spcPct val="100000"/>
              </a:lnSpc>
              <a:spcBef>
                <a:spcPct val="0"/>
              </a:spcBef>
              <a:spcAft>
                <a:spcPct val="0"/>
              </a:spcAft>
              <a:buClrTx/>
              <a:buSzTx/>
              <a:buFontTx/>
              <a:buNone/>
              <a:tabLst/>
              <a:defRPr/>
            </a:pPr>
            <a:endParaRPr lang="en-US" sz="1200" kern="1200" dirty="0">
              <a:solidFill>
                <a:schemeClr val="tx1"/>
              </a:solidFill>
              <a:effectLst/>
              <a:latin typeface="+mn-lt"/>
              <a:ea typeface="ＭＳ Ｐゴシック" pitchFamily="-105" charset="-128"/>
              <a:cs typeface="ＭＳ Ｐゴシック" pitchFamily="-105" charset="-128"/>
            </a:endParaRPr>
          </a:p>
          <a:p>
            <a:pPr marL="0" marR="0" lvl="0" indent="0" algn="l" defTabSz="457200" rtl="0" eaLnBrk="1" fontAlgn="base" latinLnBrk="0" hangingPunct="1">
              <a:lnSpc>
                <a:spcPct val="100000"/>
              </a:lnSpc>
              <a:spcBef>
                <a:spcPct val="0"/>
              </a:spcBef>
              <a:spcAft>
                <a:spcPct val="0"/>
              </a:spcAft>
              <a:buClrTx/>
              <a:buSzTx/>
              <a:buFontTx/>
              <a:buNone/>
              <a:tabLst/>
              <a:defRPr/>
            </a:pPr>
            <a:endParaRPr lang="en-US" sz="1200" kern="1200" dirty="0">
              <a:solidFill>
                <a:schemeClr val="tx1"/>
              </a:solidFill>
              <a:effectLst/>
              <a:latin typeface="+mn-lt"/>
              <a:ea typeface="ＭＳ Ｐゴシック" pitchFamily="-105" charset="-128"/>
              <a:cs typeface="ＭＳ Ｐゴシック" pitchFamily="-105" charset="-128"/>
            </a:endParaRPr>
          </a:p>
          <a:p>
            <a:pPr eaLnBrk="1" hangingPunct="1">
              <a:spcBef>
                <a:spcPct val="0"/>
              </a:spcBef>
            </a:pPr>
            <a:endParaRPr lang="en-US" altLang="en-US" dirty="0">
              <a:ea typeface="ＭＳ Ｐゴシック" panose="020B0600070205080204" pitchFamily="34" charset="-128"/>
            </a:endParaRP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AB71707-9975-4212-A294-C5C096D59BD9}" type="slidenum">
              <a:rPr lang="en-US" altLang="en-US">
                <a:latin typeface="Arial" panose="020B0604020202020204" pitchFamily="34" charset="0"/>
              </a:rPr>
              <a:pPr>
                <a:spcBef>
                  <a:spcPct val="0"/>
                </a:spcBef>
              </a:pPr>
              <a:t>2</a:t>
            </a:fld>
            <a:endParaRPr lang="en-US"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034085D-1170-4B76-BA3D-ABC4F16A754B}" type="slidenum">
              <a:rPr lang="en-US" altLang="en-US">
                <a:latin typeface="Arial" panose="020B0604020202020204" pitchFamily="34" charset="0"/>
              </a:rPr>
              <a:pPr>
                <a:spcBef>
                  <a:spcPct val="0"/>
                </a:spcBef>
              </a:pPr>
              <a:t>22</a:t>
            </a:fld>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0" dirty="0">
                <a:ea typeface="ＭＳ Ｐゴシック" panose="020B0600070205080204" pitchFamily="34" charset="-128"/>
              </a:rPr>
              <a:t>Watch</a:t>
            </a:r>
            <a:r>
              <a:rPr lang="en-US" altLang="en-US" b="0" baseline="0" dirty="0">
                <a:ea typeface="ＭＳ Ｐゴシック" panose="020B0600070205080204" pitchFamily="34" charset="-128"/>
              </a:rPr>
              <a:t> the video </a:t>
            </a:r>
            <a:r>
              <a:rPr lang="en-US" sz="1200" b="0" i="1" u="none" kern="1200" dirty="0">
                <a:solidFill>
                  <a:schemeClr val="tx1"/>
                </a:solidFill>
                <a:effectLst/>
                <a:latin typeface="+mn-lt"/>
                <a:ea typeface="ＭＳ Ｐゴシック" pitchFamily="-105" charset="-128"/>
                <a:cs typeface="ＭＳ Ｐゴシック" pitchFamily="-105" charset="-128"/>
              </a:rPr>
              <a:t>Sharon: Dissociative Amnesia </a:t>
            </a:r>
            <a:r>
              <a:rPr lang="en-US" sz="1200" b="0" u="none" kern="1200" dirty="0">
                <a:solidFill>
                  <a:schemeClr val="tx1"/>
                </a:solidFill>
                <a:effectLst/>
                <a:latin typeface="+mn-lt"/>
                <a:ea typeface="ＭＳ Ｐゴシック" pitchFamily="-105" charset="-128"/>
                <a:cs typeface="ＭＳ Ｐゴシック" pitchFamily="-105" charset="-128"/>
              </a:rPr>
              <a:t>(5:31) to learn more about Sharon’s</a:t>
            </a:r>
            <a:r>
              <a:rPr lang="en-US" sz="1200" b="0" u="none" kern="1200" baseline="0" dirty="0">
                <a:solidFill>
                  <a:schemeClr val="tx1"/>
                </a:solidFill>
                <a:effectLst/>
                <a:latin typeface="+mn-lt"/>
                <a:ea typeface="ＭＳ Ｐゴシック" pitchFamily="-105" charset="-128"/>
                <a:cs typeface="ＭＳ Ｐゴシック" pitchFamily="-105" charset="-128"/>
              </a:rPr>
              <a:t> personal experience with dissociative amnesia.</a:t>
            </a:r>
          </a:p>
          <a:p>
            <a:r>
              <a:rPr lang="en-US" sz="1200" u="sng" kern="1200" dirty="0">
                <a:solidFill>
                  <a:schemeClr val="tx1"/>
                </a:solidFill>
                <a:effectLst/>
                <a:latin typeface="+mn-lt"/>
                <a:ea typeface="ＭＳ Ｐゴシック" pitchFamily="-105" charset="-128"/>
                <a:cs typeface="ＭＳ Ｐゴシック" pitchFamily="-105" charset="-128"/>
                <a:hlinkClick r:id="rId3"/>
              </a:rPr>
              <a:t>https://mediaplayer.pearsoncmg.com/assets/mypsychlab-AbnormalPsych-Sharon_Dissociative_Amnesia_edit</a:t>
            </a:r>
            <a:endParaRPr lang="en-US" altLang="en-US" b="0" u="none" dirty="0">
              <a:ea typeface="ＭＳ Ｐゴシック" panose="020B0600070205080204" pitchFamily="34" charset="-128"/>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EA62D16-D201-4899-B093-41F80F43B0C5}" type="slidenum">
              <a:rPr lang="en-US" altLang="en-US">
                <a:latin typeface="Arial" panose="020B0604020202020204" pitchFamily="34" charset="0"/>
              </a:rPr>
              <a:pPr>
                <a:spcBef>
                  <a:spcPct val="0"/>
                </a:spcBef>
              </a:pPr>
              <a:t>7</a:t>
            </a:fld>
            <a:endParaRPr lang="en-US"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panose="020B0600070205080204" pitchFamily="34" charset="-128"/>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E5EEA0D-D506-4B59-8708-3EDBEA4BF560}" type="slidenum">
              <a:rPr lang="en-US" altLang="en-US">
                <a:latin typeface="Arial" panose="020B0604020202020204" pitchFamily="34" charset="0"/>
              </a:rPr>
              <a:pPr>
                <a:spcBef>
                  <a:spcPct val="0"/>
                </a:spcBef>
              </a:pPr>
              <a:t>8</a:t>
            </a:fld>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919CAE7-610C-44C5-BF1E-CD3273CCC566}" type="slidenum">
              <a:rPr lang="en-US" altLang="en-US">
                <a:latin typeface="Arial" panose="020B0604020202020204" pitchFamily="34" charset="0"/>
              </a:rPr>
              <a:pPr>
                <a:spcBef>
                  <a:spcPct val="0"/>
                </a:spcBef>
              </a:pPr>
              <a:t>12</a:t>
            </a:fld>
            <a:endParaRPr lang="en-US"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2AF0013-77BA-430D-95FA-DBFF0795F6E9}" type="slidenum">
              <a:rPr lang="en-US" altLang="en-US">
                <a:latin typeface="Arial" panose="020B0604020202020204" pitchFamily="34" charset="0"/>
              </a:rPr>
              <a:pPr>
                <a:spcBef>
                  <a:spcPct val="0"/>
                </a:spcBef>
              </a:pPr>
              <a:t>14</a:t>
            </a:fld>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3709181-F617-4A4E-9583-21A8CA8010E3}" type="slidenum">
              <a:rPr lang="en-US" altLang="en-US">
                <a:latin typeface="Arial" panose="020B0604020202020204" pitchFamily="34" charset="0"/>
              </a:rPr>
              <a:pPr>
                <a:spcBef>
                  <a:spcPct val="0"/>
                </a:spcBef>
              </a:pPr>
              <a:t>15</a:t>
            </a:fld>
            <a:endParaRPr lang="en-US"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C7BBC56-1DDE-45C6-9DB6-89ABA40834F2}" type="slidenum">
              <a:rPr lang="en-US" altLang="en-US">
                <a:latin typeface="Arial" panose="020B0604020202020204" pitchFamily="34" charset="0"/>
              </a:rPr>
              <a:pPr>
                <a:spcBef>
                  <a:spcPct val="0"/>
                </a:spcBef>
              </a:pPr>
              <a:t>18</a:t>
            </a:fld>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0" u="none" dirty="0">
                <a:ea typeface="ＭＳ Ｐゴシック" panose="020B0600070205080204" pitchFamily="34" charset="-128"/>
              </a:rPr>
              <a:t>Watch</a:t>
            </a:r>
            <a:r>
              <a:rPr lang="en-US" altLang="en-US" b="0" u="none" baseline="0" dirty="0">
                <a:ea typeface="ＭＳ Ｐゴシック" panose="020B0600070205080204" pitchFamily="34" charset="-128"/>
              </a:rPr>
              <a:t> the video </a:t>
            </a:r>
            <a:r>
              <a:rPr lang="en-US" sz="1200" b="0" i="1" u="none" kern="1200" dirty="0">
                <a:solidFill>
                  <a:schemeClr val="tx1"/>
                </a:solidFill>
                <a:effectLst/>
                <a:latin typeface="+mn-lt"/>
                <a:ea typeface="ＭＳ Ｐゴシック" pitchFamily="-105" charset="-128"/>
                <a:cs typeface="ＭＳ Ｐゴシック" pitchFamily="-105" charset="-128"/>
              </a:rPr>
              <a:t>Henry: Hypochondriasis </a:t>
            </a:r>
            <a:r>
              <a:rPr lang="en-US" sz="1200" b="0" u="none" kern="1200" dirty="0">
                <a:solidFill>
                  <a:schemeClr val="tx1"/>
                </a:solidFill>
                <a:effectLst/>
                <a:latin typeface="+mn-lt"/>
                <a:ea typeface="ＭＳ Ｐゴシック" pitchFamily="-105" charset="-128"/>
                <a:cs typeface="ＭＳ Ｐゴシック" pitchFamily="-105" charset="-128"/>
              </a:rPr>
              <a:t>(3:39) to learn more about somatic</a:t>
            </a:r>
            <a:r>
              <a:rPr lang="en-US" sz="1200" b="0" u="none" kern="1200" baseline="0" dirty="0">
                <a:solidFill>
                  <a:schemeClr val="tx1"/>
                </a:solidFill>
                <a:effectLst/>
                <a:latin typeface="+mn-lt"/>
                <a:ea typeface="ＭＳ Ｐゴシック" pitchFamily="-105" charset="-128"/>
                <a:cs typeface="ＭＳ Ｐゴシック" pitchFamily="-105" charset="-128"/>
              </a:rPr>
              <a:t> symptom disorder.</a:t>
            </a:r>
            <a:endParaRPr lang="en-US" sz="1200" b="0" u="none" kern="1200" dirty="0">
              <a:solidFill>
                <a:schemeClr val="tx1"/>
              </a:solidFill>
              <a:effectLst/>
              <a:latin typeface="+mn-lt"/>
              <a:ea typeface="ＭＳ Ｐゴシック" pitchFamily="-105" charset="-128"/>
              <a:cs typeface="ＭＳ Ｐゴシック" pitchFamily="-105" charset="-128"/>
            </a:endParaRPr>
          </a:p>
          <a:p>
            <a:r>
              <a:rPr lang="en-US" sz="1200" b="0" kern="1200" dirty="0">
                <a:solidFill>
                  <a:schemeClr val="tx1"/>
                </a:solidFill>
                <a:effectLst/>
                <a:latin typeface="+mn-lt"/>
                <a:ea typeface="ＭＳ Ｐゴシック" pitchFamily="-105" charset="-128"/>
                <a:cs typeface="ＭＳ Ｐゴシック" pitchFamily="-105" charset="-128"/>
              </a:rPr>
              <a:t>https://mediaplayer.pearsoncmg.com/assets/mypsychlab-MPL-HenryHypochondriasis</a:t>
            </a:r>
            <a:endParaRPr lang="en-US" altLang="en-US" b="0" dirty="0">
              <a:ea typeface="ＭＳ Ｐゴシック" panose="020B0600070205080204" pitchFamily="34" charset="-128"/>
            </a:endParaRP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66B2BF9-E65A-4AB1-B9C4-A60855BCA1F1}" type="slidenum">
              <a:rPr lang="en-US" altLang="en-US">
                <a:latin typeface="Arial" panose="020B0604020202020204" pitchFamily="34" charset="0"/>
              </a:rPr>
              <a:pPr>
                <a:spcBef>
                  <a:spcPct val="0"/>
                </a:spcBef>
              </a:pPr>
              <a:t>19</a:t>
            </a:fld>
            <a:endParaRPr lang="en-US" altLang="en-US" dirty="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panose="020B0600070205080204" pitchFamily="34" charset="-128"/>
            </a:endParaRP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2916EC5D-2F1D-4D77-B36F-F03BB4705B47}" type="slidenum">
              <a:rPr lang="en-US" altLang="en-US">
                <a:latin typeface="Arial" panose="020B0604020202020204" pitchFamily="34" charset="0"/>
              </a:rPr>
              <a:pPr>
                <a:spcBef>
                  <a:spcPct val="0"/>
                </a:spcBef>
              </a:pPr>
              <a:t>20</a:t>
            </a:fld>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hapter Open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15371"/>
            <a:ext cx="8229600" cy="622828"/>
          </a:xfrm>
          <a:prstGeom prst="rect">
            <a:avLst/>
          </a:prstGeom>
          <a:noFill/>
          <a:ln>
            <a:noFill/>
          </a:ln>
        </p:spPr>
        <p:txBody>
          <a:bodyPr anchor="t"/>
          <a:lstStyle>
            <a:lvl1pPr marL="0" marR="0" lvl="0" indent="0" algn="l" rtl="0">
              <a:lnSpc>
                <a:spcPct val="100000"/>
              </a:lnSpc>
              <a:spcBef>
                <a:spcPts val="0"/>
              </a:spcBef>
              <a:buClr>
                <a:srgbClr val="007FA3"/>
              </a:buClr>
              <a:buFont typeface="Times New Roman"/>
              <a:buNone/>
              <a:defRPr sz="3400" b="1" i="0" u="none" strike="noStrike" cap="none" baseline="0">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19" name="Shape 19"/>
          <p:cNvSpPr txBox="1">
            <a:spLocks noGrp="1"/>
          </p:cNvSpPr>
          <p:nvPr>
            <p:ph type="body" idx="1"/>
          </p:nvPr>
        </p:nvSpPr>
        <p:spPr>
          <a:xfrm>
            <a:off x="457200" y="816429"/>
            <a:ext cx="8229600" cy="478970"/>
          </a:xfrm>
          <a:prstGeom prst="rect">
            <a:avLst/>
          </a:prstGeom>
          <a:noFill/>
          <a:ln>
            <a:noFill/>
          </a:ln>
        </p:spPr>
        <p:txBody>
          <a:bodyPr/>
          <a:lstStyle>
            <a:lvl1pPr marL="0" marR="0" lvl="0" indent="0" algn="l" rtl="0">
              <a:spcBef>
                <a:spcPts val="0"/>
              </a:spcBef>
              <a:buClr>
                <a:srgbClr val="007FA3"/>
              </a:buClr>
              <a:buFont typeface="Arial"/>
              <a:buNone/>
              <a:defRPr sz="2000" b="0" i="0" u="none" strike="noStrike" cap="none" baseline="0">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20" name="Shape 20"/>
          <p:cNvSpPr txBox="1">
            <a:spLocks noGrp="1"/>
          </p:cNvSpPr>
          <p:nvPr>
            <p:ph type="body" idx="2"/>
          </p:nvPr>
        </p:nvSpPr>
        <p:spPr>
          <a:xfrm>
            <a:off x="5029200" y="1600200"/>
            <a:ext cx="3657600" cy="1600198"/>
          </a:xfrm>
          <a:prstGeom prst="rect">
            <a:avLst/>
          </a:prstGeom>
          <a:noFill/>
          <a:ln>
            <a:noFill/>
          </a:ln>
        </p:spPr>
        <p:txBody>
          <a:bodyPr anchor="b"/>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1" name="Shape 21"/>
          <p:cNvSpPr txBox="1">
            <a:spLocks noGrp="1"/>
          </p:cNvSpPr>
          <p:nvPr>
            <p:ph type="body" idx="3"/>
          </p:nvPr>
        </p:nvSpPr>
        <p:spPr>
          <a:xfrm>
            <a:off x="5029200" y="3200400"/>
            <a:ext cx="3657600" cy="2925763"/>
          </a:xfrm>
          <a:prstGeom prst="rect">
            <a:avLst/>
          </a:prstGeom>
          <a:noFill/>
          <a:ln>
            <a:noFill/>
          </a:ln>
        </p:spPr>
        <p:txBody>
          <a:bodyPr/>
          <a:lstStyle>
            <a:lvl1pPr marL="0" marR="0" lvl="0" indent="0" algn="l" rtl="0">
              <a:spcBef>
                <a:spcPts val="0"/>
              </a:spcBef>
              <a:buClr>
                <a:srgbClr val="007FA3"/>
              </a:buClr>
              <a:buFont typeface="Arial"/>
              <a:buNone/>
              <a:defRPr sz="2200" b="0" i="0" u="none" strike="noStrike" cap="none" baseline="0">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10"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buClr>
                <a:srgbClr val="000000"/>
              </a:buClr>
              <a:buSzPct val="25000"/>
              <a:buFont typeface="Verdana" pitchFamily="34" charset="0"/>
              <a:buNone/>
              <a:defRPr/>
            </a:pPr>
            <a:r>
              <a:rPr lang="en-US" altLang="en-US" sz="1200" dirty="0">
                <a:solidFill>
                  <a:srgbClr val="000000"/>
                </a:solidFill>
                <a:latin typeface="Verdana" pitchFamily="34" charset="0"/>
                <a:sym typeface="Verdana" pitchFamily="34" charset="0"/>
              </a:rPr>
              <a:t>Copyright © 2018, 2014, 2011 Pearson Education, Inc. All Rights Reserved</a:t>
            </a:r>
          </a:p>
        </p:txBody>
      </p:sp>
    </p:spTree>
    <p:extLst>
      <p:ext uri="{BB962C8B-B14F-4D97-AF65-F5344CB8AC3E}">
        <p14:creationId xmlns:p14="http://schemas.microsoft.com/office/powerpoint/2010/main" val="2091379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Shape 85"/>
        <p:cNvGrpSpPr/>
        <p:nvPr/>
      </p:nvGrpSpPr>
      <p:grpSpPr>
        <a:xfrm>
          <a:off x="0" y="0"/>
          <a:ext cx="0" cy="0"/>
          <a:chOff x="0" y="0"/>
          <a:chExt cx="0" cy="0"/>
        </a:xfrm>
      </p:grpSpPr>
      <p:sp>
        <p:nvSpPr>
          <p:cNvPr id="3"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
        <p:nvSpPr>
          <p:cNvPr id="86" name="Shape 86"/>
          <p:cNvSpPr txBox="1">
            <a:spLocks noGrp="1"/>
          </p:cNvSpPr>
          <p:nvPr>
            <p:ph type="title"/>
          </p:nvPr>
        </p:nvSpPr>
        <p:spPr>
          <a:xfrm>
            <a:off x="457200" y="215371"/>
            <a:ext cx="8229600" cy="1097279"/>
          </a:xfrm>
          <a:prstGeom prst="rect">
            <a:avLst/>
          </a:prstGeom>
          <a:noFill/>
          <a:ln>
            <a:noFill/>
          </a:ln>
        </p:spPr>
        <p:txBody>
          <a:bodyPr/>
          <a:lstStyle>
            <a:lvl1pPr marL="0" marR="0" lvl="0" indent="0" algn="ctr" rtl="0">
              <a:lnSpc>
                <a:spcPct val="100000"/>
              </a:lnSpc>
              <a:spcBef>
                <a:spcPts val="0"/>
              </a:spcBef>
              <a:buClr>
                <a:srgbClr val="007FA3"/>
              </a:buClr>
              <a:buFont typeface="Times New Roman"/>
              <a:buNone/>
              <a:defRPr sz="40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Tree>
    <p:extLst>
      <p:ext uri="{BB962C8B-B14F-4D97-AF65-F5344CB8AC3E}">
        <p14:creationId xmlns:p14="http://schemas.microsoft.com/office/powerpoint/2010/main" val="2128233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t>10/29/19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
        <p:nvSpPr>
          <p:cNvPr id="8" name="Shape 16">
            <a:extLst>
              <a:ext uri="{FF2B5EF4-FFF2-40B4-BE49-F238E27FC236}">
                <a16:creationId xmlns:a16="http://schemas.microsoft.com/office/drawing/2014/main" id="{54E04BA1-A28A-C44D-B819-4971B68E7F04}"/>
              </a:ext>
            </a:extLst>
          </p:cNvPr>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Tree>
    <p:extLst>
      <p:ext uri="{BB962C8B-B14F-4D97-AF65-F5344CB8AC3E}">
        <p14:creationId xmlns:p14="http://schemas.microsoft.com/office/powerpoint/2010/main" val="1871700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t>10/29/19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Shape 16">
            <a:extLst>
              <a:ext uri="{FF2B5EF4-FFF2-40B4-BE49-F238E27FC236}">
                <a16:creationId xmlns:a16="http://schemas.microsoft.com/office/drawing/2014/main" id="{D3211584-8C07-F84D-B126-26A98D3C29F4}"/>
              </a:ext>
            </a:extLst>
          </p:cNvPr>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Tree>
    <p:extLst>
      <p:ext uri="{BB962C8B-B14F-4D97-AF65-F5344CB8AC3E}">
        <p14:creationId xmlns:p14="http://schemas.microsoft.com/office/powerpoint/2010/main" val="2099164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BB9B27-4D02-2940-AED5-BC8F2B3B1507}" type="datetimeFigureOut">
              <a:rPr lang="en-US" dirty="0"/>
              <a:t>10/29/19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
        <p:nvSpPr>
          <p:cNvPr id="8" name="Shape 16">
            <a:extLst>
              <a:ext uri="{FF2B5EF4-FFF2-40B4-BE49-F238E27FC236}">
                <a16:creationId xmlns:a16="http://schemas.microsoft.com/office/drawing/2014/main" id="{9454B454-E68F-8C4F-9DA8-BB5FD884DB4E}"/>
              </a:ext>
            </a:extLst>
          </p:cNvPr>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Tree>
    <p:extLst>
      <p:ext uri="{BB962C8B-B14F-4D97-AF65-F5344CB8AC3E}">
        <p14:creationId xmlns:p14="http://schemas.microsoft.com/office/powerpoint/2010/main" val="465493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4B4F4524-01C8-4E05-BAFE-247509E2FD80}" type="slidenum">
              <a:rPr lang="en-US" altLang="en-US" smtClean="0"/>
              <a:pPr>
                <a:defRPr/>
              </a:pPr>
              <a:t>‹#›</a:t>
            </a:fld>
            <a:endParaRPr lang="en-US" altLang="en-US" dirty="0"/>
          </a:p>
        </p:txBody>
      </p:sp>
    </p:spTree>
    <p:extLst>
      <p:ext uri="{BB962C8B-B14F-4D97-AF65-F5344CB8AC3E}">
        <p14:creationId xmlns:p14="http://schemas.microsoft.com/office/powerpoint/2010/main" val="130135077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4B4F4524-01C8-4E05-BAFE-247509E2FD80}" type="slidenum">
              <a:rPr lang="en-US" altLang="en-US" smtClean="0"/>
              <a:pPr>
                <a:defRPr/>
              </a:pPr>
              <a:t>‹#›</a:t>
            </a:fld>
            <a:endParaRPr lang="en-US" altLang="en-US" dirty="0"/>
          </a:p>
        </p:txBody>
      </p:sp>
    </p:spTree>
    <p:extLst>
      <p:ext uri="{BB962C8B-B14F-4D97-AF65-F5344CB8AC3E}">
        <p14:creationId xmlns:p14="http://schemas.microsoft.com/office/powerpoint/2010/main" val="21127554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dirty="0"/>
              <a:t>10/29/19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Shape 16">
            <a:extLst>
              <a:ext uri="{FF2B5EF4-FFF2-40B4-BE49-F238E27FC236}">
                <a16:creationId xmlns:a16="http://schemas.microsoft.com/office/drawing/2014/main" id="{7781F330-F422-2D45-8232-79E0C599BB8E}"/>
              </a:ext>
            </a:extLst>
          </p:cNvPr>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Tree>
    <p:extLst>
      <p:ext uri="{BB962C8B-B14F-4D97-AF65-F5344CB8AC3E}">
        <p14:creationId xmlns:p14="http://schemas.microsoft.com/office/powerpoint/2010/main" val="2864704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t>10/29/19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Shape 16">
            <a:extLst>
              <a:ext uri="{FF2B5EF4-FFF2-40B4-BE49-F238E27FC236}">
                <a16:creationId xmlns:a16="http://schemas.microsoft.com/office/drawing/2014/main" id="{A0F6627D-4AB9-1F4D-85AA-1B79E0B5D7D3}"/>
              </a:ext>
            </a:extLst>
          </p:cNvPr>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Tree>
    <p:extLst>
      <p:ext uri="{BB962C8B-B14F-4D97-AF65-F5344CB8AC3E}">
        <p14:creationId xmlns:p14="http://schemas.microsoft.com/office/powerpoint/2010/main" val="24926071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4B4F4524-01C8-4E05-BAFE-247509E2FD80}" type="slidenum">
              <a:rPr lang="en-US" altLang="en-US" smtClean="0"/>
              <a:pPr>
                <a:defRPr/>
              </a:pPr>
              <a:t>‹#›</a:t>
            </a:fld>
            <a:endParaRPr lang="en-US" altLang="en-US" dirty="0"/>
          </a:p>
        </p:txBody>
      </p:sp>
    </p:spTree>
    <p:extLst>
      <p:ext uri="{BB962C8B-B14F-4D97-AF65-F5344CB8AC3E}">
        <p14:creationId xmlns:p14="http://schemas.microsoft.com/office/powerpoint/2010/main" val="3985484716"/>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4B4F4524-01C8-4E05-BAFE-247509E2FD80}" type="slidenum">
              <a:rPr lang="en-US" altLang="en-US" smtClean="0"/>
              <a:pPr>
                <a:defRPr/>
              </a:pPr>
              <a:t>‹#›</a:t>
            </a:fld>
            <a:endParaRPr lang="en-US" altLang="en-US" dirty="0"/>
          </a:p>
        </p:txBody>
      </p:sp>
    </p:spTree>
    <p:extLst>
      <p:ext uri="{BB962C8B-B14F-4D97-AF65-F5344CB8AC3E}">
        <p14:creationId xmlns:p14="http://schemas.microsoft.com/office/powerpoint/2010/main" val="140872747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Learning Objectives">
    <p:spTree>
      <p:nvGrpSpPr>
        <p:cNvPr id="1" name="Shape 30"/>
        <p:cNvGrpSpPr/>
        <p:nvPr/>
      </p:nvGrpSpPr>
      <p:grpSpPr>
        <a:xfrm>
          <a:off x="0" y="0"/>
          <a:ext cx="0" cy="0"/>
          <a:chOff x="0" y="0"/>
          <a:chExt cx="0" cy="0"/>
        </a:xfrm>
      </p:grpSpPr>
      <p:sp>
        <p:nvSpPr>
          <p:cNvPr id="4"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
        <p:nvSpPr>
          <p:cNvPr id="31" name="Shape 31"/>
          <p:cNvSpPr txBox="1">
            <a:spLocks noGrp="1"/>
          </p:cNvSpPr>
          <p:nvPr>
            <p:ph type="title"/>
          </p:nvPr>
        </p:nvSpPr>
        <p:spPr>
          <a:xfrm>
            <a:off x="457200" y="215371"/>
            <a:ext cx="8229600" cy="1097279"/>
          </a:xfrm>
          <a:prstGeom prst="rect">
            <a:avLst/>
          </a:prstGeom>
          <a:noFill/>
          <a:ln>
            <a:noFill/>
          </a:ln>
        </p:spPr>
        <p:txBody>
          <a:bodyPr/>
          <a:lstStyle>
            <a:lvl1pPr marL="0" marR="0" lvl="0" indent="0" algn="ctr" rtl="0">
              <a:lnSpc>
                <a:spcPct val="100000"/>
              </a:lnSpc>
              <a:spcBef>
                <a:spcPts val="0"/>
              </a:spcBef>
              <a:buClr>
                <a:srgbClr val="007FA3"/>
              </a:buClr>
              <a:buFont typeface="Times New Roman"/>
              <a:buNone/>
              <a:defRPr sz="40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2" name="Shape 32"/>
          <p:cNvSpPr txBox="1">
            <a:spLocks noGrp="1"/>
          </p:cNvSpPr>
          <p:nvPr>
            <p:ph type="body" idx="1"/>
          </p:nvPr>
        </p:nvSpPr>
        <p:spPr>
          <a:xfrm>
            <a:off x="457200" y="1600200"/>
            <a:ext cx="8229600" cy="4525963"/>
          </a:xfrm>
          <a:prstGeom prst="rect">
            <a:avLst/>
          </a:prstGeom>
          <a:noFill/>
          <a:ln>
            <a:noFill/>
          </a:ln>
        </p:spPr>
        <p:txBody>
          <a:bodyPr/>
          <a:lstStyle>
            <a:lvl1pPr marL="256032" marR="0" lvl="0" indent="-154432" algn="l" defTabSz="914400" rtl="0" eaLnBrk="1" fontAlgn="auto" latinLnBrk="0" hangingPunct="1">
              <a:lnSpc>
                <a:spcPct val="100000"/>
              </a:lnSpc>
              <a:spcBef>
                <a:spcPts val="1500"/>
              </a:spcBef>
              <a:spcAft>
                <a:spcPts val="0"/>
              </a:spcAft>
              <a:buClr>
                <a:srgbClr val="007FA3"/>
              </a:buClr>
              <a:buSzPct val="100000"/>
              <a:buFont typeface="Arial"/>
              <a:buChar char="•"/>
              <a:tabLst/>
              <a:defRPr sz="2800" b="0" i="0" u="none" strike="noStrike" cap="none">
                <a:solidFill>
                  <a:schemeClr val="dk1"/>
                </a:solidFill>
                <a:latin typeface="Arial"/>
                <a:ea typeface="Arial"/>
                <a:cs typeface="Arial"/>
                <a:sym typeface="Arial"/>
              </a:defRPr>
            </a:lvl1pPr>
            <a:lvl2pPr marL="569913" marR="0" lvl="1" indent="-188912"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noProof="0">
                <a:sym typeface="Arial"/>
              </a:rPr>
              <a:t>Click to edit Master text styles</a:t>
            </a:r>
          </a:p>
        </p:txBody>
      </p:sp>
    </p:spTree>
    <p:extLst>
      <p:ext uri="{BB962C8B-B14F-4D97-AF65-F5344CB8AC3E}">
        <p14:creationId xmlns:p14="http://schemas.microsoft.com/office/powerpoint/2010/main" val="32054634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4B4F4524-01C8-4E05-BAFE-247509E2FD80}" type="slidenum">
              <a:rPr lang="en-US" altLang="en-US" smtClean="0"/>
              <a:pPr>
                <a:defRPr/>
              </a:pPr>
              <a:t>‹#›</a:t>
            </a:fld>
            <a:endParaRPr lang="en-US" altLang="en-US" dirty="0"/>
          </a:p>
        </p:txBody>
      </p:sp>
    </p:spTree>
    <p:extLst>
      <p:ext uri="{BB962C8B-B14F-4D97-AF65-F5344CB8AC3E}">
        <p14:creationId xmlns:p14="http://schemas.microsoft.com/office/powerpoint/2010/main" val="3629956642"/>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4B4F4524-01C8-4E05-BAFE-247509E2FD80}" type="slidenum">
              <a:rPr lang="en-US" altLang="en-US" smtClean="0"/>
              <a:pPr>
                <a:defRPr/>
              </a:pPr>
              <a:t>‹#›</a:t>
            </a:fld>
            <a:endParaRPr lang="en-US" alt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31610533"/>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4B4F4524-01C8-4E05-BAFE-247509E2FD80}" type="slidenum">
              <a:rPr lang="en-US" altLang="en-US" smtClean="0"/>
              <a:pPr>
                <a:defRPr/>
              </a:pPr>
              <a:t>‹#›</a:t>
            </a:fld>
            <a:endParaRPr lang="en-US" altLang="en-US" dirty="0"/>
          </a:p>
        </p:txBody>
      </p:sp>
    </p:spTree>
    <p:extLst>
      <p:ext uri="{BB962C8B-B14F-4D97-AF65-F5344CB8AC3E}">
        <p14:creationId xmlns:p14="http://schemas.microsoft.com/office/powerpoint/2010/main" val="1594625710"/>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4B4F4524-01C8-4E05-BAFE-247509E2FD80}" type="slidenum">
              <a:rPr lang="en-US" altLang="en-US" smtClean="0"/>
              <a:pPr>
                <a:defRPr/>
              </a:pPr>
              <a:t>‹#›</a:t>
            </a:fld>
            <a:endParaRPr lang="en-US" alt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91483930"/>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4B4F4524-01C8-4E05-BAFE-247509E2FD80}" type="slidenum">
              <a:rPr lang="en-US" altLang="en-US" smtClean="0"/>
              <a:pPr>
                <a:defRPr/>
              </a:pPr>
              <a:t>‹#›</a:t>
            </a:fld>
            <a:endParaRPr lang="en-US" altLang="en-US" dirty="0"/>
          </a:p>
        </p:txBody>
      </p:sp>
    </p:spTree>
    <p:extLst>
      <p:ext uri="{BB962C8B-B14F-4D97-AF65-F5344CB8AC3E}">
        <p14:creationId xmlns:p14="http://schemas.microsoft.com/office/powerpoint/2010/main" val="3379378594"/>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4B4F4524-01C8-4E05-BAFE-247509E2FD80}" type="slidenum">
              <a:rPr lang="en-US" altLang="en-US" smtClean="0"/>
              <a:pPr>
                <a:defRPr/>
              </a:pPr>
              <a:t>‹#›</a:t>
            </a:fld>
            <a:endParaRPr lang="en-US" altLang="en-US" dirty="0"/>
          </a:p>
        </p:txBody>
      </p:sp>
    </p:spTree>
    <p:extLst>
      <p:ext uri="{BB962C8B-B14F-4D97-AF65-F5344CB8AC3E}">
        <p14:creationId xmlns:p14="http://schemas.microsoft.com/office/powerpoint/2010/main" val="560741030"/>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4B4F4524-01C8-4E05-BAFE-247509E2FD80}" type="slidenum">
              <a:rPr lang="en-US" altLang="en-US" smtClean="0"/>
              <a:pPr>
                <a:defRPr/>
              </a:pPr>
              <a:t>‹#›</a:t>
            </a:fld>
            <a:endParaRPr lang="en-US" altLang="en-US" dirty="0"/>
          </a:p>
        </p:txBody>
      </p:sp>
    </p:spTree>
    <p:extLst>
      <p:ext uri="{BB962C8B-B14F-4D97-AF65-F5344CB8AC3E}">
        <p14:creationId xmlns:p14="http://schemas.microsoft.com/office/powerpoint/2010/main" val="3799451580"/>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Figure + Caption">
    <p:spTree>
      <p:nvGrpSpPr>
        <p:cNvPr id="1" name="Shape 64"/>
        <p:cNvGrpSpPr/>
        <p:nvPr/>
      </p:nvGrpSpPr>
      <p:grpSpPr>
        <a:xfrm>
          <a:off x="0" y="0"/>
          <a:ext cx="0" cy="0"/>
          <a:chOff x="0" y="0"/>
          <a:chExt cx="0" cy="0"/>
        </a:xfrm>
      </p:grpSpPr>
      <p:sp>
        <p:nvSpPr>
          <p:cNvPr id="4"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
        <p:nvSpPr>
          <p:cNvPr id="65" name="Shape 65"/>
          <p:cNvSpPr txBox="1">
            <a:spLocks noGrp="1"/>
          </p:cNvSpPr>
          <p:nvPr>
            <p:ph type="title"/>
          </p:nvPr>
        </p:nvSpPr>
        <p:spPr>
          <a:xfrm>
            <a:off x="457200" y="228600"/>
            <a:ext cx="8229600" cy="1066799"/>
          </a:xfrm>
          <a:prstGeom prst="rect">
            <a:avLst/>
          </a:prstGeom>
          <a:noFill/>
          <a:ln>
            <a:noFill/>
          </a:ln>
        </p:spPr>
        <p:txBody>
          <a:bodyPr anchor="t"/>
          <a:lstStyle>
            <a:lvl1pPr marL="0" marR="0" lvl="0" indent="0" algn="ctr" rtl="0">
              <a:lnSpc>
                <a:spcPct val="100000"/>
              </a:lnSpc>
              <a:spcBef>
                <a:spcPts val="0"/>
              </a:spcBef>
              <a:buClr>
                <a:srgbClr val="007FA3"/>
              </a:buClr>
              <a:buFont typeface="Times New Roman"/>
              <a:buNone/>
              <a:defRPr sz="40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66" name="Shape 66"/>
          <p:cNvSpPr txBox="1">
            <a:spLocks noGrp="1"/>
          </p:cNvSpPr>
          <p:nvPr>
            <p:ph type="body" idx="1"/>
          </p:nvPr>
        </p:nvSpPr>
        <p:spPr>
          <a:xfrm>
            <a:off x="457200" y="5368160"/>
            <a:ext cx="8229600" cy="916856"/>
          </a:xfrm>
          <a:prstGeom prst="rect">
            <a:avLst/>
          </a:prstGeom>
          <a:noFill/>
          <a:ln>
            <a:noFill/>
          </a:ln>
        </p:spPr>
        <p:txBody>
          <a:bodyPr anchor="b"/>
          <a:lstStyle>
            <a:lvl1pPr marL="0" marR="0" lvl="0" indent="0" algn="ctr" rtl="0">
              <a:spcBef>
                <a:spcPts val="0"/>
              </a:spcBef>
              <a:buClr>
                <a:srgbClr val="007FA3"/>
              </a:buClr>
              <a:buFont typeface="Arial"/>
              <a:buNone/>
              <a:defRPr sz="1600" b="1"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31638246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Title and Two Content">
    <p:spTree>
      <p:nvGrpSpPr>
        <p:cNvPr id="1" name="Shape 72"/>
        <p:cNvGrpSpPr/>
        <p:nvPr/>
      </p:nvGrpSpPr>
      <p:grpSpPr>
        <a:xfrm>
          <a:off x="0" y="0"/>
          <a:ext cx="0" cy="0"/>
          <a:chOff x="0" y="0"/>
          <a:chExt cx="0" cy="0"/>
        </a:xfrm>
      </p:grpSpPr>
      <p:sp>
        <p:nvSpPr>
          <p:cNvPr id="5"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
        <p:nvSpPr>
          <p:cNvPr id="73" name="Shape 73"/>
          <p:cNvSpPr txBox="1">
            <a:spLocks noGrp="1"/>
          </p:cNvSpPr>
          <p:nvPr>
            <p:ph type="title"/>
          </p:nvPr>
        </p:nvSpPr>
        <p:spPr>
          <a:xfrm>
            <a:off x="457200" y="215371"/>
            <a:ext cx="8229600" cy="1097279"/>
          </a:xfrm>
          <a:prstGeom prst="rect">
            <a:avLst/>
          </a:prstGeom>
          <a:noFill/>
          <a:ln>
            <a:noFill/>
          </a:ln>
        </p:spPr>
        <p:txBody>
          <a:bodyPr/>
          <a:lstStyle>
            <a:lvl1pPr marL="0" marR="0" lvl="0" indent="0" algn="ctr" rtl="0">
              <a:lnSpc>
                <a:spcPct val="100000"/>
              </a:lnSpc>
              <a:spcBef>
                <a:spcPts val="0"/>
              </a:spcBef>
              <a:buClr>
                <a:srgbClr val="007FA3"/>
              </a:buClr>
              <a:buFont typeface="Times New Roman"/>
              <a:buNone/>
              <a:defRPr sz="40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4" name="Shape 74"/>
          <p:cNvSpPr txBox="1">
            <a:spLocks noGrp="1"/>
          </p:cNvSpPr>
          <p:nvPr>
            <p:ph type="body" idx="1"/>
          </p:nvPr>
        </p:nvSpPr>
        <p:spPr>
          <a:xfrm>
            <a:off x="457200" y="1600200"/>
            <a:ext cx="8229600" cy="2163763"/>
          </a:xfrm>
          <a:prstGeom prst="rect">
            <a:avLst/>
          </a:prstGeom>
          <a:noFill/>
          <a:ln>
            <a:noFill/>
          </a:ln>
        </p:spPr>
        <p:txBody>
          <a:bodyPr/>
          <a:lstStyle>
            <a:lvl1pPr marL="256032" marR="0" lvl="0" indent="-154432" algn="l" rtl="0">
              <a:spcBef>
                <a:spcPts val="1500"/>
              </a:spcBef>
              <a:buClr>
                <a:srgbClr val="007FA3"/>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dirty="0"/>
          </a:p>
        </p:txBody>
      </p:sp>
      <p:sp>
        <p:nvSpPr>
          <p:cNvPr id="75" name="Shape 75"/>
          <p:cNvSpPr txBox="1">
            <a:spLocks noGrp="1"/>
          </p:cNvSpPr>
          <p:nvPr>
            <p:ph type="body" idx="2"/>
          </p:nvPr>
        </p:nvSpPr>
        <p:spPr>
          <a:xfrm>
            <a:off x="457200" y="3962400"/>
            <a:ext cx="8229600" cy="2163763"/>
          </a:xfrm>
          <a:prstGeom prst="rect">
            <a:avLst/>
          </a:prstGeom>
          <a:noFill/>
          <a:ln>
            <a:noFill/>
          </a:ln>
        </p:spPr>
        <p:txBody>
          <a:bodyPr/>
          <a:lstStyle>
            <a:lvl1pPr marL="256032" marR="0" lvl="0" indent="-154432" algn="l" rtl="0">
              <a:spcBef>
                <a:spcPts val="1500"/>
              </a:spcBef>
              <a:buClr>
                <a:srgbClr val="007FA3"/>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1885204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Shape 36"/>
        <p:cNvGrpSpPr/>
        <p:nvPr/>
      </p:nvGrpSpPr>
      <p:grpSpPr>
        <a:xfrm>
          <a:off x="0" y="0"/>
          <a:ext cx="0" cy="0"/>
          <a:chOff x="0" y="0"/>
          <a:chExt cx="0" cy="0"/>
        </a:xfrm>
      </p:grpSpPr>
      <p:sp>
        <p:nvSpPr>
          <p:cNvPr id="4"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
        <p:nvSpPr>
          <p:cNvPr id="37" name="Shape 37"/>
          <p:cNvSpPr txBox="1">
            <a:spLocks noGrp="1"/>
          </p:cNvSpPr>
          <p:nvPr>
            <p:ph type="title"/>
          </p:nvPr>
        </p:nvSpPr>
        <p:spPr>
          <a:xfrm>
            <a:off x="457200" y="215371"/>
            <a:ext cx="8229600" cy="1097279"/>
          </a:xfrm>
          <a:prstGeom prst="rect">
            <a:avLst/>
          </a:prstGeom>
          <a:noFill/>
          <a:ln>
            <a:noFill/>
          </a:ln>
        </p:spPr>
        <p:txBody>
          <a:bodyPr/>
          <a:lstStyle>
            <a:lvl1pPr marL="0" marR="0" lvl="0" indent="0" algn="ctr" rtl="0">
              <a:lnSpc>
                <a:spcPct val="100000"/>
              </a:lnSpc>
              <a:spcBef>
                <a:spcPts val="0"/>
              </a:spcBef>
              <a:buClr>
                <a:srgbClr val="007FA3"/>
              </a:buClr>
              <a:buFont typeface="Times New Roman"/>
              <a:buNone/>
              <a:defRPr sz="40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8" name="Shape 38"/>
          <p:cNvSpPr txBox="1">
            <a:spLocks noGrp="1"/>
          </p:cNvSpPr>
          <p:nvPr>
            <p:ph type="body" idx="1"/>
          </p:nvPr>
        </p:nvSpPr>
        <p:spPr>
          <a:xfrm>
            <a:off x="457200" y="1600200"/>
            <a:ext cx="8229600" cy="4525963"/>
          </a:xfrm>
          <a:prstGeom prst="rect">
            <a:avLst/>
          </a:prstGeom>
          <a:noFill/>
          <a:ln>
            <a:noFill/>
          </a:ln>
        </p:spPr>
        <p:txBody>
          <a:bodyPr/>
          <a:lstStyle>
            <a:lvl1pPr marL="256032" marR="0" lvl="0" indent="-154432" algn="l" rtl="0">
              <a:spcBef>
                <a:spcPts val="1500"/>
              </a:spcBef>
              <a:buClr>
                <a:srgbClr val="007FA3"/>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2260652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42"/>
        <p:cNvGrpSpPr/>
        <p:nvPr/>
      </p:nvGrpSpPr>
      <p:grpSpPr>
        <a:xfrm>
          <a:off x="0" y="0"/>
          <a:ext cx="0" cy="0"/>
          <a:chOff x="0" y="0"/>
          <a:chExt cx="0" cy="0"/>
        </a:xfrm>
      </p:grpSpPr>
      <p:sp>
        <p:nvSpPr>
          <p:cNvPr id="4" name="Shape 43"/>
          <p:cNvSpPr>
            <a:spLocks noChangeArrowheads="1"/>
          </p:cNvSpPr>
          <p:nvPr/>
        </p:nvSpPr>
        <p:spPr bwMode="auto">
          <a:xfrm>
            <a:off x="0" y="0"/>
            <a:ext cx="9144000" cy="3886200"/>
          </a:xfrm>
          <a:prstGeom prst="rect">
            <a:avLst/>
          </a:prstGeom>
          <a:solidFill>
            <a:srgbClr val="007FA3"/>
          </a:solidFill>
          <a:ln w="25400">
            <a:solidFill>
              <a:srgbClr val="007FA3"/>
            </a:solidFill>
            <a:round/>
            <a:headEnd/>
            <a:tailEnd/>
          </a:ln>
        </p:spPr>
        <p:txBody>
          <a:bodyPr lIns="91425" tIns="45700" rIns="91425" bIns="45700"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en-US" altLang="en-US" dirty="0">
              <a:solidFill>
                <a:srgbClr val="FFFFFF"/>
              </a:solidFill>
              <a:cs typeface="Arial" panose="020B0604020202020204" pitchFamily="34" charset="0"/>
              <a:sym typeface="Arial" panose="020B0604020202020204" pitchFamily="34" charset="0"/>
            </a:endParaRPr>
          </a:p>
        </p:txBody>
      </p:sp>
      <p:sp>
        <p:nvSpPr>
          <p:cNvPr id="5"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
        <p:nvSpPr>
          <p:cNvPr id="44" name="Shape 44"/>
          <p:cNvSpPr txBox="1">
            <a:spLocks noGrp="1"/>
          </p:cNvSpPr>
          <p:nvPr>
            <p:ph type="ctrTitle"/>
          </p:nvPr>
        </p:nvSpPr>
        <p:spPr>
          <a:xfrm>
            <a:off x="685800" y="762000"/>
            <a:ext cx="7772400" cy="2838451"/>
          </a:xfrm>
          <a:prstGeom prst="rect">
            <a:avLst/>
          </a:prstGeom>
          <a:noFill/>
          <a:ln>
            <a:noFill/>
          </a:ln>
        </p:spPr>
        <p:txBody>
          <a:bodyPr/>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45" name="Shape 45"/>
          <p:cNvSpPr txBox="1">
            <a:spLocks noGrp="1"/>
          </p:cNvSpPr>
          <p:nvPr>
            <p:ph type="subTitle" idx="1"/>
          </p:nvPr>
        </p:nvSpPr>
        <p:spPr>
          <a:xfrm>
            <a:off x="674687" y="3962400"/>
            <a:ext cx="7794625" cy="1752600"/>
          </a:xfrm>
          <a:prstGeom prst="rect">
            <a:avLst/>
          </a:prstGeom>
          <a:noFill/>
          <a:ln>
            <a:noFill/>
          </a:ln>
        </p:spPr>
        <p:txBody>
          <a:bodyPr/>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3905564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Shape 51"/>
        <p:cNvGrpSpPr/>
        <p:nvPr/>
      </p:nvGrpSpPr>
      <p:grpSpPr>
        <a:xfrm>
          <a:off x="0" y="0"/>
          <a:ext cx="0" cy="0"/>
          <a:chOff x="0" y="0"/>
          <a:chExt cx="0" cy="0"/>
        </a:xfrm>
      </p:grpSpPr>
      <p:sp>
        <p:nvSpPr>
          <p:cNvPr id="2"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Tree>
    <p:extLst>
      <p:ext uri="{BB962C8B-B14F-4D97-AF65-F5344CB8AC3E}">
        <p14:creationId xmlns:p14="http://schemas.microsoft.com/office/powerpoint/2010/main" val="3373158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 Learning Objectives and Content">
    <p:spTree>
      <p:nvGrpSpPr>
        <p:cNvPr id="1" name="Shape 57"/>
        <p:cNvGrpSpPr/>
        <p:nvPr/>
      </p:nvGrpSpPr>
      <p:grpSpPr>
        <a:xfrm>
          <a:off x="0" y="0"/>
          <a:ext cx="0" cy="0"/>
          <a:chOff x="0" y="0"/>
          <a:chExt cx="0" cy="0"/>
        </a:xfrm>
      </p:grpSpPr>
      <p:sp>
        <p:nvSpPr>
          <p:cNvPr id="5"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
        <p:nvSpPr>
          <p:cNvPr id="58" name="Shape 58"/>
          <p:cNvSpPr txBox="1">
            <a:spLocks noGrp="1"/>
          </p:cNvSpPr>
          <p:nvPr>
            <p:ph type="title"/>
          </p:nvPr>
        </p:nvSpPr>
        <p:spPr>
          <a:xfrm>
            <a:off x="457200" y="215371"/>
            <a:ext cx="8229600" cy="622828"/>
          </a:xfrm>
          <a:prstGeom prst="rect">
            <a:avLst/>
          </a:prstGeom>
          <a:noFill/>
          <a:ln>
            <a:noFill/>
          </a:ln>
        </p:spPr>
        <p:txBody>
          <a:bodyPr anchor="t"/>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59" name="Shape 59"/>
          <p:cNvSpPr txBox="1">
            <a:spLocks noGrp="1"/>
          </p:cNvSpPr>
          <p:nvPr>
            <p:ph type="body" idx="1"/>
          </p:nvPr>
        </p:nvSpPr>
        <p:spPr>
          <a:xfrm>
            <a:off x="457200" y="816429"/>
            <a:ext cx="8229600" cy="402769"/>
          </a:xfrm>
          <a:prstGeom prst="rect">
            <a:avLst/>
          </a:prstGeom>
          <a:noFill/>
          <a:ln>
            <a:noFill/>
          </a:ln>
        </p:spPr>
        <p:txBody>
          <a:bodyPr/>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60" name="Shape 60"/>
          <p:cNvSpPr txBox="1">
            <a:spLocks noGrp="1"/>
          </p:cNvSpPr>
          <p:nvPr>
            <p:ph type="body" idx="2"/>
          </p:nvPr>
        </p:nvSpPr>
        <p:spPr>
          <a:xfrm>
            <a:off x="457200" y="1600200"/>
            <a:ext cx="8229600" cy="4525963"/>
          </a:xfrm>
          <a:prstGeom prst="rect">
            <a:avLst/>
          </a:prstGeom>
          <a:noFill/>
          <a:ln>
            <a:noFill/>
          </a:ln>
        </p:spPr>
        <p:txBody>
          <a:bodyPr/>
          <a:lstStyle>
            <a:lvl1pPr marL="256032" marR="0" lvl="0" indent="-154432" algn="l" rtl="0">
              <a:spcBef>
                <a:spcPts val="1500"/>
              </a:spcBef>
              <a:buClr>
                <a:srgbClr val="007FA3"/>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3753192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64"/>
        <p:cNvGrpSpPr/>
        <p:nvPr/>
      </p:nvGrpSpPr>
      <p:grpSpPr>
        <a:xfrm>
          <a:off x="0" y="0"/>
          <a:ext cx="0" cy="0"/>
          <a:chOff x="0" y="0"/>
          <a:chExt cx="0" cy="0"/>
        </a:xfrm>
      </p:grpSpPr>
      <p:sp>
        <p:nvSpPr>
          <p:cNvPr id="4"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
        <p:nvSpPr>
          <p:cNvPr id="65" name="Shape 65"/>
          <p:cNvSpPr txBox="1">
            <a:spLocks noGrp="1"/>
          </p:cNvSpPr>
          <p:nvPr>
            <p:ph type="title"/>
          </p:nvPr>
        </p:nvSpPr>
        <p:spPr>
          <a:xfrm>
            <a:off x="457200" y="228600"/>
            <a:ext cx="8229600" cy="1066799"/>
          </a:xfrm>
          <a:prstGeom prst="rect">
            <a:avLst/>
          </a:prstGeom>
          <a:noFill/>
          <a:ln>
            <a:noFill/>
          </a:ln>
        </p:spPr>
        <p:txBody>
          <a:bodyPr anchor="t"/>
          <a:lstStyle>
            <a:lvl1pPr marL="0" marR="0" lvl="0" indent="0" algn="ctr" rtl="0">
              <a:lnSpc>
                <a:spcPct val="100000"/>
              </a:lnSpc>
              <a:spcBef>
                <a:spcPts val="0"/>
              </a:spcBef>
              <a:buClr>
                <a:srgbClr val="007FA3"/>
              </a:buClr>
              <a:buFont typeface="Times New Roman"/>
              <a:buNone/>
              <a:defRPr sz="40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66" name="Shape 66"/>
          <p:cNvSpPr txBox="1">
            <a:spLocks noGrp="1"/>
          </p:cNvSpPr>
          <p:nvPr>
            <p:ph type="body" idx="1"/>
          </p:nvPr>
        </p:nvSpPr>
        <p:spPr>
          <a:xfrm>
            <a:off x="457200" y="5368160"/>
            <a:ext cx="8229600" cy="916856"/>
          </a:xfrm>
          <a:prstGeom prst="rect">
            <a:avLst/>
          </a:prstGeom>
          <a:noFill/>
          <a:ln>
            <a:noFill/>
          </a:ln>
        </p:spPr>
        <p:txBody>
          <a:bodyPr anchor="b"/>
          <a:lstStyle>
            <a:lvl1pPr marL="0" marR="0" lvl="0" indent="0" algn="ctr" rtl="0">
              <a:spcBef>
                <a:spcPts val="0"/>
              </a:spcBef>
              <a:buClr>
                <a:srgbClr val="007FA3"/>
              </a:buClr>
              <a:buFont typeface="Arial"/>
              <a:buNone/>
              <a:defRPr sz="1600" b="1"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571628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72"/>
        <p:cNvGrpSpPr/>
        <p:nvPr/>
      </p:nvGrpSpPr>
      <p:grpSpPr>
        <a:xfrm>
          <a:off x="0" y="0"/>
          <a:ext cx="0" cy="0"/>
          <a:chOff x="0" y="0"/>
          <a:chExt cx="0" cy="0"/>
        </a:xfrm>
      </p:grpSpPr>
      <p:sp>
        <p:nvSpPr>
          <p:cNvPr id="5"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
        <p:nvSpPr>
          <p:cNvPr id="73" name="Shape 73"/>
          <p:cNvSpPr txBox="1">
            <a:spLocks noGrp="1"/>
          </p:cNvSpPr>
          <p:nvPr>
            <p:ph type="title"/>
          </p:nvPr>
        </p:nvSpPr>
        <p:spPr>
          <a:xfrm>
            <a:off x="457200" y="215371"/>
            <a:ext cx="8229600" cy="1097279"/>
          </a:xfrm>
          <a:prstGeom prst="rect">
            <a:avLst/>
          </a:prstGeom>
          <a:noFill/>
          <a:ln>
            <a:noFill/>
          </a:ln>
        </p:spPr>
        <p:txBody>
          <a:bodyPr/>
          <a:lstStyle>
            <a:lvl1pPr marL="0" marR="0" lvl="0" indent="0" algn="ctr" rtl="0">
              <a:lnSpc>
                <a:spcPct val="100000"/>
              </a:lnSpc>
              <a:spcBef>
                <a:spcPts val="0"/>
              </a:spcBef>
              <a:buClr>
                <a:srgbClr val="007FA3"/>
              </a:buClr>
              <a:buFont typeface="Times New Roman"/>
              <a:buNone/>
              <a:defRPr sz="40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4" name="Shape 74"/>
          <p:cNvSpPr txBox="1">
            <a:spLocks noGrp="1"/>
          </p:cNvSpPr>
          <p:nvPr>
            <p:ph type="body" idx="1"/>
          </p:nvPr>
        </p:nvSpPr>
        <p:spPr>
          <a:xfrm>
            <a:off x="457200" y="1600200"/>
            <a:ext cx="8229600" cy="2163763"/>
          </a:xfrm>
          <a:prstGeom prst="rect">
            <a:avLst/>
          </a:prstGeom>
          <a:noFill/>
          <a:ln>
            <a:noFill/>
          </a:ln>
        </p:spPr>
        <p:txBody>
          <a:bodyPr/>
          <a:lstStyle>
            <a:lvl1pPr marL="256032" marR="0" lvl="0" indent="-154432" algn="l" rtl="0">
              <a:spcBef>
                <a:spcPts val="1500"/>
              </a:spcBef>
              <a:buClr>
                <a:srgbClr val="007FA3"/>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dirty="0"/>
          </a:p>
        </p:txBody>
      </p:sp>
      <p:sp>
        <p:nvSpPr>
          <p:cNvPr id="75" name="Shape 75"/>
          <p:cNvSpPr txBox="1">
            <a:spLocks noGrp="1"/>
          </p:cNvSpPr>
          <p:nvPr>
            <p:ph type="body" idx="2"/>
          </p:nvPr>
        </p:nvSpPr>
        <p:spPr>
          <a:xfrm>
            <a:off x="457200" y="3962400"/>
            <a:ext cx="8229600" cy="2163763"/>
          </a:xfrm>
          <a:prstGeom prst="rect">
            <a:avLst/>
          </a:prstGeom>
          <a:noFill/>
          <a:ln>
            <a:noFill/>
          </a:ln>
        </p:spPr>
        <p:txBody>
          <a:bodyPr/>
          <a:lstStyle>
            <a:lvl1pPr marL="256032" marR="0" lvl="0" indent="-154432" algn="l" rtl="0">
              <a:spcBef>
                <a:spcPts val="1500"/>
              </a:spcBef>
              <a:buClr>
                <a:srgbClr val="007FA3"/>
              </a:buClr>
              <a:buSzPct val="100000"/>
              <a:buFont typeface="Arial"/>
              <a:buChar char="•"/>
              <a:defRPr sz="24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541792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79"/>
        <p:cNvGrpSpPr/>
        <p:nvPr/>
      </p:nvGrpSpPr>
      <p:grpSpPr>
        <a:xfrm>
          <a:off x="0" y="0"/>
          <a:ext cx="0" cy="0"/>
          <a:chOff x="0" y="0"/>
          <a:chExt cx="0" cy="0"/>
        </a:xfrm>
      </p:grpSpPr>
      <p:sp>
        <p:nvSpPr>
          <p:cNvPr id="4" name="Shape 16"/>
          <p:cNvSpPr txBox="1">
            <a:spLocks noChangeArrowheads="1"/>
          </p:cNvSpPr>
          <p:nvPr userDrawn="1"/>
        </p:nvSpPr>
        <p:spPr bwMode="auto">
          <a:xfrm>
            <a:off x="1828800" y="6477000"/>
            <a:ext cx="7162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buClr>
                <a:srgbClr val="000000"/>
              </a:buClr>
              <a:buSzPct val="25000"/>
              <a:buFont typeface="Verdana" panose="020B0604030504040204" pitchFamily="34" charset="0"/>
              <a:buNone/>
              <a:defRPr/>
            </a:pPr>
            <a:r>
              <a:rPr lang="en-US" altLang="en-US" sz="1200" dirty="0">
                <a:solidFill>
                  <a:srgbClr val="000000"/>
                </a:solidFill>
                <a:latin typeface="Verdana" panose="020B0604030504040204" pitchFamily="34" charset="0"/>
                <a:sym typeface="Verdana" panose="020B0604030504040204" pitchFamily="34" charset="0"/>
              </a:rPr>
              <a:t>Copyright © 2018, 2014, 2011 Pearson Education, Inc. All Rights Reserved</a:t>
            </a:r>
          </a:p>
        </p:txBody>
      </p:sp>
      <p:sp>
        <p:nvSpPr>
          <p:cNvPr id="80" name="Shape 80"/>
          <p:cNvSpPr txBox="1">
            <a:spLocks noGrp="1"/>
          </p:cNvSpPr>
          <p:nvPr>
            <p:ph type="title"/>
          </p:nvPr>
        </p:nvSpPr>
        <p:spPr>
          <a:xfrm>
            <a:off x="685800" y="1447800"/>
            <a:ext cx="7772400" cy="2152651"/>
          </a:xfrm>
          <a:prstGeom prst="rect">
            <a:avLst/>
          </a:prstGeom>
          <a:noFill/>
          <a:ln>
            <a:noFill/>
          </a:ln>
        </p:spPr>
        <p:txBody>
          <a:bodyPr/>
          <a:lstStyle>
            <a:lvl1pPr marL="0" marR="0" lvl="0" indent="0" algn="ctr" rtl="0">
              <a:lnSpc>
                <a:spcPct val="100000"/>
              </a:lnSpc>
              <a:spcBef>
                <a:spcPts val="0"/>
              </a:spcBef>
              <a:buClr>
                <a:srgbClr val="007FA3"/>
              </a:buClr>
              <a:buFont typeface="Times New Roman"/>
              <a:buNone/>
              <a:defRPr sz="40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81" name="Shape 81"/>
          <p:cNvSpPr txBox="1">
            <a:spLocks noGrp="1"/>
          </p:cNvSpPr>
          <p:nvPr>
            <p:ph type="body" idx="1"/>
          </p:nvPr>
        </p:nvSpPr>
        <p:spPr>
          <a:xfrm>
            <a:off x="674687" y="3962400"/>
            <a:ext cx="7794626" cy="1752600"/>
          </a:xfrm>
          <a:prstGeom prst="rect">
            <a:avLst/>
          </a:prstGeom>
          <a:noFill/>
          <a:ln>
            <a:noFill/>
          </a:ln>
        </p:spPr>
        <p:txBody>
          <a:bodyPr/>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107451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19"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Shape 10"/>
          <p:cNvSpPr txBox="1">
            <a:spLocks noGrp="1"/>
          </p:cNvSpPr>
          <p:nvPr>
            <p:ph type="title"/>
          </p:nvPr>
        </p:nvSpPr>
        <p:spPr bwMode="auto">
          <a:xfrm>
            <a:off x="457200" y="215900"/>
            <a:ext cx="8229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p>
            <a:pPr lvl="0"/>
            <a:endParaRPr lang="en-US" altLang="en-US">
              <a:sym typeface="Arial" panose="020B0604020202020204" pitchFamily="34" charset="0"/>
            </a:endParaRPr>
          </a:p>
        </p:txBody>
      </p:sp>
      <p:sp>
        <p:nvSpPr>
          <p:cNvPr id="1027" name="Shape 11"/>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r>
              <a:rPr lang="en-US" altLang="en-US">
                <a:sym typeface="Arial" panose="020B0604020202020204" pitchFamily="34" charset="0"/>
              </a:rPr>
              <a:t>Click to add text</a:t>
            </a:r>
          </a:p>
        </p:txBody>
      </p:sp>
      <p:sp>
        <p:nvSpPr>
          <p:cNvPr id="1028" name="Shape 13"/>
          <p:cNvSpPr txBox="1">
            <a:spLocks noGrp="1"/>
          </p:cNvSpPr>
          <p:nvPr>
            <p:ph type="dt" idx="10"/>
          </p:nvPr>
        </p:nvSpPr>
        <p:spPr bwMode="auto">
          <a:xfrm>
            <a:off x="6335713" y="112713"/>
            <a:ext cx="2133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lgn="r" eaLnBrk="1" hangingPunct="1">
              <a:defRPr sz="900">
                <a:solidFill>
                  <a:srgbClr val="FFFFFF"/>
                </a:solidFill>
                <a:cs typeface="Arial" panose="020B0604020202020204" pitchFamily="34" charset="0"/>
                <a:sym typeface="Arial" panose="020B0604020202020204" pitchFamily="34" charset="0"/>
              </a:defRPr>
            </a:lvl1pPr>
          </a:lstStyle>
          <a:p>
            <a:pPr>
              <a:defRPr/>
            </a:pPr>
            <a:endParaRPr lang="en-US" altLang="en-US" dirty="0"/>
          </a:p>
        </p:txBody>
      </p:sp>
      <p:sp>
        <p:nvSpPr>
          <p:cNvPr id="1029" name="Shape 14"/>
          <p:cNvSpPr txBox="1">
            <a:spLocks noGrp="1"/>
          </p:cNvSpPr>
          <p:nvPr>
            <p:ph type="sldNum" idx="12"/>
          </p:nvPr>
        </p:nvSpPr>
        <p:spPr bwMode="auto">
          <a:xfrm>
            <a:off x="8469313" y="112713"/>
            <a:ext cx="5524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lvl1pPr algn="r" eaLnBrk="1" hangingPunct="1">
              <a:buSzPct val="25000"/>
              <a:defRPr sz="900" smtClean="0">
                <a:solidFill>
                  <a:srgbClr val="FFFFFF"/>
                </a:solidFill>
                <a:cs typeface="Arial" panose="020B0604020202020204" pitchFamily="34" charset="0"/>
                <a:sym typeface="Arial" panose="020B0604020202020204" pitchFamily="34" charset="0"/>
              </a:defRPr>
            </a:lvl1pPr>
          </a:lstStyle>
          <a:p>
            <a:pPr>
              <a:defRPr/>
            </a:pPr>
            <a:fld id="{4B4F4524-01C8-4E05-BAFE-247509E2FD80}" type="slidenum">
              <a:rPr lang="en-US" altLang="en-US"/>
              <a:pPr>
                <a:defRPr/>
              </a:pPr>
              <a:t>‹#›</a:t>
            </a:fld>
            <a:endParaRPr lang="en-US" altLang="en-US" dirty="0"/>
          </a:p>
        </p:txBody>
      </p:sp>
      <p:pic>
        <p:nvPicPr>
          <p:cNvPr id="1030" name="Shape 15" descr="Pearson Logo"/>
          <p:cNvPicPr preferRelativeResize="0">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5425" y="6434138"/>
            <a:ext cx="91757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Lst>
  <p:hf sldNum="0" hdr="0" ftr="0" dt="0"/>
  <p:txStyles>
    <p:titleStyle>
      <a:defPPr marR="0" lvl="0" algn="l" rtl="0">
        <a:lnSpc>
          <a:spcPct val="100000"/>
        </a:lnSpc>
        <a:spcBef>
          <a:spcPts val="0"/>
        </a:spcBef>
        <a:spcAft>
          <a:spcPts val="0"/>
        </a:spcAft>
      </a:defPPr>
      <a:lvl1pPr algn="ctr" rtl="0" eaLnBrk="0" fontAlgn="base" hangingPunct="0">
        <a:spcBef>
          <a:spcPct val="0"/>
        </a:spcBef>
        <a:spcAft>
          <a:spcPct val="0"/>
        </a:spcAft>
        <a:defRPr sz="4000">
          <a:solidFill>
            <a:srgbClr val="000000"/>
          </a:solidFill>
          <a:latin typeface="+mj-lt"/>
          <a:ea typeface="Arial"/>
          <a:cs typeface="Arial"/>
          <a:sym typeface="Arial" panose="020B0604020202020204" pitchFamily="34" charset="0"/>
        </a:defRPr>
      </a:lvl1pPr>
      <a:lvl2pPr algn="ctr" rtl="0" eaLnBrk="0" fontAlgn="base" hangingPunct="0">
        <a:spcBef>
          <a:spcPct val="0"/>
        </a:spcBef>
        <a:spcAft>
          <a:spcPct val="0"/>
        </a:spcAft>
        <a:defRPr sz="4000">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ctr" rtl="0" eaLnBrk="0" fontAlgn="base" hangingPunct="0">
        <a:spcBef>
          <a:spcPct val="0"/>
        </a:spcBef>
        <a:spcAft>
          <a:spcPct val="0"/>
        </a:spcAft>
        <a:defRPr sz="4000">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ctr" rtl="0" eaLnBrk="0" fontAlgn="base" hangingPunct="0">
        <a:spcBef>
          <a:spcPct val="0"/>
        </a:spcBef>
        <a:spcAft>
          <a:spcPct val="0"/>
        </a:spcAft>
        <a:defRPr sz="4000">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ctr" rtl="0" eaLnBrk="0" fontAlgn="base" hangingPunct="0">
        <a:spcBef>
          <a:spcPct val="0"/>
        </a:spcBef>
        <a:spcAft>
          <a:spcPct val="0"/>
        </a:spcAft>
        <a:defRPr sz="40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457200" algn="ctr" rtl="0" eaLnBrk="0" fontAlgn="base" hangingPunct="0">
        <a:spcBef>
          <a:spcPct val="0"/>
        </a:spcBef>
        <a:spcAft>
          <a:spcPct val="0"/>
        </a:spcAft>
        <a:defRPr sz="40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ctr" rtl="0" eaLnBrk="0" fontAlgn="base" hangingPunct="0">
        <a:spcBef>
          <a:spcPct val="0"/>
        </a:spcBef>
        <a:spcAft>
          <a:spcPct val="0"/>
        </a:spcAft>
        <a:defRPr sz="40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ctr" rtl="0" eaLnBrk="0" fontAlgn="base" hangingPunct="0">
        <a:spcBef>
          <a:spcPct val="0"/>
        </a:spcBef>
        <a:spcAft>
          <a:spcPct val="0"/>
        </a:spcAft>
        <a:defRPr sz="40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ctr" rtl="0" eaLnBrk="0" fontAlgn="base" hangingPunct="0">
        <a:spcBef>
          <a:spcPct val="0"/>
        </a:spcBef>
        <a:spcAft>
          <a:spcPct val="0"/>
        </a:spcAft>
        <a:defRPr sz="4000">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defRPr sz="2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lt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4B4F4524-01C8-4E05-BAFE-247509E2FD80}" type="slidenum">
              <a:rPr lang="en-US" altLang="en-US" smtClean="0"/>
              <a:pPr>
                <a:defRPr/>
              </a:pPr>
              <a:t>‹#›</a:t>
            </a:fld>
            <a:endParaRPr lang="en-US" altLang="en-US" dirty="0"/>
          </a:p>
        </p:txBody>
      </p:sp>
    </p:spTree>
    <p:extLst>
      <p:ext uri="{BB962C8B-B14F-4D97-AF65-F5344CB8AC3E}">
        <p14:creationId xmlns:p14="http://schemas.microsoft.com/office/powerpoint/2010/main" val="3971876191"/>
      </p:ext>
    </p:extLst>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 id="2147483980" r:id="rId12"/>
    <p:sldLayoutId id="2147483981" r:id="rId13"/>
    <p:sldLayoutId id="2147483982" r:id="rId14"/>
    <p:sldLayoutId id="2147483983" r:id="rId15"/>
    <p:sldLayoutId id="2147483984" r:id="rId16"/>
    <p:sldLayoutId id="2147483985" r:id="rId17"/>
    <p:sldLayoutId id="2147483986" r:id="rId18"/>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6F86501-5DA9-DA41-9243-8F038E80DA91}"/>
              </a:ext>
            </a:extLst>
          </p:cNvPr>
          <p:cNvSpPr>
            <a:spLocks noGrp="1"/>
          </p:cNvSpPr>
          <p:nvPr>
            <p:ph idx="1"/>
          </p:nvPr>
        </p:nvSpPr>
        <p:spPr>
          <a:xfrm>
            <a:off x="457200" y="762000"/>
            <a:ext cx="8229600" cy="5364163"/>
          </a:xfrm>
        </p:spPr>
        <p:txBody>
          <a:bodyPr/>
          <a:lstStyle/>
          <a:p>
            <a:pPr marL="101600" indent="0" algn="ctr">
              <a:buNone/>
            </a:pPr>
            <a:endParaRPr lang="en-US" altLang="en-US" dirty="0">
              <a:solidFill>
                <a:srgbClr val="000000"/>
              </a:solidFill>
              <a:latin typeface="Arial" panose="020B0604020202020204" pitchFamily="34" charset="0"/>
              <a:cs typeface="Arial" panose="020B0604020202020204" pitchFamily="34" charset="0"/>
              <a:sym typeface="Arial" panose="020B0604020202020204" pitchFamily="34" charset="0"/>
            </a:endParaRPr>
          </a:p>
          <a:p>
            <a:pPr marL="101600" indent="0" algn="ctr">
              <a:buNone/>
            </a:pPr>
            <a:r>
              <a:rPr lang="en-US" altLang="en-US" sz="3200" dirty="0">
                <a:solidFill>
                  <a:srgbClr val="000000"/>
                </a:solidFill>
                <a:latin typeface="Arial" panose="020B0604020202020204" pitchFamily="34" charset="0"/>
                <a:cs typeface="Arial" panose="020B0604020202020204" pitchFamily="34" charset="0"/>
                <a:sym typeface="Arial" panose="020B0604020202020204" pitchFamily="34" charset="0"/>
              </a:rPr>
              <a:t>Dissociative Disorders</a:t>
            </a:r>
          </a:p>
          <a:p>
            <a:pPr marL="101600" indent="0" algn="ctr">
              <a:buNone/>
            </a:pPr>
            <a:r>
              <a:rPr lang="en-US" altLang="en-US" sz="3200" dirty="0">
                <a:solidFill>
                  <a:srgbClr val="000000"/>
                </a:solidFill>
                <a:latin typeface="Arial" panose="020B0604020202020204" pitchFamily="34" charset="0"/>
                <a:cs typeface="Arial" panose="020B0604020202020204" pitchFamily="34" charset="0"/>
                <a:sym typeface="Arial" panose="020B0604020202020204" pitchFamily="34" charset="0"/>
              </a:rPr>
              <a:t>Somatic Symptom and Related Disorders</a:t>
            </a:r>
          </a:p>
          <a:p>
            <a:pPr marL="101600" indent="0" algn="ctr">
              <a:buNone/>
            </a:pPr>
            <a:r>
              <a:rPr lang="en-US" altLang="en-US" sz="3200" dirty="0">
                <a:solidFill>
                  <a:srgbClr val="000000"/>
                </a:solidFill>
                <a:latin typeface="Arial" panose="020B0604020202020204" pitchFamily="34" charset="0"/>
                <a:cs typeface="Arial" panose="020B0604020202020204" pitchFamily="34" charset="0"/>
                <a:sym typeface="Arial" panose="020B0604020202020204" pitchFamily="34" charset="0"/>
              </a:rPr>
              <a:t> </a:t>
            </a:r>
            <a:endParaRPr lang="en-US" sz="3200" dirty="0"/>
          </a:p>
        </p:txBody>
      </p:sp>
    </p:spTree>
    <p:extLst>
      <p:ext uri="{BB962C8B-B14F-4D97-AF65-F5344CB8AC3E}">
        <p14:creationId xmlns:p14="http://schemas.microsoft.com/office/powerpoint/2010/main" val="3191484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092" y="228600"/>
            <a:ext cx="8229600" cy="1312650"/>
          </a:xfrm>
        </p:spPr>
        <p:txBody>
          <a:bodyPr>
            <a:normAutofit/>
          </a:bodyPr>
          <a:lstStyle/>
          <a:p>
            <a:r>
              <a:rPr lang="en-US" altLang="en-US" dirty="0">
                <a:solidFill>
                  <a:schemeClr val="tx2"/>
                </a:solidFill>
                <a:ea typeface="ＭＳ Ｐゴシック" pitchFamily="34" charset="-128"/>
                <a:cs typeface="Times New Roman" pitchFamily="18" charset="0"/>
              </a:rPr>
              <a:t>Depersonalization/Derealization Disorder</a:t>
            </a:r>
            <a:endParaRPr lang="en-US" dirty="0"/>
          </a:p>
        </p:txBody>
      </p:sp>
      <p:sp>
        <p:nvSpPr>
          <p:cNvPr id="3" name="Text Placeholder 2"/>
          <p:cNvSpPr>
            <a:spLocks noGrp="1"/>
          </p:cNvSpPr>
          <p:nvPr>
            <p:ph type="body" idx="1"/>
          </p:nvPr>
        </p:nvSpPr>
        <p:spPr>
          <a:xfrm>
            <a:off x="304800" y="1752600"/>
            <a:ext cx="3657600" cy="4449763"/>
          </a:xfrm>
        </p:spPr>
        <p:txBody>
          <a:bodyPr/>
          <a:lstStyle/>
          <a:p>
            <a:pPr eaLnBrk="1" fontAlgn="auto" hangingPunct="1">
              <a:spcAft>
                <a:spcPts val="0"/>
              </a:spcAft>
              <a:defRPr/>
            </a:pPr>
            <a:r>
              <a:rPr lang="en-US" altLang="en-US" sz="1600" b="1" dirty="0">
                <a:solidFill>
                  <a:srgbClr val="000000"/>
                </a:solidFill>
                <a:ea typeface="ＭＳ Ｐゴシック" pitchFamily="34" charset="-128"/>
                <a:cs typeface="Times New Roman" pitchFamily="18" charset="0"/>
              </a:rPr>
              <a:t>Depersonalization</a:t>
            </a:r>
            <a:r>
              <a:rPr lang="en-US" altLang="en-US" sz="1600" dirty="0">
                <a:solidFill>
                  <a:srgbClr val="000000"/>
                </a:solidFill>
                <a:ea typeface="ＭＳ Ｐゴシック" pitchFamily="34" charset="-128"/>
                <a:cs typeface="Times New Roman" pitchFamily="18" charset="0"/>
              </a:rPr>
              <a:t> – A temporary loss or change in the usual sense of reality in which people feel detached from themselves and their surroundings.</a:t>
            </a:r>
          </a:p>
          <a:p>
            <a:pPr eaLnBrk="1" fontAlgn="auto" hangingPunct="1">
              <a:spcAft>
                <a:spcPts val="0"/>
              </a:spcAft>
              <a:defRPr/>
            </a:pPr>
            <a:r>
              <a:rPr lang="en-US" altLang="en-US" sz="1600" b="1" dirty="0">
                <a:solidFill>
                  <a:srgbClr val="000000"/>
                </a:solidFill>
                <a:ea typeface="ＭＳ Ｐゴシック" pitchFamily="34" charset="-128"/>
                <a:cs typeface="Times New Roman" pitchFamily="18" charset="0"/>
              </a:rPr>
              <a:t>Derealization</a:t>
            </a:r>
            <a:r>
              <a:rPr lang="en-US" altLang="en-US" sz="1600" dirty="0">
                <a:solidFill>
                  <a:srgbClr val="000000"/>
                </a:solidFill>
                <a:ea typeface="ＭＳ Ｐゴシック" pitchFamily="34" charset="-128"/>
                <a:cs typeface="Times New Roman" pitchFamily="18" charset="0"/>
              </a:rPr>
              <a:t> – A sense of unreality about the external world involving odd changes in the perception of one’s surroundings or in the passage of time.</a:t>
            </a:r>
          </a:p>
          <a:p>
            <a:pPr eaLnBrk="1" fontAlgn="auto" hangingPunct="1">
              <a:spcAft>
                <a:spcPts val="0"/>
              </a:spcAft>
              <a:defRPr/>
            </a:pPr>
            <a:r>
              <a:rPr lang="en-US" altLang="en-US" sz="1600" dirty="0">
                <a:solidFill>
                  <a:srgbClr val="000000"/>
                </a:solidFill>
                <a:ea typeface="ＭＳ Ｐゴシック" pitchFamily="34" charset="-128"/>
                <a:cs typeface="Times New Roman" pitchFamily="18" charset="0"/>
              </a:rPr>
              <a:t>People and objects change in shape; sounds may seem different</a:t>
            </a:r>
          </a:p>
          <a:p>
            <a:pPr marL="101600" indent="0">
              <a:buNone/>
            </a:pPr>
            <a:endParaRPr lang="en-US" dirty="0"/>
          </a:p>
        </p:txBody>
      </p:sp>
      <p:sp>
        <p:nvSpPr>
          <p:cNvPr id="4" name="Text Placeholder 3"/>
          <p:cNvSpPr>
            <a:spLocks noGrp="1"/>
          </p:cNvSpPr>
          <p:nvPr>
            <p:ph type="body" idx="2"/>
          </p:nvPr>
        </p:nvSpPr>
        <p:spPr>
          <a:xfrm>
            <a:off x="4286603" y="4742654"/>
            <a:ext cx="4482865" cy="943372"/>
          </a:xfrm>
        </p:spPr>
        <p:txBody>
          <a:bodyPr/>
          <a:lstStyle/>
          <a:p>
            <a:pPr marL="101600" indent="0">
              <a:buNone/>
            </a:pPr>
            <a:r>
              <a:rPr lang="en-US" sz="1200" b="1" dirty="0"/>
              <a:t>DEPERSONALIZATION. </a:t>
            </a:r>
            <a:r>
              <a:rPr lang="en-US" sz="1200" dirty="0"/>
              <a:t>Episodes of depersonalization are characterized by feelings of detachment from oneself. It may feel as if one is walking through a dream or observing the environment or oneself from outside one’s body.</a:t>
            </a:r>
          </a:p>
        </p:txBody>
      </p:sp>
    </p:spTree>
    <p:extLst>
      <p:ext uri="{BB962C8B-B14F-4D97-AF65-F5344CB8AC3E}">
        <p14:creationId xmlns:p14="http://schemas.microsoft.com/office/powerpoint/2010/main" val="321483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066800"/>
          </a:xfrm>
        </p:spPr>
        <p:txBody>
          <a:bodyPr>
            <a:normAutofit fontScale="90000"/>
          </a:bodyPr>
          <a:lstStyle/>
          <a:p>
            <a:r>
              <a:rPr lang="en-US" sz="3600" dirty="0"/>
              <a:t>Features of Depersonalization/Derealization Disorder</a:t>
            </a:r>
          </a:p>
        </p:txBody>
      </p:sp>
      <p:graphicFrame>
        <p:nvGraphicFramePr>
          <p:cNvPr id="3" name="Table 2" descr="The table lists the key features of depersonalization/derealization disorder as:&#10;• Repeated episodes of depersonalization, derealization, or both.&#10;• Episodes are characterized by feelings of detachment from one’s thoughts, feelings, or sensations (depersonalization) or from one’s surroundings (derealization).&#10;• Episodes may produce the feeling of being an outside observer of oneself.&#10;• Episodes may have a dreamlike quality.&#10;• During these episodes, a person can still distinguish reality from unreality." title="Table 6.3 Key Features of Depresonalization/Derealization Disorder"/>
          <p:cNvGraphicFramePr>
            <a:graphicFrameLocks noGrp="1"/>
          </p:cNvGraphicFramePr>
          <p:nvPr>
            <p:extLst>
              <p:ext uri="{D42A27DB-BD31-4B8C-83A1-F6EECF244321}">
                <p14:modId xmlns:p14="http://schemas.microsoft.com/office/powerpoint/2010/main" val="1363428513"/>
              </p:ext>
            </p:extLst>
          </p:nvPr>
        </p:nvGraphicFramePr>
        <p:xfrm>
          <a:off x="762000" y="1981200"/>
          <a:ext cx="7620000" cy="4118188"/>
        </p:xfrm>
        <a:graphic>
          <a:graphicData uri="http://schemas.openxmlformats.org/drawingml/2006/table">
            <a:tbl>
              <a:tblPr firstRow="1" bandRow="1">
                <a:tableStyleId>{F5AB1C69-6EDB-4FF4-983F-18BD219EF322}</a:tableStyleId>
              </a:tblPr>
              <a:tblGrid>
                <a:gridCol w="7620000">
                  <a:extLst>
                    <a:ext uri="{9D8B030D-6E8A-4147-A177-3AD203B41FA5}">
                      <a16:colId xmlns:a16="http://schemas.microsoft.com/office/drawing/2014/main" val="613416950"/>
                    </a:ext>
                  </a:extLst>
                </a:gridCol>
              </a:tblGrid>
              <a:tr h="618067">
                <a:tc>
                  <a:txBody>
                    <a:bodyPr/>
                    <a:lstStyle/>
                    <a:p>
                      <a:r>
                        <a:rPr lang="en-US" sz="1800" dirty="0"/>
                        <a:t>Table 6.3 Key Features of Depersonalization/Derealization Disorder</a:t>
                      </a:r>
                    </a:p>
                  </a:txBody>
                  <a:tcPr/>
                </a:tc>
                <a:extLst>
                  <a:ext uri="{0D108BD9-81ED-4DB2-BD59-A6C34878D82A}">
                    <a16:rowId xmlns:a16="http://schemas.microsoft.com/office/drawing/2014/main" val="158178325"/>
                  </a:ext>
                </a:extLst>
              </a:tr>
              <a:tr h="618067">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u="none" strike="noStrike" cap="none" dirty="0">
                          <a:solidFill>
                            <a:schemeClr val="dk1"/>
                          </a:solidFill>
                          <a:effectLst/>
                          <a:latin typeface="+mn-lt"/>
                          <a:ea typeface="+mn-ea"/>
                          <a:cs typeface="+mn-cs"/>
                          <a:sym typeface="Arial"/>
                        </a:rPr>
                        <a:t>Repeated episodes of depersonalization, derealization, or both.</a:t>
                      </a:r>
                    </a:p>
                  </a:txBody>
                  <a:tcPr anchor="ctr"/>
                </a:tc>
                <a:extLst>
                  <a:ext uri="{0D108BD9-81ED-4DB2-BD59-A6C34878D82A}">
                    <a16:rowId xmlns:a16="http://schemas.microsoft.com/office/drawing/2014/main" val="294270328"/>
                  </a:ext>
                </a:extLst>
              </a:tr>
              <a:tr h="618067">
                <a:tc>
                  <a:txBody>
                    <a:bodyPr/>
                    <a:lstStyle/>
                    <a:p>
                      <a:pPr marL="285750" lvl="0" indent="-285750">
                        <a:buFont typeface="Arial" panose="020B0604020202020204" pitchFamily="34" charset="0"/>
                        <a:buChar char="•"/>
                      </a:pPr>
                      <a:r>
                        <a:rPr lang="en-US" sz="1600" b="0" i="0" u="none" strike="noStrike" cap="none" dirty="0">
                          <a:solidFill>
                            <a:schemeClr val="dk1"/>
                          </a:solidFill>
                          <a:effectLst/>
                          <a:latin typeface="+mn-lt"/>
                          <a:ea typeface="+mn-ea"/>
                          <a:cs typeface="+mn-cs"/>
                          <a:sym typeface="Arial"/>
                        </a:rPr>
                        <a:t>Episodes are characterized by feelings of detachment from one’s thoughts, feelings, or sensations (depersonalization) or from one’s surroundings (derealization).</a:t>
                      </a:r>
                    </a:p>
                  </a:txBody>
                  <a:tcPr anchor="ctr"/>
                </a:tc>
                <a:extLst>
                  <a:ext uri="{0D108BD9-81ED-4DB2-BD59-A6C34878D82A}">
                    <a16:rowId xmlns:a16="http://schemas.microsoft.com/office/drawing/2014/main" val="4018286415"/>
                  </a:ext>
                </a:extLst>
              </a:tr>
              <a:tr h="618067">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u="none" strike="noStrike" cap="none" dirty="0">
                          <a:solidFill>
                            <a:schemeClr val="dk1"/>
                          </a:solidFill>
                          <a:effectLst/>
                          <a:latin typeface="+mn-lt"/>
                          <a:ea typeface="+mn-ea"/>
                          <a:cs typeface="+mn-cs"/>
                          <a:sym typeface="Arial"/>
                        </a:rPr>
                        <a:t>Episodes may produce the feeling of being an outside observer of oneself.</a:t>
                      </a:r>
                    </a:p>
                    <a:p>
                      <a:pPr marL="285750" indent="-285750">
                        <a:buFont typeface="Arial" panose="020B0604020202020204" pitchFamily="34" charset="0"/>
                        <a:buChar char="•"/>
                      </a:pPr>
                      <a:endParaRPr lang="en-US" sz="1600" dirty="0"/>
                    </a:p>
                  </a:txBody>
                  <a:tcPr anchor="ctr"/>
                </a:tc>
                <a:extLst>
                  <a:ext uri="{0D108BD9-81ED-4DB2-BD59-A6C34878D82A}">
                    <a16:rowId xmlns:a16="http://schemas.microsoft.com/office/drawing/2014/main" val="27946375"/>
                  </a:ext>
                </a:extLst>
              </a:tr>
              <a:tr h="618067">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u="none" strike="noStrike" cap="none" dirty="0">
                          <a:solidFill>
                            <a:schemeClr val="dk1"/>
                          </a:solidFill>
                          <a:effectLst/>
                          <a:latin typeface="+mn-lt"/>
                          <a:ea typeface="+mn-ea"/>
                          <a:cs typeface="+mn-cs"/>
                          <a:sym typeface="Arial"/>
                        </a:rPr>
                        <a:t>Episodes may have a dreamlike quality.</a:t>
                      </a:r>
                    </a:p>
                    <a:p>
                      <a:pPr marL="285750" indent="-285750">
                        <a:buFont typeface="Arial" panose="020B0604020202020204" pitchFamily="34" charset="0"/>
                        <a:buChar char="•"/>
                      </a:pPr>
                      <a:endParaRPr lang="en-US" sz="1600" dirty="0"/>
                    </a:p>
                  </a:txBody>
                  <a:tcPr anchor="ctr"/>
                </a:tc>
                <a:extLst>
                  <a:ext uri="{0D108BD9-81ED-4DB2-BD59-A6C34878D82A}">
                    <a16:rowId xmlns:a16="http://schemas.microsoft.com/office/drawing/2014/main" val="1796076650"/>
                  </a:ext>
                </a:extLst>
              </a:tr>
              <a:tr h="618067">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u="none" strike="noStrike" cap="none" dirty="0">
                          <a:solidFill>
                            <a:schemeClr val="dk1"/>
                          </a:solidFill>
                          <a:effectLst/>
                          <a:latin typeface="+mn-lt"/>
                          <a:ea typeface="+mn-ea"/>
                          <a:cs typeface="+mn-cs"/>
                          <a:sym typeface="Arial"/>
                        </a:rPr>
                        <a:t>During these episodes, a person can still distinguish reality from unreality.</a:t>
                      </a:r>
                    </a:p>
                    <a:p>
                      <a:pPr marL="285750" indent="-285750">
                        <a:buFont typeface="Arial" panose="020B0604020202020204" pitchFamily="34" charset="0"/>
                        <a:buChar char="•"/>
                      </a:pPr>
                      <a:endParaRPr lang="en-US" sz="1600" dirty="0"/>
                    </a:p>
                  </a:txBody>
                  <a:tcPr anchor="ctr"/>
                </a:tc>
                <a:extLst>
                  <a:ext uri="{0D108BD9-81ED-4DB2-BD59-A6C34878D82A}">
                    <a16:rowId xmlns:a16="http://schemas.microsoft.com/office/drawing/2014/main" val="970821194"/>
                  </a:ext>
                </a:extLst>
              </a:tr>
            </a:tbl>
          </a:graphicData>
        </a:graphic>
      </p:graphicFrame>
    </p:spTree>
    <p:extLst>
      <p:ext uri="{BB962C8B-B14F-4D97-AF65-F5344CB8AC3E}">
        <p14:creationId xmlns:p14="http://schemas.microsoft.com/office/powerpoint/2010/main" val="1388661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txBox="1">
            <a:spLocks noGrp="1"/>
          </p:cNvSpPr>
          <p:nvPr>
            <p:ph type="title"/>
          </p:nvPr>
        </p:nvSpPr>
        <p:spPr>
          <a:xfrm>
            <a:off x="457200" y="204299"/>
            <a:ext cx="8229600" cy="1325563"/>
          </a:xfrm>
        </p:spPr>
        <p:txBody>
          <a:bodyPr>
            <a:normAutofit/>
          </a:bodyPr>
          <a:lstStyle/>
          <a:p>
            <a:pPr eaLnBrk="1" hangingPunct="1">
              <a:spcBef>
                <a:spcPct val="0"/>
              </a:spcBef>
            </a:pPr>
            <a:r>
              <a:rPr lang="en-US" altLang="en-US" dirty="0">
                <a:ea typeface="ＭＳ Ｐゴシック" panose="020B0600070205080204" pitchFamily="34" charset="-128"/>
                <a:cs typeface="Times New Roman" panose="02020603050405020304" pitchFamily="18" charset="0"/>
                <a:sym typeface="Times New Roman" panose="02020603050405020304" pitchFamily="18" charset="0"/>
              </a:rPr>
              <a:t>Theoretical Perspectives: </a:t>
            </a:r>
            <a:br>
              <a:rPr lang="en-US" altLang="en-US" dirty="0">
                <a:ea typeface="ＭＳ Ｐゴシック" panose="020B0600070205080204" pitchFamily="34" charset="-128"/>
                <a:cs typeface="Times New Roman" panose="02020603050405020304" pitchFamily="18" charset="0"/>
                <a:sym typeface="Times New Roman" panose="02020603050405020304" pitchFamily="18" charset="0"/>
              </a:rPr>
            </a:br>
            <a:r>
              <a:rPr lang="en-US" altLang="en-US" dirty="0">
                <a:ea typeface="ＭＳ Ｐゴシック" panose="020B0600070205080204" pitchFamily="34" charset="-128"/>
                <a:cs typeface="Times New Roman" panose="02020603050405020304" pitchFamily="18" charset="0"/>
                <a:sym typeface="Times New Roman" panose="02020603050405020304" pitchFamily="18" charset="0"/>
              </a:rPr>
              <a:t>Brain Dysfunction</a:t>
            </a:r>
          </a:p>
        </p:txBody>
      </p:sp>
      <p:sp>
        <p:nvSpPr>
          <p:cNvPr id="45058" name="Text Placeholder 5"/>
          <p:cNvSpPr>
            <a:spLocks noGrp="1"/>
          </p:cNvSpPr>
          <p:nvPr>
            <p:ph idx="1"/>
          </p:nvPr>
        </p:nvSpPr>
        <p:spPr/>
        <p:txBody>
          <a:bodyPr>
            <a:normAutofit/>
          </a:bodyPr>
          <a:lstStyle/>
          <a:p>
            <a:pPr eaLnBrk="1" fontAlgn="auto" hangingPunct="1">
              <a:spcAft>
                <a:spcPts val="0"/>
              </a:spcAft>
              <a:defRPr/>
            </a:pPr>
            <a:r>
              <a:rPr lang="en-US" altLang="en-US" dirty="0">
                <a:latin typeface="+mj-lt"/>
                <a:ea typeface="ＭＳ Ｐゴシック" pitchFamily="34" charset="-128"/>
                <a:cs typeface="Times New Roman" pitchFamily="18" charset="0"/>
              </a:rPr>
              <a:t>Research demonstrates structural differences in brain areas involved in memory and emotion between patients with dissociative identity disorder (DID) and healthy controls.</a:t>
            </a:r>
          </a:p>
          <a:p>
            <a:pPr eaLnBrk="1" fontAlgn="auto" hangingPunct="1">
              <a:spcAft>
                <a:spcPts val="0"/>
              </a:spcAft>
              <a:defRPr/>
            </a:pPr>
            <a:r>
              <a:rPr lang="en-US" altLang="en-US" dirty="0">
                <a:latin typeface="+mj-lt"/>
                <a:ea typeface="ＭＳ Ｐゴシック" pitchFamily="34" charset="-128"/>
                <a:cs typeface="Times New Roman" pitchFamily="18" charset="0"/>
              </a:rPr>
              <a:t>May be differences in brain metabolic activity between people with depersonalization disorder and healthy subjects.</a:t>
            </a:r>
          </a:p>
          <a:p>
            <a:pPr eaLnBrk="1" fontAlgn="auto" hangingPunct="1">
              <a:spcAft>
                <a:spcPts val="0"/>
              </a:spcAft>
              <a:defRPr/>
            </a:pPr>
            <a:r>
              <a:rPr lang="en-US" altLang="en-US" dirty="0">
                <a:latin typeface="+mj-lt"/>
                <a:ea typeface="ＭＳ Ｐゴシック" pitchFamily="34" charset="-128"/>
                <a:cs typeface="Times New Roman" pitchFamily="18" charset="0"/>
              </a:rPr>
              <a:t>Disruptive sleep patterns may result in dissociative experiences.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447800"/>
          </a:xfrm>
        </p:spPr>
        <p:txBody>
          <a:bodyPr/>
          <a:lstStyle/>
          <a:p>
            <a:r>
              <a:rPr lang="en-US" sz="3600" dirty="0"/>
              <a:t>Diathesis-Stress Model of Dissociative Identity Disorder</a:t>
            </a:r>
          </a:p>
        </p:txBody>
      </p:sp>
      <p:sp>
        <p:nvSpPr>
          <p:cNvPr id="3" name="Text Placeholder 2"/>
          <p:cNvSpPr>
            <a:spLocks noGrp="1"/>
          </p:cNvSpPr>
          <p:nvPr>
            <p:ph type="body" idx="1"/>
          </p:nvPr>
        </p:nvSpPr>
        <p:spPr>
          <a:xfrm>
            <a:off x="457200" y="5181600"/>
            <a:ext cx="8229600" cy="990600"/>
          </a:xfrm>
        </p:spPr>
        <p:txBody>
          <a:bodyPr/>
          <a:lstStyle/>
          <a:p>
            <a:pPr algn="l"/>
            <a:r>
              <a:rPr lang="en-US" sz="1200" dirty="0"/>
              <a:t>Figure 6.1 </a:t>
            </a:r>
            <a:r>
              <a:rPr lang="en-US" sz="1200" b="0" dirty="0"/>
              <a:t>Diathesis-stress model of dissociative identity disorder. </a:t>
            </a:r>
          </a:p>
          <a:p>
            <a:pPr algn="l"/>
            <a:r>
              <a:rPr lang="en-US" sz="1200" b="0" dirty="0"/>
              <a:t>In this model, exposure to severe, recurrent trauma (stress), together with certain predisposing factors (diathesis), leads in some cases to the development of alter personalities, which over time become stabilized and strengthened by social reinforcement and blocking out of disturbing memories.</a:t>
            </a:r>
          </a:p>
        </p:txBody>
      </p:sp>
      <p:pic>
        <p:nvPicPr>
          <p:cNvPr id="4" name="Picture 3" descr="Flowchart illustrates the Diathesis–stress model of dissociative identity disorder. &#10;The flowchart shows the following steps:&#10;Diathesis caused by predisposing factors, such as proneness to fantasy, hypnotizability, and openness to altered states of consciousness, and stress due to exposure to severe recurrent trauma combine to result in a psychological escape.&#10;&#10;Psychological escape or escaping into alter personalities may be the only available means of shielding the self from unbearable abuse.&#10;&#10;The combination of psychological escape, Blocking out painful memories, and Social reinforcement results in Stabilization of the dissociative identity disorder.&#10;&#10;Blocking out painful memories:&#10;In adulthood, alter personalities continue to function as a means of blocking awareness of childhood trauma and splintering off parts of the self that are not integrated within the primary personality.&#10;&#10;Social Reinforcement:&#10;Enactment of alter personalities is strengthened by positive reinforcement in the form of attention from therapists and others.&#10;&#10;Stabilization:&#10;Over time, alters become more distinct, making it difficult to maintain a coherent self." title="Figure 6.1  Diathesis-stress model of dissociative identity disorder. "/>
          <p:cNvPicPr>
            <a:picLocks noChangeAspect="1"/>
          </p:cNvPicPr>
          <p:nvPr/>
        </p:nvPicPr>
        <p:blipFill>
          <a:blip r:embed="rId2"/>
          <a:stretch>
            <a:fillRect/>
          </a:stretch>
        </p:blipFill>
        <p:spPr>
          <a:xfrm>
            <a:off x="685800" y="1409700"/>
            <a:ext cx="7407454" cy="3886201"/>
          </a:xfrm>
          <a:prstGeom prst="rect">
            <a:avLst/>
          </a:prstGeom>
        </p:spPr>
      </p:pic>
    </p:spTree>
    <p:extLst>
      <p:ext uri="{BB962C8B-B14F-4D97-AF65-F5344CB8AC3E}">
        <p14:creationId xmlns:p14="http://schemas.microsoft.com/office/powerpoint/2010/main" val="776214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1981200" y="318697"/>
            <a:ext cx="6589199" cy="694615"/>
          </a:xfrm>
        </p:spPr>
        <p:txBody>
          <a:bodyPr>
            <a:normAutofit/>
          </a:bodyPr>
          <a:lstStyle/>
          <a:p>
            <a:pPr eaLnBrk="1" fontAlgn="auto" hangingPunct="1">
              <a:spcAft>
                <a:spcPts val="0"/>
              </a:spcAft>
              <a:defRPr/>
            </a:pPr>
            <a:r>
              <a:rPr lang="en-US" altLang="en-US" sz="2400" dirty="0">
                <a:ea typeface="ＭＳ Ｐゴシック" pitchFamily="34" charset="-128"/>
                <a:cs typeface="Times New Roman" pitchFamily="18" charset="0"/>
              </a:rPr>
              <a:t>Treatment of Dissociative Disorders</a:t>
            </a:r>
          </a:p>
        </p:txBody>
      </p:sp>
      <p:sp>
        <p:nvSpPr>
          <p:cNvPr id="49154" name="Text Placeholder 5"/>
          <p:cNvSpPr>
            <a:spLocks noGrp="1"/>
          </p:cNvSpPr>
          <p:nvPr>
            <p:ph idx="1"/>
          </p:nvPr>
        </p:nvSpPr>
        <p:spPr>
          <a:xfrm>
            <a:off x="457200" y="1318725"/>
            <a:ext cx="8229600" cy="4525963"/>
          </a:xfrm>
        </p:spPr>
        <p:txBody>
          <a:bodyPr/>
          <a:lstStyle/>
          <a:p>
            <a:pPr eaLnBrk="1" fontAlgn="auto" hangingPunct="1">
              <a:spcAft>
                <a:spcPts val="0"/>
              </a:spcAft>
              <a:buFont typeface="Arial" panose="020B0604020202020204" pitchFamily="34" charset="0"/>
              <a:buChar char="•"/>
              <a:defRPr/>
            </a:pPr>
            <a:r>
              <a:rPr lang="en-US" altLang="en-US" dirty="0">
                <a:latin typeface="+mn-lt"/>
                <a:ea typeface="ＭＳ Ｐゴシック" pitchFamily="34" charset="-128"/>
                <a:cs typeface="Times New Roman" pitchFamily="18" charset="0"/>
              </a:rPr>
              <a:t>Treatment of dissociative disorders that are recurrent or persistent is likely to involve focus on the anxiety and depression associated with the disorder.</a:t>
            </a:r>
          </a:p>
          <a:p>
            <a:pPr eaLnBrk="1" fontAlgn="auto" hangingPunct="1">
              <a:spcAft>
                <a:spcPts val="0"/>
              </a:spcAft>
              <a:buFont typeface="Arial" panose="020B0604020202020204" pitchFamily="34" charset="0"/>
              <a:buChar char="•"/>
              <a:defRPr/>
            </a:pPr>
            <a:r>
              <a:rPr lang="en-US" altLang="en-US" dirty="0">
                <a:solidFill>
                  <a:srgbClr val="000000"/>
                </a:solidFill>
                <a:latin typeface="+mn-lt"/>
                <a:ea typeface="ＭＳ Ｐゴシック" pitchFamily="34" charset="-128"/>
                <a:cs typeface="Times New Roman" pitchFamily="18" charset="0"/>
              </a:rPr>
              <a:t>Treatment for dissociative identity disorder focuses on integrating the alter personalities into a cohesive personality structure. </a:t>
            </a:r>
          </a:p>
          <a:p>
            <a:pPr lvl="1" eaLnBrk="1" fontAlgn="auto" hangingPunct="1">
              <a:spcAft>
                <a:spcPts val="0"/>
              </a:spcAft>
              <a:buFont typeface="Arial" panose="020B0604020202020204" pitchFamily="34" charset="0"/>
              <a:buChar char="•"/>
              <a:defRPr/>
            </a:pPr>
            <a:r>
              <a:rPr lang="en-US" altLang="en-US" sz="1800" dirty="0">
                <a:solidFill>
                  <a:srgbClr val="000000"/>
                </a:solidFill>
                <a:latin typeface="+mn-lt"/>
                <a:ea typeface="ＭＳ Ｐゴシック" pitchFamily="34" charset="-128"/>
                <a:cs typeface="Times New Roman" pitchFamily="18" charset="0"/>
              </a:rPr>
              <a:t>Therapists may seek to help patients uncover and work through memories of early childhood trauma.</a:t>
            </a:r>
          </a:p>
          <a:p>
            <a:pPr lvl="1" eaLnBrk="1" fontAlgn="auto" hangingPunct="1">
              <a:spcAft>
                <a:spcPts val="0"/>
              </a:spcAft>
              <a:buFont typeface="Arial" panose="020B0604020202020204" pitchFamily="34" charset="0"/>
              <a:buChar char="•"/>
              <a:defRPr/>
            </a:pPr>
            <a:r>
              <a:rPr lang="en-US" altLang="en-US" sz="1800" dirty="0">
                <a:solidFill>
                  <a:srgbClr val="000000"/>
                </a:solidFill>
                <a:latin typeface="+mn-lt"/>
                <a:ea typeface="ＭＳ Ｐゴシック" pitchFamily="34" charset="-128"/>
                <a:cs typeface="Times New Roman" pitchFamily="18" charset="0"/>
              </a:rPr>
              <a:t>If successful, person will no longer need to escape into alternate selves to avoid anxiety.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normAutofit/>
          </a:bodyPr>
          <a:lstStyle/>
          <a:p>
            <a:pPr eaLnBrk="1" fontAlgn="auto" hangingPunct="1">
              <a:spcAft>
                <a:spcPts val="0"/>
              </a:spcAft>
              <a:defRPr/>
            </a:pPr>
            <a:r>
              <a:rPr lang="en-US" altLang="en-US" dirty="0">
                <a:solidFill>
                  <a:schemeClr val="tx2"/>
                </a:solidFill>
                <a:ea typeface="ＭＳ Ｐゴシック" pitchFamily="34" charset="-128"/>
                <a:cs typeface="Times New Roman" pitchFamily="18" charset="0"/>
              </a:rPr>
              <a:t>Somatic Symptom and </a:t>
            </a:r>
            <a:br>
              <a:rPr lang="en-US" altLang="en-US" dirty="0">
                <a:solidFill>
                  <a:schemeClr val="tx2"/>
                </a:solidFill>
                <a:ea typeface="ＭＳ Ｐゴシック" pitchFamily="34" charset="-128"/>
                <a:cs typeface="Times New Roman" pitchFamily="18" charset="0"/>
              </a:rPr>
            </a:br>
            <a:r>
              <a:rPr lang="en-US" altLang="en-US" dirty="0">
                <a:solidFill>
                  <a:schemeClr val="tx2"/>
                </a:solidFill>
                <a:ea typeface="ＭＳ Ｐゴシック" pitchFamily="34" charset="-128"/>
                <a:cs typeface="Times New Roman" pitchFamily="18" charset="0"/>
              </a:rPr>
              <a:t>Related Disorders</a:t>
            </a:r>
          </a:p>
        </p:txBody>
      </p:sp>
      <p:sp>
        <p:nvSpPr>
          <p:cNvPr id="53250" name="Text Placeholder 5"/>
          <p:cNvSpPr>
            <a:spLocks noGrp="1"/>
          </p:cNvSpPr>
          <p:nvPr>
            <p:ph idx="1"/>
          </p:nvPr>
        </p:nvSpPr>
        <p:spPr/>
        <p:txBody>
          <a:bodyPr/>
          <a:lstStyle/>
          <a:p>
            <a:pPr marL="101600" indent="0" eaLnBrk="1" fontAlgn="auto" hangingPunct="1">
              <a:spcAft>
                <a:spcPts val="0"/>
              </a:spcAft>
              <a:buNone/>
              <a:defRPr/>
            </a:pPr>
            <a:r>
              <a:rPr lang="en-US" altLang="en-US" b="1" dirty="0">
                <a:solidFill>
                  <a:srgbClr val="000000"/>
                </a:solidFill>
                <a:latin typeface="+mn-lt"/>
                <a:ea typeface="ＭＳ Ｐゴシック" pitchFamily="34" charset="-128"/>
                <a:cs typeface="Times New Roman" pitchFamily="18" charset="0"/>
              </a:rPr>
              <a:t>Somatic symptom and related disorders </a:t>
            </a:r>
            <a:r>
              <a:rPr lang="en-US" altLang="en-US" dirty="0">
                <a:solidFill>
                  <a:srgbClr val="000000"/>
                </a:solidFill>
                <a:latin typeface="+mn-lt"/>
                <a:ea typeface="ＭＳ Ｐゴシック" pitchFamily="34" charset="-128"/>
                <a:cs typeface="Times New Roman" pitchFamily="18" charset="0"/>
              </a:rPr>
              <a:t>– Disorders characterized by complaints of physical problems or symptoms that cannot be explained by physical causes or have excessive concern about the nature or meaning of the symptoms.</a:t>
            </a:r>
          </a:p>
          <a:p>
            <a:pPr eaLnBrk="1" fontAlgn="auto" hangingPunct="1">
              <a:spcAft>
                <a:spcPts val="0"/>
              </a:spcAft>
              <a:defRPr/>
            </a:pPr>
            <a:r>
              <a:rPr lang="en-US" altLang="en-US" dirty="0">
                <a:solidFill>
                  <a:srgbClr val="000000"/>
                </a:solidFill>
                <a:latin typeface="+mn-lt"/>
                <a:ea typeface="ＭＳ Ｐゴシック" pitchFamily="34" charset="-128"/>
                <a:cs typeface="Times New Roman" pitchFamily="18" charset="0"/>
              </a:rPr>
              <a:t>Symptoms significantly interfere with daily functioning.</a:t>
            </a:r>
          </a:p>
          <a:p>
            <a:pPr eaLnBrk="1" fontAlgn="auto" hangingPunct="1">
              <a:spcAft>
                <a:spcPts val="0"/>
              </a:spcAft>
              <a:defRPr/>
            </a:pPr>
            <a:r>
              <a:rPr lang="en-US" altLang="en-US" dirty="0">
                <a:latin typeface="+mn-lt"/>
                <a:ea typeface="ＭＳ Ｐゴシック" pitchFamily="34" charset="-128"/>
                <a:cs typeface="Times New Roman" pitchFamily="18" charset="0"/>
              </a:rPr>
              <a:t>Based on assumption that psychological processes affect physical functioning.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sz="2800" dirty="0"/>
              <a:t>Overview of Major Somatic Symptom and Related Disorders (1 of 2)</a:t>
            </a:r>
          </a:p>
        </p:txBody>
      </p:sp>
      <p:sp>
        <p:nvSpPr>
          <p:cNvPr id="3" name="Text Placeholder 2"/>
          <p:cNvSpPr>
            <a:spLocks noGrp="1"/>
          </p:cNvSpPr>
          <p:nvPr>
            <p:ph type="body" idx="1"/>
          </p:nvPr>
        </p:nvSpPr>
        <p:spPr>
          <a:xfrm>
            <a:off x="457200" y="5943600"/>
            <a:ext cx="8229600" cy="457200"/>
          </a:xfrm>
        </p:spPr>
        <p:txBody>
          <a:bodyPr/>
          <a:lstStyle/>
          <a:p>
            <a:pPr algn="l"/>
            <a:r>
              <a:rPr lang="en-US" sz="1400" b="0" i="1" dirty="0"/>
              <a:t>Source</a:t>
            </a:r>
            <a:r>
              <a:rPr lang="en-US" sz="1400" b="0" dirty="0"/>
              <a:t>: Prevalence rates derived from American Psychiatric Association, 2013.</a:t>
            </a:r>
          </a:p>
        </p:txBody>
      </p:sp>
      <p:graphicFrame>
        <p:nvGraphicFramePr>
          <p:cNvPr id="4" name="Table 3" descr="The table provides an overview of Major Somatic Symptom and Related Disorders.&#10;The table lists the following disorders and their features:&#10;Somatic symptom disorder&#10;• Approximate Lifetime Prevalence in population: Unknown, but may affect 5 percent to 7 percent of the general adult population&#10;• Description: A pattern of abnormal behaviors, thoughts, or feelings relating to physical symptoms&#10;• Associated Features&#10;    o Symptoms prompt frequent medical visits or cause significant impairment of functioning.&#10;Illness anxiety disorder&#10;• Approximate Lifetime Prevalence in population: Unknown&#10;• Description: Preoccupation with the belief that one is seriously ill&#10;• Associated Features&#10;    o Fear of illness persists despite medical reassurance to the contrary.&#10;    o Tendency to interpret physical sensations or minor aches and pains as signs of serious illness.&#10;Source: Prevalence rates derived from American Psychiatric Association, 2013." title="Table 6.4  Overview of Major Somatic Symptom and Related Disorders (Part 1 of 2)"/>
          <p:cNvGraphicFramePr>
            <a:graphicFrameLocks noGrp="1"/>
          </p:cNvGraphicFramePr>
          <p:nvPr>
            <p:extLst>
              <p:ext uri="{D42A27DB-BD31-4B8C-83A1-F6EECF244321}">
                <p14:modId xmlns:p14="http://schemas.microsoft.com/office/powerpoint/2010/main" val="1630287481"/>
              </p:ext>
            </p:extLst>
          </p:nvPr>
        </p:nvGraphicFramePr>
        <p:xfrm>
          <a:off x="457198" y="1447800"/>
          <a:ext cx="8305801" cy="4526958"/>
        </p:xfrm>
        <a:graphic>
          <a:graphicData uri="http://schemas.openxmlformats.org/drawingml/2006/table">
            <a:tbl>
              <a:tblPr firstRow="1" bandRow="1">
                <a:tableStyleId>{F5AB1C69-6EDB-4FF4-983F-18BD219EF322}</a:tableStyleId>
              </a:tblPr>
              <a:tblGrid>
                <a:gridCol w="1691923">
                  <a:extLst>
                    <a:ext uri="{9D8B030D-6E8A-4147-A177-3AD203B41FA5}">
                      <a16:colId xmlns:a16="http://schemas.microsoft.com/office/drawing/2014/main" val="376195444"/>
                    </a:ext>
                  </a:extLst>
                </a:gridCol>
                <a:gridCol w="1768828">
                  <a:extLst>
                    <a:ext uri="{9D8B030D-6E8A-4147-A177-3AD203B41FA5}">
                      <a16:colId xmlns:a16="http://schemas.microsoft.com/office/drawing/2014/main" val="553102191"/>
                    </a:ext>
                  </a:extLst>
                </a:gridCol>
                <a:gridCol w="1768828">
                  <a:extLst>
                    <a:ext uri="{9D8B030D-6E8A-4147-A177-3AD203B41FA5}">
                      <a16:colId xmlns:a16="http://schemas.microsoft.com/office/drawing/2014/main" val="765795604"/>
                    </a:ext>
                  </a:extLst>
                </a:gridCol>
                <a:gridCol w="3076222">
                  <a:extLst>
                    <a:ext uri="{9D8B030D-6E8A-4147-A177-3AD203B41FA5}">
                      <a16:colId xmlns:a16="http://schemas.microsoft.com/office/drawing/2014/main" val="1619833115"/>
                    </a:ext>
                  </a:extLst>
                </a:gridCol>
              </a:tblGrid>
              <a:tr h="285222">
                <a:tc gridSpan="4">
                  <a:txBody>
                    <a:bodyPr/>
                    <a:lstStyle/>
                    <a:p>
                      <a:r>
                        <a:rPr lang="en-US" sz="1400" b="1" i="0" u="none" strike="noStrike" cap="none" dirty="0">
                          <a:solidFill>
                            <a:schemeClr val="lt1"/>
                          </a:solidFill>
                          <a:effectLst/>
                          <a:latin typeface="+mn-lt"/>
                          <a:ea typeface="+mn-ea"/>
                          <a:cs typeface="+mn-cs"/>
                          <a:sym typeface="Arial"/>
                        </a:rPr>
                        <a:t>Table 6.4 Overview of Major Somatic Symptom and Related Disorders (Part 1 of 2)</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936593920"/>
                  </a:ext>
                </a:extLst>
              </a:tr>
              <a:tr h="914400">
                <a:tc>
                  <a:txBody>
                    <a:bodyPr/>
                    <a:lstStyle/>
                    <a:p>
                      <a:r>
                        <a:rPr lang="en-US" sz="1400" b="1" i="0" u="none" strike="noStrike" cap="none" dirty="0">
                          <a:solidFill>
                            <a:schemeClr val="dk1"/>
                          </a:solidFill>
                          <a:effectLst/>
                          <a:latin typeface="+mn-lt"/>
                          <a:ea typeface="+mn-ea"/>
                          <a:cs typeface="+mn-cs"/>
                          <a:sym typeface="Arial"/>
                        </a:rPr>
                        <a:t>Type of Disorder</a:t>
                      </a:r>
                      <a:endParaRPr lang="en-US" sz="1400" dirty="0">
                        <a:latin typeface="+mn-lt"/>
                      </a:endParaRPr>
                    </a:p>
                  </a:txBody>
                  <a:tcPr anchor="b"/>
                </a:tc>
                <a:tc>
                  <a:txBody>
                    <a:bodyPr/>
                    <a:lstStyle/>
                    <a:p>
                      <a:r>
                        <a:rPr lang="en-US" sz="1400" b="1" i="0" u="none" strike="noStrike" cap="none" dirty="0">
                          <a:solidFill>
                            <a:schemeClr val="dk1"/>
                          </a:solidFill>
                          <a:effectLst/>
                          <a:latin typeface="+mn-lt"/>
                          <a:ea typeface="+mn-ea"/>
                          <a:cs typeface="+mn-cs"/>
                          <a:sym typeface="Arial"/>
                        </a:rPr>
                        <a:t>Approximate Lifetime Prevalence in Population</a:t>
                      </a:r>
                      <a:endParaRPr lang="en-US" sz="1400" dirty="0">
                        <a:latin typeface="+mn-lt"/>
                      </a:endParaRPr>
                    </a:p>
                  </a:txBody>
                  <a:tcPr anchor="b"/>
                </a:tc>
                <a:tc>
                  <a:txBody>
                    <a:bodyPr/>
                    <a:lstStyle/>
                    <a:p>
                      <a:r>
                        <a:rPr lang="en-US" sz="1400" b="1" i="0" u="none" strike="noStrike" cap="none" dirty="0">
                          <a:solidFill>
                            <a:schemeClr val="dk1"/>
                          </a:solidFill>
                          <a:effectLst/>
                          <a:latin typeface="+mn-lt"/>
                          <a:ea typeface="+mn-ea"/>
                          <a:cs typeface="+mn-cs"/>
                          <a:sym typeface="Arial"/>
                        </a:rPr>
                        <a:t>Description</a:t>
                      </a:r>
                      <a:endParaRPr lang="en-US" sz="1400" dirty="0">
                        <a:latin typeface="+mn-lt"/>
                      </a:endParaRPr>
                    </a:p>
                  </a:txBody>
                  <a:tcPr anchor="b"/>
                </a:tc>
                <a:tc>
                  <a:txBody>
                    <a:bodyPr/>
                    <a:lstStyle/>
                    <a:p>
                      <a:r>
                        <a:rPr lang="en-US" sz="1400" b="1" i="0" u="none" strike="noStrike" cap="none" dirty="0">
                          <a:solidFill>
                            <a:schemeClr val="dk1"/>
                          </a:solidFill>
                          <a:effectLst/>
                          <a:latin typeface="+mn-lt"/>
                          <a:ea typeface="+mn-ea"/>
                          <a:cs typeface="+mn-cs"/>
                          <a:sym typeface="Arial"/>
                        </a:rPr>
                        <a:t>Associated Features</a:t>
                      </a:r>
                      <a:endParaRPr lang="en-US" sz="1400" dirty="0">
                        <a:latin typeface="+mn-lt"/>
                      </a:endParaRPr>
                    </a:p>
                  </a:txBody>
                  <a:tcPr anchor="b"/>
                </a:tc>
                <a:extLst>
                  <a:ext uri="{0D108BD9-81ED-4DB2-BD59-A6C34878D82A}">
                    <a16:rowId xmlns:a16="http://schemas.microsoft.com/office/drawing/2014/main" val="3264221611"/>
                  </a:ext>
                </a:extLst>
              </a:tr>
              <a:tr h="998277">
                <a:tc>
                  <a:txBody>
                    <a:bodyPr/>
                    <a:lstStyle/>
                    <a:p>
                      <a:pPr marL="0" marR="0" indent="0">
                        <a:spcBef>
                          <a:spcPts val="240"/>
                        </a:spcBef>
                        <a:spcAft>
                          <a:spcPts val="0"/>
                        </a:spcAft>
                      </a:pPr>
                      <a:r>
                        <a:rPr lang="en-US" sz="1400" b="0" dirty="0">
                          <a:solidFill>
                            <a:srgbClr val="231F20"/>
                          </a:solidFill>
                          <a:effectLst/>
                          <a:latin typeface="+mn-lt"/>
                          <a:ea typeface="Arial" panose="020B0604020202020204" pitchFamily="34" charset="0"/>
                        </a:rPr>
                        <a:t>Somatic symptom disorder</a:t>
                      </a:r>
                      <a:endParaRPr lang="en-US" sz="1400" b="0" dirty="0">
                        <a:effectLst/>
                        <a:latin typeface="+mn-lt"/>
                        <a:ea typeface="Arial" panose="020B0604020202020204" pitchFamily="34" charset="0"/>
                      </a:endParaRPr>
                    </a:p>
                  </a:txBody>
                  <a:tcPr/>
                </a:tc>
                <a:tc>
                  <a:txBody>
                    <a:bodyPr/>
                    <a:lstStyle/>
                    <a:p>
                      <a:pPr marL="0" marR="0" indent="0">
                        <a:spcBef>
                          <a:spcPts val="240"/>
                        </a:spcBef>
                        <a:spcAft>
                          <a:spcPts val="0"/>
                        </a:spcAft>
                      </a:pPr>
                      <a:r>
                        <a:rPr lang="en-US" sz="1400" dirty="0">
                          <a:solidFill>
                            <a:srgbClr val="231F20"/>
                          </a:solidFill>
                          <a:effectLst/>
                          <a:latin typeface="+mn-lt"/>
                          <a:ea typeface="Arial" panose="020B0604020202020204" pitchFamily="34" charset="0"/>
                        </a:rPr>
                        <a:t>Unknown, but may affect </a:t>
                      </a:r>
                      <a:r>
                        <a:rPr lang="en-US" sz="1400" b="0" i="0" u="none" strike="noStrike" cap="none" dirty="0">
                          <a:solidFill>
                            <a:schemeClr val="dk1"/>
                          </a:solidFill>
                          <a:effectLst/>
                          <a:latin typeface="+mn-lt"/>
                          <a:ea typeface="+mn-ea"/>
                          <a:cs typeface="+mn-cs"/>
                          <a:sym typeface="Arial"/>
                        </a:rPr>
                        <a:t>5% to 7% of the general adult population</a:t>
                      </a:r>
                      <a:endParaRPr lang="en-US" sz="1400" dirty="0">
                        <a:effectLst/>
                        <a:latin typeface="+mn-lt"/>
                        <a:ea typeface="Arial" panose="020B0604020202020204" pitchFamily="34" charset="0"/>
                      </a:endParaRPr>
                    </a:p>
                  </a:txBody>
                  <a:tcPr/>
                </a:tc>
                <a:tc>
                  <a:txBody>
                    <a:bodyPr/>
                    <a:lstStyle/>
                    <a:p>
                      <a:r>
                        <a:rPr lang="en-US" sz="1400" dirty="0">
                          <a:latin typeface="+mn-lt"/>
                        </a:rPr>
                        <a:t>A pattern of abnormal behaviors, thoughts, or feelings relating to physical symptoms</a:t>
                      </a:r>
                    </a:p>
                  </a:txBody>
                  <a:tcPr/>
                </a:tc>
                <a:tc>
                  <a:txBody>
                    <a:bodyPr/>
                    <a:lstStyle/>
                    <a:p>
                      <a:pPr marL="111125" marR="0" lvl="0" indent="-111125" algn="l" rtl="0">
                        <a:lnSpc>
                          <a:spcPct val="100000"/>
                        </a:lnSpc>
                        <a:spcBef>
                          <a:spcPts val="0"/>
                        </a:spcBef>
                        <a:spcAft>
                          <a:spcPts val="0"/>
                        </a:spcAft>
                        <a:buClr>
                          <a:srgbClr val="231F20"/>
                        </a:buClr>
                        <a:buSzPct val="100000"/>
                        <a:buFont typeface="Arial" panose="020B0604020202020204" pitchFamily="34" charset="0"/>
                        <a:buChar char="•"/>
                        <a:tabLst>
                          <a:tab pos="0" algn="l"/>
                        </a:tabLst>
                      </a:pPr>
                      <a:r>
                        <a:rPr lang="en-US" sz="1400" b="0" i="0" u="none" strike="noStrike" cap="none" dirty="0">
                          <a:solidFill>
                            <a:schemeClr val="dk1"/>
                          </a:solidFill>
                          <a:effectLst/>
                          <a:latin typeface="+mn-lt"/>
                          <a:ea typeface="+mn-ea"/>
                          <a:cs typeface="+mn-cs"/>
                          <a:sym typeface="Arial"/>
                        </a:rPr>
                        <a:t>Symptoms prompt frequent medical visits or cause significant impairment of functioning.</a:t>
                      </a:r>
                    </a:p>
                  </a:txBody>
                  <a:tcPr/>
                </a:tc>
                <a:extLst>
                  <a:ext uri="{0D108BD9-81ED-4DB2-BD59-A6C34878D82A}">
                    <a16:rowId xmlns:a16="http://schemas.microsoft.com/office/drawing/2014/main" val="2367669096"/>
                  </a:ext>
                </a:extLst>
              </a:tr>
              <a:tr h="1692318">
                <a:tc>
                  <a:txBody>
                    <a:bodyPr/>
                    <a:lstStyle/>
                    <a:p>
                      <a:pPr marL="0" marR="0" indent="0" algn="l" rtl="0">
                        <a:lnSpc>
                          <a:spcPct val="100000"/>
                        </a:lnSpc>
                        <a:spcBef>
                          <a:spcPts val="240"/>
                        </a:spcBef>
                        <a:spcAft>
                          <a:spcPts val="0"/>
                        </a:spcAft>
                        <a:buNone/>
                      </a:pPr>
                      <a:r>
                        <a:rPr lang="en-US" sz="1400" b="0" i="0" u="none" strike="noStrike" cap="none" dirty="0">
                          <a:solidFill>
                            <a:srgbClr val="231F20"/>
                          </a:solidFill>
                          <a:effectLst/>
                          <a:latin typeface="+mn-lt"/>
                          <a:ea typeface="Arial" panose="020B0604020202020204" pitchFamily="34" charset="0"/>
                          <a:cs typeface="+mn-cs"/>
                          <a:sym typeface="Arial"/>
                        </a:rPr>
                        <a:t>Illness anxiety disorder</a:t>
                      </a:r>
                    </a:p>
                  </a:txBody>
                  <a:tcPr/>
                </a:tc>
                <a:tc>
                  <a:txBody>
                    <a:bodyPr/>
                    <a:lstStyle/>
                    <a:p>
                      <a:r>
                        <a:rPr lang="en-US" sz="1400" dirty="0">
                          <a:latin typeface="+mn-lt"/>
                        </a:rPr>
                        <a:t>Unknown</a:t>
                      </a:r>
                    </a:p>
                  </a:txBody>
                  <a:tcPr/>
                </a:tc>
                <a:tc>
                  <a:txBody>
                    <a:bodyPr/>
                    <a:lstStyle/>
                    <a:p>
                      <a:r>
                        <a:rPr lang="en-US" sz="1400" dirty="0">
                          <a:latin typeface="+mn-lt"/>
                        </a:rPr>
                        <a:t>Preoccupation with the belief that one is seriously ill</a:t>
                      </a:r>
                    </a:p>
                  </a:txBody>
                  <a:tcPr/>
                </a:tc>
                <a:tc>
                  <a:txBody>
                    <a:bodyPr/>
                    <a:lstStyle/>
                    <a:p>
                      <a:pPr marL="111125" marR="0" indent="-111125" algn="l" rtl="0">
                        <a:lnSpc>
                          <a:spcPct val="100000"/>
                        </a:lnSpc>
                        <a:spcBef>
                          <a:spcPts val="0"/>
                        </a:spcBef>
                        <a:spcAft>
                          <a:spcPts val="0"/>
                        </a:spcAft>
                        <a:buFont typeface="Arial" panose="020B0604020202020204" pitchFamily="34" charset="0"/>
                        <a:buChar char="•"/>
                      </a:pPr>
                      <a:r>
                        <a:rPr lang="en-US" sz="1400" b="0" i="0" u="none" strike="noStrike" cap="none" dirty="0">
                          <a:solidFill>
                            <a:schemeClr val="dk1"/>
                          </a:solidFill>
                          <a:effectLst/>
                          <a:latin typeface="+mn-lt"/>
                          <a:ea typeface="+mn-ea"/>
                          <a:cs typeface="+mn-cs"/>
                          <a:sym typeface="Arial"/>
                        </a:rPr>
                        <a:t>Fear of illness persists despite medical reassurance to the contrary.</a:t>
                      </a:r>
                    </a:p>
                    <a:p>
                      <a:pPr marL="111125" marR="0" indent="-111125" algn="l" rtl="0">
                        <a:lnSpc>
                          <a:spcPct val="100000"/>
                        </a:lnSpc>
                        <a:spcBef>
                          <a:spcPts val="0"/>
                        </a:spcBef>
                        <a:spcAft>
                          <a:spcPts val="0"/>
                        </a:spcAft>
                        <a:buFont typeface="Arial" panose="020B0604020202020204" pitchFamily="34" charset="0"/>
                        <a:buChar char="•"/>
                      </a:pPr>
                      <a:r>
                        <a:rPr lang="en-US" sz="1400" b="0" i="0" u="none" strike="noStrike" cap="none" dirty="0">
                          <a:solidFill>
                            <a:schemeClr val="dk1"/>
                          </a:solidFill>
                          <a:effectLst/>
                          <a:latin typeface="+mn-lt"/>
                          <a:ea typeface="+mn-ea"/>
                          <a:cs typeface="+mn-cs"/>
                          <a:sym typeface="Arial"/>
                        </a:rPr>
                        <a:t>Tendency to interpret physical sensations of minor aches and pains as signs of serious illness.</a:t>
                      </a:r>
                    </a:p>
                  </a:txBody>
                  <a:tcPr/>
                </a:tc>
                <a:extLst>
                  <a:ext uri="{0D108BD9-81ED-4DB2-BD59-A6C34878D82A}">
                    <a16:rowId xmlns:a16="http://schemas.microsoft.com/office/drawing/2014/main" val="1539076088"/>
                  </a:ext>
                </a:extLst>
              </a:tr>
            </a:tbl>
          </a:graphicData>
        </a:graphic>
      </p:graphicFrame>
    </p:spTree>
    <p:extLst>
      <p:ext uri="{BB962C8B-B14F-4D97-AF65-F5344CB8AC3E}">
        <p14:creationId xmlns:p14="http://schemas.microsoft.com/office/powerpoint/2010/main" val="1219776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836" y="0"/>
            <a:ext cx="8229600" cy="990600"/>
          </a:xfrm>
        </p:spPr>
        <p:txBody>
          <a:bodyPr/>
          <a:lstStyle/>
          <a:p>
            <a:r>
              <a:rPr lang="en-US" sz="2800" dirty="0"/>
              <a:t>Overview of Major Somatic Symptom and Related Disorders (2 of 2)</a:t>
            </a:r>
          </a:p>
        </p:txBody>
      </p:sp>
      <p:sp>
        <p:nvSpPr>
          <p:cNvPr id="3" name="Text Placeholder 2"/>
          <p:cNvSpPr>
            <a:spLocks noGrp="1"/>
          </p:cNvSpPr>
          <p:nvPr>
            <p:ph type="body" idx="1"/>
          </p:nvPr>
        </p:nvSpPr>
        <p:spPr>
          <a:xfrm>
            <a:off x="533401" y="6050280"/>
            <a:ext cx="8229600" cy="457200"/>
          </a:xfrm>
        </p:spPr>
        <p:txBody>
          <a:bodyPr/>
          <a:lstStyle/>
          <a:p>
            <a:pPr algn="l"/>
            <a:r>
              <a:rPr lang="en-US" sz="1400" b="0" i="1" dirty="0"/>
              <a:t>Source</a:t>
            </a:r>
            <a:r>
              <a:rPr lang="en-US" sz="1400" b="0" dirty="0"/>
              <a:t>: Prevalence rates derived from American Psychiatric Association, 2013.</a:t>
            </a:r>
          </a:p>
        </p:txBody>
      </p:sp>
      <p:graphicFrame>
        <p:nvGraphicFramePr>
          <p:cNvPr id="4" name="Table 3" descr="The table provides an overview of Major Somatic Symptom and Related Disorders.&#10;The table lists the following disorders and their features:&#10;Conversion disorder (functional neurological symptom disorder)&#10;• Approximate Lifetime Prevalence in population: Unknown, but reported in 5 percent of patients referred to neurology clinics&#10;• Description: Change in or loss of a physical function without medical cause&#10;• Associated Features&#10;    o Emerges in context of conflicts or stressful experiences, which lends credence to its psychological origins.&#10;    o May be associated with la belle indifférence (indifference to symptoms).&#10;Factitious disorder&#10;• Approximate Lifetime Prevalence in population: Unknown, but an estimated 1 percent of medical patients in hospital settings may qualify for the diagnosis&#10;• Description: Faking or manufacturing physical or psychological symptoms without any apparent motive&#10;• Associated Features&#10;    o Unlike malingering, the symptoms do not result in any obvious gain.&#10;    o There are two major types: factitious disorder imposed on self (fabricating or inducing symptoms in oneself, generally called Münchausen syndrome) and factitious disorder imposed on another (fabricating or inducing symptoms in others).&#10;Source: Prevalence rates derived from American Psychiatric Association, 2013." title="Table 6.4  Overview of Major Somatic Symptom and Related Disorders (Part 2 of 2)"/>
          <p:cNvGraphicFramePr>
            <a:graphicFrameLocks noGrp="1"/>
          </p:cNvGraphicFramePr>
          <p:nvPr>
            <p:extLst>
              <p:ext uri="{D42A27DB-BD31-4B8C-83A1-F6EECF244321}">
                <p14:modId xmlns:p14="http://schemas.microsoft.com/office/powerpoint/2010/main" val="3403780709"/>
              </p:ext>
            </p:extLst>
          </p:nvPr>
        </p:nvGraphicFramePr>
        <p:xfrm>
          <a:off x="471054" y="990600"/>
          <a:ext cx="8305801" cy="5273040"/>
        </p:xfrm>
        <a:graphic>
          <a:graphicData uri="http://schemas.openxmlformats.org/drawingml/2006/table">
            <a:tbl>
              <a:tblPr firstRow="1" bandRow="1">
                <a:tableStyleId>{F5AB1C69-6EDB-4FF4-983F-18BD219EF322}</a:tableStyleId>
              </a:tblPr>
              <a:tblGrid>
                <a:gridCol w="1691923">
                  <a:extLst>
                    <a:ext uri="{9D8B030D-6E8A-4147-A177-3AD203B41FA5}">
                      <a16:colId xmlns:a16="http://schemas.microsoft.com/office/drawing/2014/main" val="376195444"/>
                    </a:ext>
                  </a:extLst>
                </a:gridCol>
                <a:gridCol w="1768828">
                  <a:extLst>
                    <a:ext uri="{9D8B030D-6E8A-4147-A177-3AD203B41FA5}">
                      <a16:colId xmlns:a16="http://schemas.microsoft.com/office/drawing/2014/main" val="553102191"/>
                    </a:ext>
                  </a:extLst>
                </a:gridCol>
                <a:gridCol w="1768828">
                  <a:extLst>
                    <a:ext uri="{9D8B030D-6E8A-4147-A177-3AD203B41FA5}">
                      <a16:colId xmlns:a16="http://schemas.microsoft.com/office/drawing/2014/main" val="765795604"/>
                    </a:ext>
                  </a:extLst>
                </a:gridCol>
                <a:gridCol w="3076222">
                  <a:extLst>
                    <a:ext uri="{9D8B030D-6E8A-4147-A177-3AD203B41FA5}">
                      <a16:colId xmlns:a16="http://schemas.microsoft.com/office/drawing/2014/main" val="1619833115"/>
                    </a:ext>
                  </a:extLst>
                </a:gridCol>
              </a:tblGrid>
              <a:tr h="285222">
                <a:tc gridSpan="4">
                  <a:txBody>
                    <a:bodyPr/>
                    <a:lstStyle/>
                    <a:p>
                      <a:r>
                        <a:rPr lang="en-US" sz="1400" b="1" i="0" u="none" strike="noStrike" cap="none" dirty="0">
                          <a:solidFill>
                            <a:schemeClr val="lt1"/>
                          </a:solidFill>
                          <a:effectLst/>
                          <a:latin typeface="+mn-lt"/>
                          <a:ea typeface="+mn-ea"/>
                          <a:cs typeface="+mn-cs"/>
                          <a:sym typeface="Arial"/>
                        </a:rPr>
                        <a:t>Table 6.4 Overview of Major Somatic Symptom and Related Disorders (Part 2 of 2)</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936593920"/>
                  </a:ext>
                </a:extLst>
              </a:tr>
              <a:tr h="914400">
                <a:tc>
                  <a:txBody>
                    <a:bodyPr/>
                    <a:lstStyle/>
                    <a:p>
                      <a:r>
                        <a:rPr lang="en-US" sz="1400" b="1" i="0" u="none" strike="noStrike" cap="none" dirty="0">
                          <a:solidFill>
                            <a:schemeClr val="dk1"/>
                          </a:solidFill>
                          <a:effectLst/>
                          <a:latin typeface="+mn-lt"/>
                          <a:ea typeface="+mn-ea"/>
                          <a:cs typeface="+mn-cs"/>
                          <a:sym typeface="Arial"/>
                        </a:rPr>
                        <a:t>Type of Disorder</a:t>
                      </a:r>
                      <a:endParaRPr lang="en-US" sz="1400" dirty="0">
                        <a:latin typeface="+mn-lt"/>
                      </a:endParaRPr>
                    </a:p>
                  </a:txBody>
                  <a:tcPr anchor="b"/>
                </a:tc>
                <a:tc>
                  <a:txBody>
                    <a:bodyPr/>
                    <a:lstStyle/>
                    <a:p>
                      <a:r>
                        <a:rPr lang="en-US" sz="1400" b="1" i="0" u="none" strike="noStrike" cap="none" dirty="0">
                          <a:solidFill>
                            <a:schemeClr val="dk1"/>
                          </a:solidFill>
                          <a:effectLst/>
                          <a:latin typeface="+mn-lt"/>
                          <a:ea typeface="+mn-ea"/>
                          <a:cs typeface="+mn-cs"/>
                          <a:sym typeface="Arial"/>
                        </a:rPr>
                        <a:t>Approximate Lifetime Prevalence in Population</a:t>
                      </a:r>
                      <a:endParaRPr lang="en-US" sz="1400" dirty="0">
                        <a:latin typeface="+mn-lt"/>
                      </a:endParaRPr>
                    </a:p>
                  </a:txBody>
                  <a:tcPr anchor="b"/>
                </a:tc>
                <a:tc>
                  <a:txBody>
                    <a:bodyPr/>
                    <a:lstStyle/>
                    <a:p>
                      <a:r>
                        <a:rPr lang="en-US" sz="1400" b="1" i="0" u="none" strike="noStrike" cap="none" dirty="0">
                          <a:solidFill>
                            <a:schemeClr val="dk1"/>
                          </a:solidFill>
                          <a:effectLst/>
                          <a:latin typeface="+mn-lt"/>
                          <a:ea typeface="+mn-ea"/>
                          <a:cs typeface="+mn-cs"/>
                          <a:sym typeface="Arial"/>
                        </a:rPr>
                        <a:t>Description</a:t>
                      </a:r>
                      <a:endParaRPr lang="en-US" sz="1400" dirty="0">
                        <a:latin typeface="+mn-lt"/>
                      </a:endParaRPr>
                    </a:p>
                  </a:txBody>
                  <a:tcPr anchor="b"/>
                </a:tc>
                <a:tc>
                  <a:txBody>
                    <a:bodyPr/>
                    <a:lstStyle/>
                    <a:p>
                      <a:r>
                        <a:rPr lang="en-US" sz="1400" b="1" i="0" u="none" strike="noStrike" cap="none" dirty="0">
                          <a:solidFill>
                            <a:schemeClr val="dk1"/>
                          </a:solidFill>
                          <a:effectLst/>
                          <a:latin typeface="+mn-lt"/>
                          <a:ea typeface="+mn-ea"/>
                          <a:cs typeface="+mn-cs"/>
                          <a:sym typeface="Arial"/>
                        </a:rPr>
                        <a:t>Associated Features</a:t>
                      </a:r>
                      <a:endParaRPr lang="en-US" sz="1400" dirty="0">
                        <a:latin typeface="+mn-lt"/>
                      </a:endParaRPr>
                    </a:p>
                  </a:txBody>
                  <a:tcPr anchor="b"/>
                </a:tc>
                <a:extLst>
                  <a:ext uri="{0D108BD9-81ED-4DB2-BD59-A6C34878D82A}">
                    <a16:rowId xmlns:a16="http://schemas.microsoft.com/office/drawing/2014/main" val="3264221611"/>
                  </a:ext>
                </a:extLst>
              </a:tr>
              <a:tr h="1569720">
                <a:tc>
                  <a:txBody>
                    <a:bodyPr/>
                    <a:lstStyle/>
                    <a:p>
                      <a:pPr marL="0" marR="0" indent="0">
                        <a:spcBef>
                          <a:spcPts val="240"/>
                        </a:spcBef>
                        <a:spcAft>
                          <a:spcPts val="0"/>
                        </a:spcAft>
                      </a:pPr>
                      <a:r>
                        <a:rPr lang="en-US" sz="1400" b="0" dirty="0">
                          <a:solidFill>
                            <a:srgbClr val="231F20"/>
                          </a:solidFill>
                          <a:effectLst/>
                          <a:latin typeface="+mn-lt"/>
                          <a:ea typeface="Arial" panose="020B0604020202020204" pitchFamily="34" charset="0"/>
                        </a:rPr>
                        <a:t>Conversion disorder (functional neurological symptom disorder)</a:t>
                      </a:r>
                      <a:endParaRPr lang="en-US" sz="1400" b="0" dirty="0">
                        <a:effectLst/>
                        <a:latin typeface="+mn-lt"/>
                        <a:ea typeface="Arial" panose="020B0604020202020204" pitchFamily="34" charset="0"/>
                      </a:endParaRPr>
                    </a:p>
                  </a:txBody>
                  <a:tcPr/>
                </a:tc>
                <a:tc>
                  <a:txBody>
                    <a:bodyPr/>
                    <a:lstStyle/>
                    <a:p>
                      <a:pPr marL="0" marR="0" indent="0">
                        <a:spcBef>
                          <a:spcPts val="240"/>
                        </a:spcBef>
                        <a:spcAft>
                          <a:spcPts val="0"/>
                        </a:spcAft>
                      </a:pPr>
                      <a:r>
                        <a:rPr lang="en-US" sz="1400" dirty="0">
                          <a:solidFill>
                            <a:srgbClr val="231F20"/>
                          </a:solidFill>
                          <a:effectLst/>
                          <a:latin typeface="+mn-lt"/>
                          <a:ea typeface="Arial" panose="020B0604020202020204" pitchFamily="34" charset="0"/>
                        </a:rPr>
                        <a:t>Unknown, but reported in 5% of patients referred to neurology clinics</a:t>
                      </a:r>
                      <a:endParaRPr lang="en-US" sz="1400" dirty="0">
                        <a:effectLst/>
                        <a:latin typeface="+mn-lt"/>
                        <a:ea typeface="Arial" panose="020B0604020202020204" pitchFamily="34" charset="0"/>
                      </a:endParaRPr>
                    </a:p>
                  </a:txBody>
                  <a:tcPr/>
                </a:tc>
                <a:tc>
                  <a:txBody>
                    <a:bodyPr/>
                    <a:lstStyle/>
                    <a:p>
                      <a:r>
                        <a:rPr lang="en-US" sz="1400" dirty="0">
                          <a:latin typeface="+mn-lt"/>
                        </a:rPr>
                        <a:t>Change</a:t>
                      </a:r>
                      <a:r>
                        <a:rPr lang="en-US" sz="1400" baseline="0" dirty="0">
                          <a:latin typeface="+mn-lt"/>
                        </a:rPr>
                        <a:t> in or loss of a physical function without medical cause</a:t>
                      </a:r>
                      <a:endParaRPr lang="en-US" sz="1400" dirty="0">
                        <a:latin typeface="+mn-lt"/>
                      </a:endParaRPr>
                    </a:p>
                  </a:txBody>
                  <a:tcPr/>
                </a:tc>
                <a:tc>
                  <a:txBody>
                    <a:bodyPr/>
                    <a:lstStyle/>
                    <a:p>
                      <a:pPr marL="111125" marR="0" lvl="0" indent="-111125" algn="l" rtl="0">
                        <a:lnSpc>
                          <a:spcPct val="100000"/>
                        </a:lnSpc>
                        <a:spcBef>
                          <a:spcPts val="0"/>
                        </a:spcBef>
                        <a:spcAft>
                          <a:spcPts val="0"/>
                        </a:spcAft>
                        <a:buClr>
                          <a:srgbClr val="231F20"/>
                        </a:buClr>
                        <a:buSzPct val="100000"/>
                        <a:buFont typeface="Arial" panose="020B0604020202020204" pitchFamily="34" charset="0"/>
                        <a:buChar char="•"/>
                        <a:tabLst>
                          <a:tab pos="55563" algn="l"/>
                        </a:tabLst>
                      </a:pPr>
                      <a:r>
                        <a:rPr lang="en-US" sz="1400" b="0" i="0" u="none" strike="noStrike" cap="none" dirty="0">
                          <a:solidFill>
                            <a:schemeClr val="dk1"/>
                          </a:solidFill>
                          <a:effectLst/>
                          <a:latin typeface="+mn-lt"/>
                          <a:ea typeface="+mn-ea"/>
                          <a:cs typeface="+mn-cs"/>
                          <a:sym typeface="Arial"/>
                        </a:rPr>
                        <a:t>Emerges in context of conflicts or stressful experiences, which lends credence to its psychological origins.</a:t>
                      </a:r>
                    </a:p>
                    <a:p>
                      <a:pPr marL="111125" marR="0" lvl="0" indent="-111125" algn="l" rtl="0">
                        <a:lnSpc>
                          <a:spcPct val="100000"/>
                        </a:lnSpc>
                        <a:spcBef>
                          <a:spcPts val="0"/>
                        </a:spcBef>
                        <a:spcAft>
                          <a:spcPts val="0"/>
                        </a:spcAft>
                        <a:buClr>
                          <a:srgbClr val="231F20"/>
                        </a:buClr>
                        <a:buSzPct val="100000"/>
                        <a:buFont typeface="Arial" panose="020B0604020202020204" pitchFamily="34" charset="0"/>
                        <a:buChar char="•"/>
                        <a:tabLst>
                          <a:tab pos="55563" algn="l"/>
                        </a:tabLst>
                      </a:pPr>
                      <a:r>
                        <a:rPr lang="en-US" sz="1400" b="0" i="0" u="none" strike="noStrike" cap="none" dirty="0">
                          <a:solidFill>
                            <a:schemeClr val="dk1"/>
                          </a:solidFill>
                          <a:effectLst/>
                          <a:latin typeface="+mn-lt"/>
                          <a:ea typeface="+mn-ea"/>
                          <a:cs typeface="+mn-cs"/>
                          <a:sym typeface="Arial"/>
                        </a:rPr>
                        <a:t>May</a:t>
                      </a:r>
                      <a:r>
                        <a:rPr lang="en-US" sz="1400" b="0" i="0" u="none" strike="noStrike" cap="none" baseline="0" dirty="0">
                          <a:solidFill>
                            <a:schemeClr val="dk1"/>
                          </a:solidFill>
                          <a:effectLst/>
                          <a:latin typeface="+mn-lt"/>
                          <a:ea typeface="+mn-ea"/>
                          <a:cs typeface="+mn-cs"/>
                          <a:sym typeface="Arial"/>
                        </a:rPr>
                        <a:t> be associated with </a:t>
                      </a:r>
                      <a:r>
                        <a:rPr lang="en-US" sz="1400" b="0" i="1" u="none" strike="noStrike" cap="none" baseline="0" dirty="0">
                          <a:solidFill>
                            <a:schemeClr val="dk1"/>
                          </a:solidFill>
                          <a:effectLst/>
                          <a:latin typeface="+mn-lt"/>
                          <a:ea typeface="+mn-ea"/>
                          <a:cs typeface="+mn-cs"/>
                          <a:sym typeface="Arial"/>
                        </a:rPr>
                        <a:t>la belle indifférence</a:t>
                      </a:r>
                      <a:r>
                        <a:rPr lang="en-US" sz="1400" b="0" i="0" u="none" strike="noStrike" cap="none" baseline="0" dirty="0">
                          <a:solidFill>
                            <a:schemeClr val="dk1"/>
                          </a:solidFill>
                          <a:effectLst/>
                          <a:latin typeface="+mn-lt"/>
                          <a:ea typeface="+mn-ea"/>
                          <a:cs typeface="+mn-cs"/>
                          <a:sym typeface="Arial"/>
                        </a:rPr>
                        <a:t> (indifference to symptoms).</a:t>
                      </a:r>
                      <a:endParaRPr lang="en-US" sz="1400" b="0" i="0" u="none" strike="noStrike" cap="none" dirty="0">
                        <a:solidFill>
                          <a:schemeClr val="dk1"/>
                        </a:solidFill>
                        <a:effectLst/>
                        <a:latin typeface="+mn-lt"/>
                        <a:ea typeface="+mn-ea"/>
                        <a:cs typeface="+mn-cs"/>
                        <a:sym typeface="Arial"/>
                      </a:endParaRPr>
                    </a:p>
                  </a:txBody>
                  <a:tcPr/>
                </a:tc>
                <a:extLst>
                  <a:ext uri="{0D108BD9-81ED-4DB2-BD59-A6C34878D82A}">
                    <a16:rowId xmlns:a16="http://schemas.microsoft.com/office/drawing/2014/main" val="2367669096"/>
                  </a:ext>
                </a:extLst>
              </a:tr>
              <a:tr h="1692318">
                <a:tc>
                  <a:txBody>
                    <a:bodyPr/>
                    <a:lstStyle/>
                    <a:p>
                      <a:pPr marL="63500" marR="0" indent="-63500" algn="l" rtl="0">
                        <a:lnSpc>
                          <a:spcPct val="100000"/>
                        </a:lnSpc>
                        <a:spcBef>
                          <a:spcPts val="240"/>
                        </a:spcBef>
                        <a:spcAft>
                          <a:spcPts val="0"/>
                        </a:spcAft>
                        <a:buNone/>
                      </a:pPr>
                      <a:r>
                        <a:rPr lang="en-US" sz="1400" b="0" i="0" u="none" strike="noStrike" cap="none" dirty="0">
                          <a:solidFill>
                            <a:srgbClr val="231F20"/>
                          </a:solidFill>
                          <a:effectLst/>
                          <a:latin typeface="+mn-lt"/>
                          <a:ea typeface="Arial" panose="020B0604020202020204" pitchFamily="34" charset="0"/>
                          <a:cs typeface="+mn-cs"/>
                          <a:sym typeface="Arial"/>
                        </a:rPr>
                        <a:t>Factitious disorder</a:t>
                      </a:r>
                    </a:p>
                  </a:txBody>
                  <a:tcPr/>
                </a:tc>
                <a:tc>
                  <a:txBody>
                    <a:bodyPr/>
                    <a:lstStyle/>
                    <a:p>
                      <a:r>
                        <a:rPr lang="en-US" sz="1400" dirty="0">
                          <a:latin typeface="+mn-lt"/>
                        </a:rPr>
                        <a:t>Unknown, but an estimated</a:t>
                      </a:r>
                      <a:r>
                        <a:rPr lang="en-US" sz="1400" baseline="0" dirty="0">
                          <a:latin typeface="+mn-lt"/>
                        </a:rPr>
                        <a:t> 1% of medical patients in hospital settings may qualify for the diagnosis</a:t>
                      </a:r>
                      <a:endParaRPr lang="en-US" sz="1400" dirty="0">
                        <a:latin typeface="+mn-lt"/>
                      </a:endParaRPr>
                    </a:p>
                  </a:txBody>
                  <a:tcPr/>
                </a:tc>
                <a:tc>
                  <a:txBody>
                    <a:bodyPr/>
                    <a:lstStyle/>
                    <a:p>
                      <a:r>
                        <a:rPr lang="en-US" sz="1400" dirty="0">
                          <a:latin typeface="+mn-lt"/>
                        </a:rPr>
                        <a:t>Faking or manufacturing physical or psychological symptoms without any apparent motive</a:t>
                      </a:r>
                    </a:p>
                  </a:txBody>
                  <a:tcPr/>
                </a:tc>
                <a:tc>
                  <a:txBody>
                    <a:bodyPr/>
                    <a:lstStyle/>
                    <a:p>
                      <a:pPr marL="111125" marR="0" lvl="0" indent="-111125" algn="l" rtl="0">
                        <a:lnSpc>
                          <a:spcPct val="100000"/>
                        </a:lnSpc>
                        <a:spcBef>
                          <a:spcPts val="0"/>
                        </a:spcBef>
                        <a:spcAft>
                          <a:spcPts val="0"/>
                        </a:spcAft>
                        <a:buClr>
                          <a:srgbClr val="231F20"/>
                        </a:buClr>
                        <a:buSzPct val="100000"/>
                        <a:buFont typeface="Arial" panose="020B0604020202020204" pitchFamily="34" charset="0"/>
                        <a:buChar char="•"/>
                        <a:tabLst>
                          <a:tab pos="55563" algn="l"/>
                        </a:tabLst>
                      </a:pPr>
                      <a:r>
                        <a:rPr lang="en-US" sz="1400" b="0" i="0" u="none" strike="noStrike" cap="none" dirty="0">
                          <a:solidFill>
                            <a:schemeClr val="dk1"/>
                          </a:solidFill>
                          <a:effectLst/>
                          <a:latin typeface="+mn-lt"/>
                          <a:ea typeface="+mn-ea"/>
                          <a:cs typeface="+mn-cs"/>
                          <a:sym typeface="Arial"/>
                        </a:rPr>
                        <a:t>Unlike malingering, the symptoms do not result in any obvious gain.</a:t>
                      </a:r>
                    </a:p>
                    <a:p>
                      <a:pPr marL="111125" marR="0" lvl="0" indent="-111125" algn="l" rtl="0">
                        <a:lnSpc>
                          <a:spcPct val="100000"/>
                        </a:lnSpc>
                        <a:spcBef>
                          <a:spcPts val="0"/>
                        </a:spcBef>
                        <a:spcAft>
                          <a:spcPts val="0"/>
                        </a:spcAft>
                        <a:buClr>
                          <a:srgbClr val="231F20"/>
                        </a:buClr>
                        <a:buSzPct val="100000"/>
                        <a:buFont typeface="Arial" panose="020B0604020202020204" pitchFamily="34" charset="0"/>
                        <a:buChar char="•"/>
                        <a:tabLst>
                          <a:tab pos="55563" algn="l"/>
                        </a:tabLst>
                      </a:pPr>
                      <a:r>
                        <a:rPr lang="en-US" sz="1400" b="0" i="0" u="none" strike="noStrike" cap="none" dirty="0">
                          <a:solidFill>
                            <a:schemeClr val="dk1"/>
                          </a:solidFill>
                          <a:effectLst/>
                          <a:latin typeface="+mn-lt"/>
                          <a:ea typeface="+mn-ea"/>
                          <a:cs typeface="+mn-cs"/>
                          <a:sym typeface="Arial"/>
                        </a:rPr>
                        <a:t>There are two major types: factitious disorder imposed on self (fabricating or inducing symptoms in oneself,</a:t>
                      </a:r>
                      <a:r>
                        <a:rPr lang="en-US" sz="1400" b="0" i="0" u="none" strike="noStrike" cap="none" baseline="0" dirty="0">
                          <a:solidFill>
                            <a:schemeClr val="dk1"/>
                          </a:solidFill>
                          <a:effectLst/>
                          <a:latin typeface="+mn-lt"/>
                          <a:ea typeface="+mn-ea"/>
                          <a:cs typeface="+mn-cs"/>
                          <a:sym typeface="Arial"/>
                        </a:rPr>
                        <a:t> generally called Münchausen syndrome) and factitious disorder imposed on another (fabricating or inducing symptoms in others).</a:t>
                      </a:r>
                      <a:endParaRPr lang="en-US" sz="1400" b="0" i="0" u="none" strike="noStrike" cap="none" dirty="0">
                        <a:solidFill>
                          <a:schemeClr val="dk1"/>
                        </a:solidFill>
                        <a:effectLst/>
                        <a:latin typeface="+mn-lt"/>
                        <a:ea typeface="+mn-ea"/>
                        <a:cs typeface="+mn-cs"/>
                        <a:sym typeface="Arial"/>
                      </a:endParaRPr>
                    </a:p>
                  </a:txBody>
                  <a:tcPr/>
                </a:tc>
                <a:extLst>
                  <a:ext uri="{0D108BD9-81ED-4DB2-BD59-A6C34878D82A}">
                    <a16:rowId xmlns:a16="http://schemas.microsoft.com/office/drawing/2014/main" val="1539076088"/>
                  </a:ext>
                </a:extLst>
              </a:tr>
            </a:tbl>
          </a:graphicData>
        </a:graphic>
      </p:graphicFrame>
    </p:spTree>
    <p:extLst>
      <p:ext uri="{BB962C8B-B14F-4D97-AF65-F5344CB8AC3E}">
        <p14:creationId xmlns:p14="http://schemas.microsoft.com/office/powerpoint/2010/main" val="3195281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normAutofit/>
          </a:bodyPr>
          <a:lstStyle/>
          <a:p>
            <a:pPr eaLnBrk="1" fontAlgn="auto" hangingPunct="1">
              <a:spcAft>
                <a:spcPts val="0"/>
              </a:spcAft>
              <a:defRPr/>
            </a:pPr>
            <a:r>
              <a:rPr lang="en-US" altLang="en-US" dirty="0">
                <a:solidFill>
                  <a:schemeClr val="tx2"/>
                </a:solidFill>
                <a:ea typeface="ＭＳ Ｐゴシック" pitchFamily="34" charset="-128"/>
                <a:cs typeface="Times New Roman" pitchFamily="18" charset="0"/>
              </a:rPr>
              <a:t>Somatic Symptom Disorder</a:t>
            </a:r>
          </a:p>
        </p:txBody>
      </p:sp>
      <p:sp>
        <p:nvSpPr>
          <p:cNvPr id="55298" name="Text Placeholder 5"/>
          <p:cNvSpPr>
            <a:spLocks noGrp="1"/>
          </p:cNvSpPr>
          <p:nvPr>
            <p:ph idx="1"/>
          </p:nvPr>
        </p:nvSpPr>
        <p:spPr/>
        <p:txBody>
          <a:bodyPr>
            <a:normAutofit lnSpcReduction="10000"/>
          </a:bodyPr>
          <a:lstStyle/>
          <a:p>
            <a:pPr marL="101600" indent="0" eaLnBrk="1" fontAlgn="auto" hangingPunct="1">
              <a:spcAft>
                <a:spcPts val="0"/>
              </a:spcAft>
              <a:buNone/>
              <a:defRPr/>
            </a:pPr>
            <a:r>
              <a:rPr lang="en-US" altLang="en-US" b="1" dirty="0">
                <a:latin typeface="+mn-lt"/>
                <a:ea typeface="ＭＳ Ｐゴシック" pitchFamily="34" charset="-128"/>
              </a:rPr>
              <a:t>Somatic symptom disorder (SSD</a:t>
            </a:r>
            <a:r>
              <a:rPr lang="en-US" altLang="en-US" dirty="0">
                <a:latin typeface="+mn-lt"/>
                <a:ea typeface="ＭＳ Ｐゴシック" pitchFamily="34" charset="-128"/>
                <a:cs typeface="Times New Roman" pitchFamily="18" charset="0"/>
              </a:rPr>
              <a:t>) – Troubling physical symptoms and excessive concern about the symptoms to the extent that it affects thoughts, feelings, and behaviors in daily life. </a:t>
            </a:r>
          </a:p>
          <a:p>
            <a:pPr eaLnBrk="1" fontAlgn="auto" hangingPunct="1">
              <a:spcAft>
                <a:spcPts val="0"/>
              </a:spcAft>
              <a:defRPr/>
            </a:pPr>
            <a:r>
              <a:rPr lang="en-US" altLang="en-US" dirty="0">
                <a:latin typeface="+mn-lt"/>
                <a:ea typeface="ＭＳ Ｐゴシック" pitchFamily="34" charset="-128"/>
                <a:cs typeface="Times New Roman" pitchFamily="18" charset="0"/>
              </a:rPr>
              <a:t>Diagnosis of SSD:</a:t>
            </a:r>
          </a:p>
          <a:p>
            <a:pPr lvl="1" eaLnBrk="1" fontAlgn="auto" hangingPunct="1">
              <a:spcAft>
                <a:spcPts val="0"/>
              </a:spcAft>
              <a:buFont typeface="Arial" panose="020B0604020202020204" pitchFamily="34" charset="0"/>
              <a:buChar char="•"/>
              <a:defRPr/>
            </a:pPr>
            <a:r>
              <a:rPr lang="en-US" altLang="en-US" sz="2400" dirty="0">
                <a:latin typeface="+mn-lt"/>
                <a:ea typeface="ＭＳ Ｐゴシック" pitchFamily="34" charset="-128"/>
                <a:cs typeface="Times New Roman" pitchFamily="18" charset="0"/>
              </a:rPr>
              <a:t>Physical symptoms must be persistent, lasting typically for a period of 6 months or longer.</a:t>
            </a:r>
          </a:p>
          <a:p>
            <a:pPr lvl="1" eaLnBrk="1" fontAlgn="auto" hangingPunct="1">
              <a:spcAft>
                <a:spcPts val="0"/>
              </a:spcAft>
              <a:buFont typeface="Arial" panose="020B0604020202020204" pitchFamily="34" charset="0"/>
              <a:buChar char="•"/>
              <a:defRPr/>
            </a:pPr>
            <a:r>
              <a:rPr lang="en-US" altLang="en-US" sz="2400" dirty="0">
                <a:latin typeface="+mn-lt"/>
                <a:ea typeface="ＭＳ Ｐゴシック" pitchFamily="34" charset="-128"/>
                <a:cs typeface="Times New Roman" pitchFamily="18" charset="0"/>
              </a:rPr>
              <a:t>Physical symptoms must cause personal distress or interfere with daily functioning.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normAutofit/>
          </a:bodyPr>
          <a:lstStyle/>
          <a:p>
            <a:pPr eaLnBrk="1" fontAlgn="auto" hangingPunct="1">
              <a:spcAft>
                <a:spcPts val="0"/>
              </a:spcAft>
              <a:defRPr/>
            </a:pPr>
            <a:r>
              <a:rPr lang="en-US" altLang="en-US" dirty="0">
                <a:solidFill>
                  <a:schemeClr val="tx2"/>
                </a:solidFill>
                <a:ea typeface="ＭＳ Ｐゴシック" pitchFamily="34" charset="-128"/>
                <a:cs typeface="Times New Roman" pitchFamily="18" charset="0"/>
              </a:rPr>
              <a:t>Illness Anxiety Disorder</a:t>
            </a:r>
          </a:p>
        </p:txBody>
      </p:sp>
      <p:sp>
        <p:nvSpPr>
          <p:cNvPr id="59394" name="Content Placeholder 5"/>
          <p:cNvSpPr>
            <a:spLocks noGrp="1"/>
          </p:cNvSpPr>
          <p:nvPr>
            <p:ph idx="1"/>
          </p:nvPr>
        </p:nvSpPr>
        <p:spPr/>
        <p:txBody>
          <a:bodyPr/>
          <a:lstStyle/>
          <a:p>
            <a:pPr marL="101600" indent="0" eaLnBrk="1" fontAlgn="auto" hangingPunct="1">
              <a:spcAft>
                <a:spcPts val="0"/>
              </a:spcAft>
              <a:buNone/>
              <a:defRPr/>
            </a:pPr>
            <a:r>
              <a:rPr lang="en-US" altLang="en-US" b="1" dirty="0">
                <a:latin typeface="+mn-lt"/>
                <a:ea typeface="ＭＳ Ｐゴシック" pitchFamily="34" charset="-128"/>
                <a:cs typeface="Times New Roman" pitchFamily="18" charset="0"/>
              </a:rPr>
              <a:t>Illness anxiety disorder (IAD) – </a:t>
            </a:r>
            <a:r>
              <a:rPr lang="en-US" altLang="en-US" dirty="0">
                <a:latin typeface="+mn-lt"/>
                <a:ea typeface="ＭＳ Ｐゴシック" pitchFamily="34" charset="-128"/>
                <a:cs typeface="Times New Roman" pitchFamily="18" charset="0"/>
              </a:rPr>
              <a:t>Applies to a subgroup of people with hypochondriasis who complain of relatively minor or mild symptoms they take to be signs of a serious undiagnosed illness.</a:t>
            </a:r>
          </a:p>
          <a:p>
            <a:pPr eaLnBrk="1" fontAlgn="auto" hangingPunct="1">
              <a:spcAft>
                <a:spcPts val="0"/>
              </a:spcAft>
              <a:defRPr/>
            </a:pPr>
            <a:r>
              <a:rPr lang="en-US" altLang="en-US" dirty="0">
                <a:latin typeface="+mn-lt"/>
                <a:ea typeface="ＭＳ Ｐゴシック" pitchFamily="34" charset="-128"/>
                <a:cs typeface="Times New Roman" pitchFamily="18" charset="0"/>
              </a:rPr>
              <a:t>A preoccupation with the belief that one is seriously ill.</a:t>
            </a:r>
          </a:p>
          <a:p>
            <a:pPr marL="255588" indent="-153988" eaLnBrk="1" fontAlgn="auto" hangingPunct="1">
              <a:spcAft>
                <a:spcPts val="0"/>
              </a:spcAft>
              <a:defRPr/>
            </a:pPr>
            <a:r>
              <a:rPr lang="en-US" altLang="en-US" dirty="0">
                <a:solidFill>
                  <a:srgbClr val="000000"/>
                </a:solidFill>
                <a:latin typeface="+mn-lt"/>
                <a:ea typeface="ＭＳ Ｐゴシック" pitchFamily="34" charset="-128"/>
                <a:cs typeface="Times New Roman" pitchFamily="18" charset="0"/>
              </a:rPr>
              <a:t>Emphasis is placed on the anxiety associated with illness rather than the distress the symptoms cause.</a:t>
            </a:r>
          </a:p>
          <a:p>
            <a:pPr eaLnBrk="1" fontAlgn="auto" hangingPunct="1">
              <a:spcAft>
                <a:spcPts val="0"/>
              </a:spcAft>
              <a:defRPr/>
            </a:pPr>
            <a:r>
              <a:rPr lang="en-US" altLang="en-US" dirty="0">
                <a:solidFill>
                  <a:srgbClr val="000000"/>
                </a:solidFill>
                <a:latin typeface="+mn-lt"/>
                <a:ea typeface="ＭＳ Ｐゴシック" pitchFamily="34" charset="-128"/>
                <a:cs typeface="Times New Roman" pitchFamily="18" charset="0"/>
              </a:rPr>
              <a:t>Two general subtypes of the disorder are the </a:t>
            </a:r>
            <a:r>
              <a:rPr lang="en-US" altLang="en-US" i="1" dirty="0">
                <a:solidFill>
                  <a:srgbClr val="000000"/>
                </a:solidFill>
                <a:latin typeface="+mn-lt"/>
                <a:ea typeface="ＭＳ Ｐゴシック" pitchFamily="34" charset="-128"/>
                <a:cs typeface="Times New Roman" pitchFamily="18" charset="0"/>
              </a:rPr>
              <a:t>care-avoidant subtype </a:t>
            </a:r>
            <a:r>
              <a:rPr lang="en-US" altLang="en-US" dirty="0">
                <a:solidFill>
                  <a:srgbClr val="000000"/>
                </a:solidFill>
                <a:latin typeface="+mn-lt"/>
                <a:ea typeface="ＭＳ Ｐゴシック" pitchFamily="34" charset="-128"/>
                <a:cs typeface="Times New Roman" pitchFamily="18" charset="0"/>
              </a:rPr>
              <a:t>and</a:t>
            </a:r>
            <a:r>
              <a:rPr lang="en-US" altLang="en-US" i="1" dirty="0">
                <a:solidFill>
                  <a:srgbClr val="000000"/>
                </a:solidFill>
                <a:latin typeface="+mn-lt"/>
                <a:ea typeface="ＭＳ Ｐゴシック" pitchFamily="34" charset="-128"/>
                <a:cs typeface="Times New Roman" pitchFamily="18" charset="0"/>
              </a:rPr>
              <a:t> </a:t>
            </a:r>
            <a:r>
              <a:rPr lang="en-US" altLang="en-US" dirty="0">
                <a:solidFill>
                  <a:srgbClr val="000000"/>
                </a:solidFill>
                <a:latin typeface="+mn-lt"/>
                <a:ea typeface="ＭＳ Ｐゴシック" pitchFamily="34" charset="-128"/>
                <a:cs typeface="Times New Roman" pitchFamily="18" charset="0"/>
              </a:rPr>
              <a:t>the </a:t>
            </a:r>
            <a:r>
              <a:rPr lang="en-US" altLang="en-US" i="1" dirty="0">
                <a:solidFill>
                  <a:srgbClr val="000000"/>
                </a:solidFill>
                <a:latin typeface="+mn-lt"/>
                <a:ea typeface="ＭＳ Ｐゴシック" pitchFamily="34" charset="-128"/>
                <a:cs typeface="Times New Roman" pitchFamily="18" charset="0"/>
              </a:rPr>
              <a:t>care-seeking subtype.</a:t>
            </a:r>
            <a:endParaRPr lang="en-US" altLang="en-US" dirty="0">
              <a:solidFill>
                <a:srgbClr val="000000"/>
              </a:solidFill>
              <a:latin typeface="+mn-lt"/>
              <a:ea typeface="ＭＳ Ｐゴシック" pitchFamily="34" charset="-128"/>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txBox="1">
            <a:spLocks noGrp="1"/>
          </p:cNvSpPr>
          <p:nvPr>
            <p:ph type="title"/>
          </p:nvPr>
        </p:nvSpPr>
        <p:spPr/>
        <p:txBody>
          <a:bodyPr/>
          <a:lstStyle/>
          <a:p>
            <a:pPr eaLnBrk="1" hangingPunct="1">
              <a:spcBef>
                <a:spcPct val="0"/>
              </a:spcBef>
              <a:buFont typeface="Times New Roman" panose="02020603050405020304" pitchFamily="18" charset="0"/>
              <a:buNone/>
            </a:pPr>
            <a:r>
              <a:rPr lang="en-US" altLang="en-US" dirty="0">
                <a:ea typeface="ＭＳ Ｐゴシック" panose="020B0600070205080204" pitchFamily="34" charset="-128"/>
                <a:cs typeface="Times New Roman" panose="02020603050405020304" pitchFamily="18" charset="0"/>
                <a:sym typeface="Times New Roman" panose="02020603050405020304" pitchFamily="18" charset="0"/>
              </a:rPr>
              <a:t>Dissociative Disorders</a:t>
            </a:r>
          </a:p>
        </p:txBody>
      </p:sp>
      <p:sp>
        <p:nvSpPr>
          <p:cNvPr id="22530" name="Subtitle 4"/>
          <p:cNvSpPr>
            <a:spLocks noGrp="1"/>
          </p:cNvSpPr>
          <p:nvPr>
            <p:ph idx="1"/>
          </p:nvPr>
        </p:nvSpPr>
        <p:spPr/>
        <p:txBody>
          <a:bodyPr>
            <a:normAutofit fontScale="85000" lnSpcReduction="20000"/>
          </a:bodyPr>
          <a:lstStyle/>
          <a:p>
            <a:pPr eaLnBrk="1" fontAlgn="auto" hangingPunct="1">
              <a:spcAft>
                <a:spcPts val="0"/>
              </a:spcAft>
              <a:defRPr/>
            </a:pPr>
            <a:r>
              <a:rPr lang="en-US" altLang="en-US" sz="2800" dirty="0">
                <a:ea typeface="ＭＳ Ｐゴシック" pitchFamily="34" charset="-128"/>
                <a:cs typeface="Times New Roman" pitchFamily="18" charset="0"/>
              </a:rPr>
              <a:t>Dissociative disorder involve a disruption or dissociation </a:t>
            </a:r>
            <a:r>
              <a:rPr lang="en-US" altLang="ja-JP" sz="2800" dirty="0">
                <a:ea typeface="ＭＳ Ｐゴシック" pitchFamily="34" charset="-128"/>
                <a:cs typeface="Times New Roman" pitchFamily="18" charset="0"/>
              </a:rPr>
              <a:t>of the functions of identity, memory, or consciousness that normally make us whole.</a:t>
            </a:r>
          </a:p>
          <a:p>
            <a:pPr eaLnBrk="1" fontAlgn="auto" hangingPunct="1">
              <a:spcAft>
                <a:spcPts val="0"/>
              </a:spcAft>
              <a:defRPr/>
            </a:pPr>
            <a:r>
              <a:rPr lang="en-US" altLang="ja-JP" sz="2800" dirty="0">
                <a:ea typeface="ＭＳ Ｐゴシック" pitchFamily="34" charset="-128"/>
                <a:cs typeface="Times New Roman" pitchFamily="18" charset="0"/>
              </a:rPr>
              <a:t>We see disturbances in the function of self, memory, consciousness that makes our personality whole.</a:t>
            </a:r>
          </a:p>
          <a:p>
            <a:pPr eaLnBrk="1" fontAlgn="auto" hangingPunct="1">
              <a:spcAft>
                <a:spcPts val="0"/>
              </a:spcAft>
              <a:defRPr/>
            </a:pPr>
            <a:r>
              <a:rPr lang="en-US" altLang="en-US" sz="2000" dirty="0">
                <a:latin typeface="+mj-lt"/>
                <a:ea typeface="ＭＳ Ｐゴシック" pitchFamily="34" charset="-128"/>
                <a:cs typeface="Times New Roman" pitchFamily="18" charset="0"/>
              </a:rPr>
              <a:t>The major dissociative disorders include:</a:t>
            </a:r>
          </a:p>
          <a:p>
            <a:pPr lvl="1" eaLnBrk="1" fontAlgn="auto" hangingPunct="1">
              <a:spcAft>
                <a:spcPts val="0"/>
              </a:spcAft>
              <a:buFont typeface="Arial" panose="020B0604020202020204" pitchFamily="34" charset="0"/>
              <a:buChar char="•"/>
              <a:defRPr/>
            </a:pPr>
            <a:r>
              <a:rPr lang="en-US" altLang="en-US" sz="2000" dirty="0">
                <a:latin typeface="+mj-lt"/>
                <a:ea typeface="ＭＳ Ｐゴシック" pitchFamily="34" charset="-128"/>
                <a:cs typeface="Times New Roman" pitchFamily="18" charset="0"/>
              </a:rPr>
              <a:t>Dissociative identity disorder</a:t>
            </a:r>
          </a:p>
          <a:p>
            <a:pPr lvl="1" eaLnBrk="1" fontAlgn="auto" hangingPunct="1">
              <a:spcAft>
                <a:spcPts val="0"/>
              </a:spcAft>
              <a:buFont typeface="Arial" panose="020B0604020202020204" pitchFamily="34" charset="0"/>
              <a:buChar char="•"/>
              <a:defRPr/>
            </a:pPr>
            <a:r>
              <a:rPr lang="en-US" altLang="en-US" sz="2000" dirty="0">
                <a:latin typeface="+mj-lt"/>
                <a:ea typeface="ＭＳ Ｐゴシック" pitchFamily="34" charset="-128"/>
                <a:cs typeface="Times New Roman" pitchFamily="18" charset="0"/>
              </a:rPr>
              <a:t>Dissociative amnesia</a:t>
            </a:r>
          </a:p>
          <a:p>
            <a:pPr lvl="1" eaLnBrk="1" fontAlgn="auto" hangingPunct="1">
              <a:spcAft>
                <a:spcPts val="0"/>
              </a:spcAft>
              <a:buFont typeface="Arial" panose="020B0604020202020204" pitchFamily="34" charset="0"/>
              <a:buChar char="•"/>
              <a:defRPr/>
            </a:pPr>
            <a:r>
              <a:rPr lang="en-US" altLang="en-US" sz="2000" dirty="0">
                <a:latin typeface="+mj-lt"/>
                <a:ea typeface="ＭＳ Ｐゴシック" pitchFamily="34" charset="-128"/>
                <a:cs typeface="Times New Roman" pitchFamily="18" charset="0"/>
              </a:rPr>
              <a:t>Depersonalization/derealization disorder. </a:t>
            </a:r>
          </a:p>
          <a:p>
            <a:pPr eaLnBrk="1" fontAlgn="auto" hangingPunct="1">
              <a:spcAft>
                <a:spcPts val="0"/>
              </a:spcAft>
              <a:buFontTx/>
              <a:buNone/>
              <a:defRPr/>
            </a:pPr>
            <a:endParaRPr lang="en-US" altLang="en-US" sz="2800" dirty="0">
              <a:latin typeface="+mj-lt"/>
              <a:ea typeface="ＭＳ Ｐゴシック" pitchFamily="34" charset="-128"/>
              <a:cs typeface="Times New Roman" pitchFamily="18" charset="0"/>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normAutofit/>
          </a:bodyPr>
          <a:lstStyle/>
          <a:p>
            <a:pPr eaLnBrk="1" fontAlgn="auto" hangingPunct="1">
              <a:spcAft>
                <a:spcPts val="0"/>
              </a:spcAft>
              <a:defRPr/>
            </a:pPr>
            <a:r>
              <a:rPr lang="en-US" altLang="en-US" dirty="0">
                <a:solidFill>
                  <a:schemeClr val="tx2"/>
                </a:solidFill>
                <a:ea typeface="ＭＳ Ｐゴシック" pitchFamily="34" charset="-128"/>
                <a:cs typeface="Times New Roman" pitchFamily="18" charset="0"/>
              </a:rPr>
              <a:t>Conversion Disorder</a:t>
            </a:r>
          </a:p>
        </p:txBody>
      </p:sp>
      <p:sp>
        <p:nvSpPr>
          <p:cNvPr id="61442" name="Content Placeholder 2"/>
          <p:cNvSpPr>
            <a:spLocks noGrp="1"/>
          </p:cNvSpPr>
          <p:nvPr>
            <p:ph idx="1"/>
          </p:nvPr>
        </p:nvSpPr>
        <p:spPr>
          <a:xfrm>
            <a:off x="457200" y="1447800"/>
            <a:ext cx="8229600" cy="4525963"/>
          </a:xfrm>
        </p:spPr>
        <p:txBody>
          <a:bodyPr>
            <a:normAutofit/>
          </a:bodyPr>
          <a:lstStyle/>
          <a:p>
            <a:pPr marL="101600" indent="0" eaLnBrk="1" fontAlgn="auto" hangingPunct="1">
              <a:spcAft>
                <a:spcPts val="0"/>
              </a:spcAft>
              <a:buNone/>
              <a:defRPr/>
            </a:pPr>
            <a:r>
              <a:rPr lang="en-US" altLang="en-US" b="1" dirty="0">
                <a:latin typeface="+mn-lt"/>
                <a:ea typeface="ＭＳ Ｐゴシック" pitchFamily="34" charset="-128"/>
                <a:cs typeface="Times New Roman" pitchFamily="18" charset="0"/>
              </a:rPr>
              <a:t>Conversion disorder </a:t>
            </a:r>
            <a:r>
              <a:rPr lang="en-US" altLang="en-US" dirty="0">
                <a:latin typeface="+mn-lt"/>
                <a:ea typeface="ＭＳ Ｐゴシック" pitchFamily="34" charset="-128"/>
                <a:cs typeface="Times New Roman" pitchFamily="18" charset="0"/>
              </a:rPr>
              <a:t>– Characterized by symptoms or deficits that affect the ability to control voluntary movements or that impair sensory functions, such as an inability to see, hear, or feel tactile stimulation.</a:t>
            </a:r>
          </a:p>
          <a:p>
            <a:pPr eaLnBrk="1" fontAlgn="auto" hangingPunct="1">
              <a:spcAft>
                <a:spcPts val="0"/>
              </a:spcAft>
              <a:defRPr/>
            </a:pPr>
            <a:r>
              <a:rPr lang="en-US" altLang="en-US" dirty="0">
                <a:latin typeface="+mn-lt"/>
                <a:ea typeface="ＭＳ Ｐゴシック" pitchFamily="34" charset="-128"/>
                <a:cs typeface="Times New Roman" pitchFamily="18" charset="0"/>
              </a:rPr>
              <a:t>Called </a:t>
            </a:r>
            <a:r>
              <a:rPr lang="en-US" altLang="en-US" i="1" dirty="0">
                <a:latin typeface="+mn-lt"/>
                <a:ea typeface="ＭＳ Ｐゴシック" pitchFamily="34" charset="-128"/>
                <a:cs typeface="Times New Roman" pitchFamily="18" charset="0"/>
              </a:rPr>
              <a:t>functional neurological symptom disorder </a:t>
            </a:r>
            <a:r>
              <a:rPr lang="en-US" altLang="en-US" dirty="0">
                <a:latin typeface="+mn-lt"/>
                <a:ea typeface="ＭＳ Ｐゴシック" pitchFamily="34" charset="-128"/>
                <a:cs typeface="Times New Roman" pitchFamily="18" charset="0"/>
              </a:rPr>
              <a:t>in the DSM-5.</a:t>
            </a:r>
          </a:p>
          <a:p>
            <a:pPr eaLnBrk="1" fontAlgn="auto" hangingPunct="1">
              <a:spcAft>
                <a:spcPts val="0"/>
              </a:spcAft>
              <a:defRPr/>
            </a:pPr>
            <a:r>
              <a:rPr lang="en-US" altLang="en-US" dirty="0">
                <a:latin typeface="+mn-lt"/>
                <a:ea typeface="ＭＳ Ｐゴシック" pitchFamily="34" charset="-128"/>
                <a:cs typeface="Times New Roman" pitchFamily="18" charset="0"/>
              </a:rPr>
              <a:t>Loss or impairment of physical function that is not explained by medical conditions or disease.</a:t>
            </a:r>
          </a:p>
          <a:p>
            <a:pPr eaLnBrk="1" fontAlgn="auto" hangingPunct="1">
              <a:spcAft>
                <a:spcPts val="0"/>
              </a:spcAft>
              <a:defRPr/>
            </a:pPr>
            <a:r>
              <a:rPr lang="en-US" altLang="en-US" dirty="0">
                <a:latin typeface="+mn-lt"/>
                <a:ea typeface="ＭＳ Ｐゴシック" pitchFamily="34" charset="-128"/>
                <a:cs typeface="Times New Roman" pitchFamily="18" charset="0"/>
              </a:rPr>
              <a:t>Believed to involve the conversion or transformation of emotional distress into significant symptoms in the motor or sensory </a:t>
            </a:r>
            <a:r>
              <a:rPr lang="da-DK" altLang="en-US" dirty="0">
                <a:latin typeface="+mn-lt"/>
                <a:ea typeface="ＭＳ Ｐゴシック" pitchFamily="34" charset="-128"/>
                <a:cs typeface="Times New Roman" pitchFamily="18" charset="0"/>
              </a:rPr>
              <a:t>domain.</a:t>
            </a:r>
            <a:endParaRPr lang="en-US" altLang="en-US" dirty="0">
              <a:latin typeface="+mn-lt"/>
              <a:ea typeface="ＭＳ Ｐゴシック" pitchFamily="34" charset="-128"/>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ea typeface="ＭＳ Ｐゴシック" pitchFamily="34" charset="-128"/>
                <a:cs typeface="Times New Roman" pitchFamily="18" charset="0"/>
              </a:rPr>
              <a:t>Factitious Disorder</a:t>
            </a:r>
            <a:endParaRPr lang="en-US" dirty="0"/>
          </a:p>
        </p:txBody>
      </p:sp>
      <p:sp>
        <p:nvSpPr>
          <p:cNvPr id="3" name="Text Placeholder 2"/>
          <p:cNvSpPr>
            <a:spLocks noGrp="1"/>
          </p:cNvSpPr>
          <p:nvPr>
            <p:ph type="body" idx="1"/>
          </p:nvPr>
        </p:nvSpPr>
        <p:spPr>
          <a:xfrm>
            <a:off x="381000" y="1524000"/>
            <a:ext cx="4114800" cy="5171277"/>
          </a:xfrm>
        </p:spPr>
        <p:txBody>
          <a:bodyPr/>
          <a:lstStyle/>
          <a:p>
            <a:pPr marL="101600" indent="0" eaLnBrk="1" fontAlgn="auto" hangingPunct="1">
              <a:spcAft>
                <a:spcPts val="0"/>
              </a:spcAft>
              <a:buNone/>
              <a:defRPr/>
            </a:pPr>
            <a:r>
              <a:rPr lang="en-US" altLang="en-US" sz="1800" b="1" dirty="0">
                <a:ea typeface="ＭＳ Ｐゴシック" pitchFamily="34" charset="-128"/>
                <a:cs typeface="Times New Roman" pitchFamily="18" charset="0"/>
              </a:rPr>
              <a:t>Factitious disorder </a:t>
            </a:r>
            <a:r>
              <a:rPr lang="en-US" altLang="en-US" sz="1800" dirty="0">
                <a:ea typeface="ＭＳ Ｐゴシック" pitchFamily="34" charset="-128"/>
                <a:cs typeface="Times New Roman" pitchFamily="18" charset="0"/>
              </a:rPr>
              <a:t>– characterized by intentional fabrication of psychological or physical symptoms for no apparent gain.</a:t>
            </a:r>
          </a:p>
          <a:p>
            <a:pPr eaLnBrk="1" fontAlgn="auto" hangingPunct="1">
              <a:spcAft>
                <a:spcPts val="0"/>
              </a:spcAft>
              <a:defRPr/>
            </a:pPr>
            <a:r>
              <a:rPr lang="en-US" altLang="en-US" sz="1800" dirty="0">
                <a:ea typeface="ＭＳ Ｐゴシック" pitchFamily="34" charset="-128"/>
                <a:cs typeface="Times New Roman" pitchFamily="18" charset="0"/>
              </a:rPr>
              <a:t>Two subtypes:</a:t>
            </a:r>
          </a:p>
          <a:p>
            <a:pPr lvl="1" eaLnBrk="1" fontAlgn="auto" hangingPunct="1">
              <a:spcAft>
                <a:spcPts val="0"/>
              </a:spcAft>
              <a:buFont typeface="Arial" panose="020B0604020202020204" pitchFamily="34" charset="0"/>
              <a:buChar char="•"/>
              <a:defRPr/>
            </a:pPr>
            <a:r>
              <a:rPr lang="en-US" altLang="en-US" sz="1800" dirty="0">
                <a:ea typeface="ＭＳ Ｐゴシック" pitchFamily="34" charset="-128"/>
                <a:cs typeface="Times New Roman" pitchFamily="18" charset="0"/>
              </a:rPr>
              <a:t>Factitious disorder imposed on self – Faking symptoms in oneself (also known as Münchausen syndrome).</a:t>
            </a:r>
          </a:p>
          <a:p>
            <a:pPr lvl="1" eaLnBrk="1" fontAlgn="auto" hangingPunct="1">
              <a:spcAft>
                <a:spcPts val="0"/>
              </a:spcAft>
              <a:buFont typeface="Arial" panose="020B0604020202020204" pitchFamily="34" charset="0"/>
              <a:buChar char="•"/>
              <a:defRPr/>
            </a:pPr>
            <a:r>
              <a:rPr lang="en-US" altLang="en-US" sz="1800" dirty="0">
                <a:ea typeface="ＭＳ Ｐゴシック" pitchFamily="34" charset="-128"/>
                <a:cs typeface="Times New Roman" pitchFamily="18" charset="0"/>
              </a:rPr>
              <a:t>Factitious disorder imposed on another –</a:t>
            </a:r>
            <a:r>
              <a:rPr lang="en-US" altLang="en-US" sz="1800" dirty="0">
                <a:solidFill>
                  <a:srgbClr val="0070C0"/>
                </a:solidFill>
                <a:ea typeface="ＭＳ Ｐゴシック" pitchFamily="34" charset="-128"/>
                <a:cs typeface="Times New Roman" pitchFamily="18" charset="0"/>
              </a:rPr>
              <a:t> </a:t>
            </a:r>
            <a:r>
              <a:rPr lang="en-US" altLang="en-US" sz="1800" dirty="0">
                <a:solidFill>
                  <a:srgbClr val="000000"/>
                </a:solidFill>
                <a:ea typeface="ＭＳ Ｐゴシック" pitchFamily="34" charset="-128"/>
                <a:cs typeface="Times New Roman" pitchFamily="18" charset="0"/>
              </a:rPr>
              <a:t>The inducing of physical or emotional illness in another person, typically a child or dependent person (</a:t>
            </a:r>
            <a:r>
              <a:rPr lang="en-US" altLang="en-US" sz="1800" dirty="0">
                <a:ea typeface="ＭＳ Ｐゴシック" pitchFamily="34" charset="-128"/>
                <a:cs typeface="Times New Roman" pitchFamily="18" charset="0"/>
              </a:rPr>
              <a:t>also known as Münchausen syndrome by proxy).</a:t>
            </a:r>
          </a:p>
          <a:p>
            <a:endParaRPr lang="en-US" dirty="0"/>
          </a:p>
        </p:txBody>
      </p:sp>
    </p:spTree>
    <p:extLst>
      <p:ext uri="{BB962C8B-B14F-4D97-AF65-F5344CB8AC3E}">
        <p14:creationId xmlns:p14="http://schemas.microsoft.com/office/powerpoint/2010/main" val="526319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normAutofit/>
          </a:bodyPr>
          <a:lstStyle/>
          <a:p>
            <a:pPr eaLnBrk="1" fontAlgn="auto" hangingPunct="1">
              <a:spcAft>
                <a:spcPts val="0"/>
              </a:spcAft>
              <a:defRPr/>
            </a:pPr>
            <a:r>
              <a:rPr lang="en-US" altLang="en-US" dirty="0">
                <a:ea typeface="ＭＳ Ｐゴシック" pitchFamily="34" charset="-128"/>
                <a:cs typeface="Times New Roman" pitchFamily="18" charset="0"/>
              </a:rPr>
              <a:t>Treatment of Somatoform Disorders</a:t>
            </a:r>
          </a:p>
        </p:txBody>
      </p:sp>
      <p:sp>
        <p:nvSpPr>
          <p:cNvPr id="81922" name="Content Placeholder 5"/>
          <p:cNvSpPr>
            <a:spLocks noGrp="1"/>
          </p:cNvSpPr>
          <p:nvPr>
            <p:ph idx="1"/>
          </p:nvPr>
        </p:nvSpPr>
        <p:spPr/>
        <p:txBody>
          <a:bodyPr/>
          <a:lstStyle/>
          <a:p>
            <a:pPr eaLnBrk="1" fontAlgn="auto" hangingPunct="1">
              <a:spcAft>
                <a:spcPts val="0"/>
              </a:spcAft>
              <a:defRPr/>
            </a:pPr>
            <a:r>
              <a:rPr lang="en-US" altLang="en-US" b="1" dirty="0">
                <a:latin typeface="+mn-lt"/>
                <a:ea typeface="ＭＳ Ｐゴシック" pitchFamily="34" charset="-128"/>
                <a:cs typeface="Times New Roman" pitchFamily="18" charset="0"/>
              </a:rPr>
              <a:t>Psychoanalysis</a:t>
            </a:r>
            <a:r>
              <a:rPr lang="en-US" altLang="en-US" dirty="0">
                <a:latin typeface="+mn-lt"/>
                <a:ea typeface="ＭＳ Ｐゴシック" pitchFamily="34" charset="-128"/>
                <a:cs typeface="Times New Roman" pitchFamily="18" charset="0"/>
              </a:rPr>
              <a:t> </a:t>
            </a:r>
            <a:r>
              <a:rPr lang="en-US" altLang="en-US" dirty="0">
                <a:ea typeface="ＭＳ Ｐゴシック" pitchFamily="34" charset="-128"/>
              </a:rPr>
              <a:t>–</a:t>
            </a:r>
            <a:r>
              <a:rPr lang="en-US" altLang="en-US" dirty="0">
                <a:latin typeface="+mn-lt"/>
                <a:ea typeface="ＭＳ Ｐゴシック" pitchFamily="34" charset="-128"/>
                <a:cs typeface="Times New Roman" pitchFamily="18" charset="0"/>
              </a:rPr>
              <a:t> seeks to uncover and bring unconscious conflicts that originated in childhood into conscious awareness. </a:t>
            </a:r>
          </a:p>
          <a:p>
            <a:pPr eaLnBrk="1" fontAlgn="auto" hangingPunct="1">
              <a:spcAft>
                <a:spcPts val="0"/>
              </a:spcAft>
              <a:defRPr/>
            </a:pPr>
            <a:r>
              <a:rPr lang="en-US" altLang="en-US" b="1" dirty="0">
                <a:solidFill>
                  <a:srgbClr val="000000"/>
                </a:solidFill>
                <a:ea typeface="ＭＳ Ｐゴシック" pitchFamily="34" charset="-128"/>
                <a:cs typeface="Times New Roman" pitchFamily="18" charset="0"/>
              </a:rPr>
              <a:t>Behavioral approach </a:t>
            </a:r>
            <a:r>
              <a:rPr lang="en-US" altLang="en-US" dirty="0">
                <a:ea typeface="ＭＳ Ｐゴシック" pitchFamily="34" charset="-128"/>
              </a:rPr>
              <a:t>–</a:t>
            </a:r>
            <a:r>
              <a:rPr lang="en-US" altLang="en-US" b="1" dirty="0">
                <a:solidFill>
                  <a:srgbClr val="000000"/>
                </a:solidFill>
                <a:ea typeface="ＭＳ Ｐゴシック" pitchFamily="34" charset="-128"/>
                <a:cs typeface="Times New Roman" pitchFamily="18" charset="0"/>
              </a:rPr>
              <a:t> </a:t>
            </a:r>
            <a:r>
              <a:rPr lang="en-US" altLang="en-US" dirty="0">
                <a:solidFill>
                  <a:srgbClr val="000000"/>
                </a:solidFill>
                <a:ea typeface="ＭＳ Ｐゴシック" pitchFamily="34" charset="-128"/>
                <a:cs typeface="Times New Roman" pitchFamily="18" charset="0"/>
              </a:rPr>
              <a:t>focuses on removing sources of secondary reinforcement that may become connected with physical complaints.</a:t>
            </a:r>
            <a:endParaRPr lang="en-US" altLang="en-US" dirty="0">
              <a:solidFill>
                <a:srgbClr val="0070C0"/>
              </a:solidFill>
              <a:ea typeface="ＭＳ Ｐゴシック" pitchFamily="34" charset="-128"/>
              <a:cs typeface="Times New Roman" pitchFamily="18" charset="0"/>
            </a:endParaRPr>
          </a:p>
          <a:p>
            <a:pPr eaLnBrk="1" fontAlgn="auto" hangingPunct="1">
              <a:spcAft>
                <a:spcPts val="0"/>
              </a:spcAft>
              <a:defRPr/>
            </a:pPr>
            <a:r>
              <a:rPr lang="en-US" altLang="en-US" b="1" dirty="0">
                <a:solidFill>
                  <a:srgbClr val="000000"/>
                </a:solidFill>
                <a:ea typeface="ＭＳ Ｐゴシック" pitchFamily="34" charset="-128"/>
                <a:cs typeface="Times New Roman" pitchFamily="18" charset="0"/>
              </a:rPr>
              <a:t>Cognitive-behavioral therapy </a:t>
            </a:r>
            <a:r>
              <a:rPr lang="en-US" altLang="en-US" dirty="0">
                <a:ea typeface="ＭＳ Ｐゴシック" pitchFamily="34" charset="-128"/>
              </a:rPr>
              <a:t>–</a:t>
            </a:r>
            <a:r>
              <a:rPr lang="en-US" altLang="en-US" b="1" dirty="0">
                <a:solidFill>
                  <a:srgbClr val="000000"/>
                </a:solidFill>
                <a:ea typeface="ＭＳ Ｐゴシック" pitchFamily="34" charset="-128"/>
                <a:cs typeface="Times New Roman" pitchFamily="18" charset="0"/>
              </a:rPr>
              <a:t> </a:t>
            </a:r>
            <a:r>
              <a:rPr lang="en-US" altLang="en-US" dirty="0">
                <a:solidFill>
                  <a:srgbClr val="000000"/>
                </a:solidFill>
                <a:ea typeface="ＭＳ Ｐゴシック" pitchFamily="34" charset="-128"/>
                <a:cs typeface="Times New Roman" pitchFamily="18" charset="0"/>
              </a:rPr>
              <a:t>restructures distorted thinking and replaces exaggerated beliefs with rational alternatives.</a:t>
            </a:r>
          </a:p>
          <a:p>
            <a:pPr eaLnBrk="1" fontAlgn="auto" hangingPunct="1">
              <a:spcAft>
                <a:spcPts val="0"/>
              </a:spcAft>
              <a:defRPr/>
            </a:pPr>
            <a:endParaRPr lang="en-US" altLang="en-US" dirty="0">
              <a:latin typeface="+mn-lt"/>
              <a:ea typeface="ＭＳ Ｐゴシック" pitchFamily="34" charset="-128"/>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txBox="1">
            <a:spLocks noGrp="1"/>
          </p:cNvSpPr>
          <p:nvPr>
            <p:ph type="title"/>
          </p:nvPr>
        </p:nvSpPr>
        <p:spPr>
          <a:xfrm>
            <a:off x="457200" y="228600"/>
            <a:ext cx="8229600" cy="685800"/>
          </a:xfrm>
        </p:spPr>
        <p:txBody>
          <a:bodyPr/>
          <a:lstStyle/>
          <a:p>
            <a:pPr>
              <a:spcBef>
                <a:spcPct val="0"/>
              </a:spcBef>
              <a:buFont typeface="Times New Roman" panose="02020603050405020304" pitchFamily="18" charset="0"/>
              <a:buNone/>
            </a:pPr>
            <a:r>
              <a:rPr lang="en-US" altLang="en-US" sz="3200" dirty="0">
                <a:cs typeface="Times New Roman" panose="02020603050405020304" pitchFamily="18" charset="0"/>
                <a:sym typeface="Times New Roman" panose="02020603050405020304" pitchFamily="18" charset="0"/>
              </a:rPr>
              <a:t>Overview of Dissociative Disorders</a:t>
            </a:r>
          </a:p>
        </p:txBody>
      </p:sp>
      <p:sp>
        <p:nvSpPr>
          <p:cNvPr id="18435" name="Text Placeholder 2"/>
          <p:cNvSpPr txBox="1">
            <a:spLocks noGrp="1"/>
          </p:cNvSpPr>
          <p:nvPr>
            <p:ph type="body" idx="1"/>
          </p:nvPr>
        </p:nvSpPr>
        <p:spPr>
          <a:xfrm>
            <a:off x="457200" y="6172200"/>
            <a:ext cx="8229600" cy="381000"/>
          </a:xfrm>
        </p:spPr>
        <p:txBody>
          <a:bodyPr/>
          <a:lstStyle/>
          <a:p>
            <a:pPr algn="l">
              <a:spcBef>
                <a:spcPct val="0"/>
              </a:spcBef>
              <a:buFontTx/>
              <a:buNone/>
            </a:pPr>
            <a:r>
              <a:rPr lang="en-US" altLang="en-US" sz="1100" b="0" i="1" dirty="0">
                <a:solidFill>
                  <a:srgbClr val="000000"/>
                </a:solidFill>
                <a:latin typeface="Arial" panose="020B0604020202020204" pitchFamily="34" charset="0"/>
                <a:cs typeface="Arial" panose="020B0604020202020204" pitchFamily="34" charset="0"/>
                <a:sym typeface="Arial" panose="020B0604020202020204" pitchFamily="34" charset="0"/>
              </a:rPr>
              <a:t>Source</a:t>
            </a:r>
            <a:r>
              <a:rPr lang="en-US" altLang="en-US" sz="1100" dirty="0">
                <a:solidFill>
                  <a:srgbClr val="000000"/>
                </a:solidFill>
                <a:latin typeface="Arial" panose="020B0604020202020204" pitchFamily="34" charset="0"/>
                <a:cs typeface="Arial" panose="020B0604020202020204" pitchFamily="34" charset="0"/>
                <a:sym typeface="Arial" panose="020B0604020202020204" pitchFamily="34" charset="0"/>
              </a:rPr>
              <a:t>:</a:t>
            </a:r>
            <a:r>
              <a:rPr lang="en-US" altLang="en-US" sz="1100" b="0" dirty="0">
                <a:solidFill>
                  <a:srgbClr val="000000"/>
                </a:solidFill>
                <a:latin typeface="Arial" panose="020B0604020202020204" pitchFamily="34" charset="0"/>
                <a:cs typeface="Arial" panose="020B0604020202020204" pitchFamily="34" charset="0"/>
                <a:sym typeface="Arial" panose="020B0604020202020204" pitchFamily="34" charset="0"/>
              </a:rPr>
              <a:t> Prevalence rates derived from American Psychiatric Association, 2013</a:t>
            </a:r>
            <a:r>
              <a:rPr lang="en-US" altLang="en-US" b="0" dirty="0">
                <a:solidFill>
                  <a:srgbClr val="000000"/>
                </a:solidFill>
                <a:latin typeface="Arial" panose="020B0604020202020204" pitchFamily="34" charset="0"/>
                <a:cs typeface="Arial" panose="020B0604020202020204" pitchFamily="34" charset="0"/>
                <a:sym typeface="Arial" panose="020B0604020202020204" pitchFamily="34" charset="0"/>
              </a:rPr>
              <a:t>.</a:t>
            </a:r>
          </a:p>
        </p:txBody>
      </p:sp>
      <p:graphicFrame>
        <p:nvGraphicFramePr>
          <p:cNvPr id="4" name="Table 3" descr="The table provides an overview of dissociative disorders.&#10;The table lists the following disorders and their features:&#10;Dissociative identity disorder&#10;• Approximate Lifetime Prevalence in population: Unknown&#10;• Description: Emergence of two or more distinct personalities&#10;• Associated Features&#10;    o Alternates may vie for control&#10;    o May represent a psychological defense against severe childhood abuse or trauma&#10;Dissociative amnesia&#10;• Approximate Lifetime Prevalence in population: Unknown&#10;• Description: Inability to recall important personal material that cannot be accounted for by medical causes&#10;• Associated Features&#10;    o Information lost to memory is usually of traumatic or stressful experiences&#10;    o Subtypes include localized amnesia, selective amnesia, and generalized amnesia&#10;    o May be associated with dissociative fugue, a rare condition in which a person may travel to a new location and start a new life under a different identity&#10;Depersonalization/derealization disorder&#10;• Approximate Lifetime Prevalence in population: 2 percent&#10;• Description: Episodes of feeling detached from one’s self or one’s body or having a sense of unreality about one’s surroundings (derealization)&#10;• Associated Features&#10;    o Person may feel as if he or she is living in a dream or acting like a robot&#10;    o Episodes of depersonalization are persistent or recurrent and cause significant distress&#10;Source: Prevalence rates derived from American Psychiatric Association, 2013." title="Table 6.1 Overview of Dissociative Disorders"/>
          <p:cNvGraphicFramePr>
            <a:graphicFrameLocks noGrp="1"/>
          </p:cNvGraphicFramePr>
          <p:nvPr>
            <p:extLst>
              <p:ext uri="{D42A27DB-BD31-4B8C-83A1-F6EECF244321}">
                <p14:modId xmlns:p14="http://schemas.microsoft.com/office/powerpoint/2010/main" val="2092791234"/>
              </p:ext>
            </p:extLst>
          </p:nvPr>
        </p:nvGraphicFramePr>
        <p:xfrm>
          <a:off x="304800" y="1108075"/>
          <a:ext cx="8534399" cy="5016946"/>
        </p:xfrm>
        <a:graphic>
          <a:graphicData uri="http://schemas.openxmlformats.org/drawingml/2006/table">
            <a:tbl>
              <a:tblPr firstRow="1" bandRow="1">
                <a:tableStyleId>{F5AB1C69-6EDB-4FF4-983F-18BD219EF322}</a:tableStyleId>
              </a:tblPr>
              <a:tblGrid>
                <a:gridCol w="1625600">
                  <a:extLst>
                    <a:ext uri="{9D8B030D-6E8A-4147-A177-3AD203B41FA5}">
                      <a16:colId xmlns:a16="http://schemas.microsoft.com/office/drawing/2014/main" val="3274879526"/>
                    </a:ext>
                  </a:extLst>
                </a:gridCol>
                <a:gridCol w="1056641">
                  <a:extLst>
                    <a:ext uri="{9D8B030D-6E8A-4147-A177-3AD203B41FA5}">
                      <a16:colId xmlns:a16="http://schemas.microsoft.com/office/drawing/2014/main" val="2134852094"/>
                    </a:ext>
                  </a:extLst>
                </a:gridCol>
                <a:gridCol w="1869439">
                  <a:extLst>
                    <a:ext uri="{9D8B030D-6E8A-4147-A177-3AD203B41FA5}">
                      <a16:colId xmlns:a16="http://schemas.microsoft.com/office/drawing/2014/main" val="3076525771"/>
                    </a:ext>
                  </a:extLst>
                </a:gridCol>
                <a:gridCol w="3982719">
                  <a:extLst>
                    <a:ext uri="{9D8B030D-6E8A-4147-A177-3AD203B41FA5}">
                      <a16:colId xmlns:a16="http://schemas.microsoft.com/office/drawing/2014/main" val="3835258933"/>
                    </a:ext>
                  </a:extLst>
                </a:gridCol>
              </a:tblGrid>
              <a:tr h="304772">
                <a:tc gridSpan="4">
                  <a:txBody>
                    <a:bodyPr/>
                    <a:lstStyle/>
                    <a:p>
                      <a:r>
                        <a:rPr lang="en-US" sz="1400" dirty="0"/>
                        <a:t>Table 6.1 Overview of Dissociative Disorders</a:t>
                      </a:r>
                    </a:p>
                  </a:txBody>
                  <a:tcPr marT="45716" marB="45716"/>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714015267"/>
                  </a:ext>
                </a:extLst>
              </a:tr>
              <a:tr h="949333">
                <a:tc>
                  <a:txBody>
                    <a:bodyPr/>
                    <a:lstStyle/>
                    <a:p>
                      <a:r>
                        <a:rPr lang="en-US" sz="1100" b="1" dirty="0"/>
                        <a:t>Type of Disorder</a:t>
                      </a:r>
                    </a:p>
                  </a:txBody>
                  <a:tcPr marT="45716" marB="45716"/>
                </a:tc>
                <a:tc>
                  <a:txBody>
                    <a:bodyPr/>
                    <a:lstStyle/>
                    <a:p>
                      <a:r>
                        <a:rPr lang="en-US" sz="1100" b="1" dirty="0"/>
                        <a:t>Approximate</a:t>
                      </a:r>
                      <a:r>
                        <a:rPr lang="en-US" sz="1100" b="1" baseline="0" dirty="0"/>
                        <a:t> Lifetime Prevalence in Population</a:t>
                      </a:r>
                      <a:endParaRPr lang="en-US" sz="1100" b="1" dirty="0"/>
                    </a:p>
                  </a:txBody>
                  <a:tcPr marT="45716" marB="45716"/>
                </a:tc>
                <a:tc>
                  <a:txBody>
                    <a:bodyPr/>
                    <a:lstStyle/>
                    <a:p>
                      <a:r>
                        <a:rPr lang="en-US" sz="1100" b="1" dirty="0"/>
                        <a:t>Description</a:t>
                      </a:r>
                    </a:p>
                  </a:txBody>
                  <a:tcPr marT="45716" marB="45716"/>
                </a:tc>
                <a:tc>
                  <a:txBody>
                    <a:bodyPr/>
                    <a:lstStyle/>
                    <a:p>
                      <a:r>
                        <a:rPr lang="en-US" sz="1100" b="1" dirty="0"/>
                        <a:t>Associated Features</a:t>
                      </a:r>
                    </a:p>
                  </a:txBody>
                  <a:tcPr marT="45716" marB="45716"/>
                </a:tc>
                <a:extLst>
                  <a:ext uri="{0D108BD9-81ED-4DB2-BD59-A6C34878D82A}">
                    <a16:rowId xmlns:a16="http://schemas.microsoft.com/office/drawing/2014/main" val="410472280"/>
                  </a:ext>
                </a:extLst>
              </a:tr>
              <a:tr h="977482">
                <a:tc>
                  <a:txBody>
                    <a:bodyPr/>
                    <a:lstStyle/>
                    <a:p>
                      <a:r>
                        <a:rPr lang="en-US" sz="1100" b="0" dirty="0"/>
                        <a:t>Dissociative identity</a:t>
                      </a:r>
                      <a:r>
                        <a:rPr lang="en-US" sz="1100" b="0" baseline="0" dirty="0"/>
                        <a:t> disorder</a:t>
                      </a:r>
                      <a:endParaRPr lang="en-US" sz="1100" b="0" dirty="0"/>
                    </a:p>
                  </a:txBody>
                  <a:tcPr marT="45716" marB="45716"/>
                </a:tc>
                <a:tc>
                  <a:txBody>
                    <a:bodyPr/>
                    <a:lstStyle/>
                    <a:p>
                      <a:r>
                        <a:rPr lang="en-US" sz="1100" dirty="0"/>
                        <a:t>Unknown</a:t>
                      </a:r>
                    </a:p>
                  </a:txBody>
                  <a:tcPr marT="45716" marB="45716"/>
                </a:tc>
                <a:tc>
                  <a:txBody>
                    <a:bodyPr/>
                    <a:lstStyle/>
                    <a:p>
                      <a:r>
                        <a:rPr lang="en-US" sz="1100" b="0" i="0" u="none" strike="noStrike" cap="none" dirty="0">
                          <a:solidFill>
                            <a:schemeClr val="dk1"/>
                          </a:solidFill>
                          <a:effectLst/>
                          <a:latin typeface="+mn-lt"/>
                          <a:ea typeface="+mn-ea"/>
                          <a:cs typeface="+mn-cs"/>
                          <a:sym typeface="Arial"/>
                        </a:rPr>
                        <a:t>Emergence of two or more distinct personalities</a:t>
                      </a:r>
                    </a:p>
                    <a:p>
                      <a:br>
                        <a:rPr lang="en-US" sz="1100" b="0" i="0" u="none" strike="noStrike" cap="none" dirty="0">
                          <a:solidFill>
                            <a:schemeClr val="dk1"/>
                          </a:solidFill>
                          <a:effectLst/>
                          <a:latin typeface="+mn-lt"/>
                          <a:ea typeface="+mn-ea"/>
                          <a:cs typeface="+mn-cs"/>
                          <a:sym typeface="Arial"/>
                        </a:rPr>
                      </a:br>
                      <a:endParaRPr lang="en-US" sz="1100" dirty="0"/>
                    </a:p>
                  </a:txBody>
                  <a:tcPr marT="45716" marB="45716"/>
                </a:tc>
                <a:tc>
                  <a:txBody>
                    <a:bodyPr/>
                    <a:lstStyle/>
                    <a:p>
                      <a:pPr marL="171450" lvl="0" indent="-171450">
                        <a:buFont typeface="Arial" panose="020B0604020202020204" pitchFamily="34" charset="0"/>
                        <a:buChar char="•"/>
                      </a:pPr>
                      <a:r>
                        <a:rPr lang="en-US" sz="1100" b="0" i="0" u="none" strike="noStrike" cap="none" dirty="0">
                          <a:solidFill>
                            <a:schemeClr val="dk1"/>
                          </a:solidFill>
                          <a:effectLst/>
                          <a:latin typeface="+mn-lt"/>
                          <a:ea typeface="+mn-ea"/>
                          <a:cs typeface="+mn-cs"/>
                          <a:sym typeface="Arial"/>
                        </a:rPr>
                        <a:t>Alternates may vie for control</a:t>
                      </a:r>
                    </a:p>
                    <a:p>
                      <a:pPr marL="171450" lvl="0" indent="-171450">
                        <a:buFont typeface="Arial" panose="020B0604020202020204" pitchFamily="34" charset="0"/>
                        <a:buChar char="•"/>
                      </a:pPr>
                      <a:r>
                        <a:rPr lang="en-US" sz="1100" b="0" i="0" u="none" strike="noStrike" cap="none" dirty="0">
                          <a:solidFill>
                            <a:schemeClr val="dk1"/>
                          </a:solidFill>
                          <a:effectLst/>
                          <a:latin typeface="+mn-lt"/>
                          <a:ea typeface="+mn-ea"/>
                          <a:cs typeface="+mn-cs"/>
                          <a:sym typeface="Arial"/>
                        </a:rPr>
                        <a:t>May represent a psychological defense against severe childhood abuse or trauma</a:t>
                      </a:r>
                    </a:p>
                    <a:p>
                      <a:pPr marL="171450" indent="-171450">
                        <a:buFont typeface="Arial" panose="020B0604020202020204" pitchFamily="34" charset="0"/>
                        <a:buChar char="•"/>
                      </a:pPr>
                      <a:endParaRPr lang="en-US" sz="1100" dirty="0"/>
                    </a:p>
                  </a:txBody>
                  <a:tcPr marT="45716" marB="45716"/>
                </a:tc>
                <a:extLst>
                  <a:ext uri="{0D108BD9-81ED-4DB2-BD59-A6C34878D82A}">
                    <a16:rowId xmlns:a16="http://schemas.microsoft.com/office/drawing/2014/main" val="3897673514"/>
                  </a:ext>
                </a:extLst>
              </a:tr>
              <a:tr h="1506284">
                <a:tc>
                  <a:txBody>
                    <a:bodyPr/>
                    <a:lstStyle/>
                    <a:p>
                      <a:r>
                        <a:rPr lang="en-US" sz="1100" b="0" dirty="0"/>
                        <a:t>Dissociative amnesia</a:t>
                      </a:r>
                    </a:p>
                  </a:txBody>
                  <a:tcPr marT="45716" marB="45716"/>
                </a:tc>
                <a:tc>
                  <a:txBody>
                    <a:bodyPr/>
                    <a:lstStyle/>
                    <a:p>
                      <a:r>
                        <a:rPr lang="en-US" sz="1100" dirty="0"/>
                        <a:t>Unknown</a:t>
                      </a:r>
                    </a:p>
                  </a:txBody>
                  <a:tcPr marT="45716" marB="45716"/>
                </a:tc>
                <a:tc>
                  <a:txBody>
                    <a:bodyPr/>
                    <a:lstStyle/>
                    <a:p>
                      <a:r>
                        <a:rPr lang="en-US" sz="1100" b="0" i="0" u="none" strike="noStrike" cap="none" dirty="0">
                          <a:solidFill>
                            <a:schemeClr val="dk1"/>
                          </a:solidFill>
                          <a:effectLst/>
                          <a:latin typeface="+mn-lt"/>
                          <a:ea typeface="+mn-ea"/>
                          <a:cs typeface="+mn-cs"/>
                          <a:sym typeface="Arial"/>
                        </a:rPr>
                        <a:t>Inability to recall important personal material</a:t>
                      </a:r>
                    </a:p>
                    <a:p>
                      <a:r>
                        <a:rPr lang="en-US" sz="1100" b="0" i="0" u="none" strike="noStrike" cap="none" dirty="0">
                          <a:solidFill>
                            <a:schemeClr val="dk1"/>
                          </a:solidFill>
                          <a:effectLst/>
                          <a:latin typeface="+mn-lt"/>
                          <a:ea typeface="+mn-ea"/>
                          <a:cs typeface="+mn-cs"/>
                          <a:sym typeface="Arial"/>
                        </a:rPr>
                        <a:t>that cannot be accounted for by medical causes</a:t>
                      </a:r>
                    </a:p>
                    <a:p>
                      <a:endParaRPr lang="en-US" sz="1100" dirty="0"/>
                    </a:p>
                  </a:txBody>
                  <a:tcPr marT="45716" marB="45716"/>
                </a:tc>
                <a:tc>
                  <a:txBody>
                    <a:bodyPr/>
                    <a:lstStyle/>
                    <a:p>
                      <a:pPr marL="171450" lvl="0" indent="-171450">
                        <a:buFont typeface="Arial" panose="020B0604020202020204" pitchFamily="34" charset="0"/>
                        <a:buChar char="•"/>
                      </a:pPr>
                      <a:r>
                        <a:rPr lang="en-US" sz="1100" b="0" i="0" u="none" strike="noStrike" cap="none" dirty="0">
                          <a:solidFill>
                            <a:schemeClr val="dk1"/>
                          </a:solidFill>
                          <a:effectLst/>
                          <a:latin typeface="+mn-lt"/>
                          <a:ea typeface="+mn-ea"/>
                          <a:cs typeface="+mn-cs"/>
                          <a:sym typeface="Arial"/>
                        </a:rPr>
                        <a:t>Information lost to memory is usually of traumatic</a:t>
                      </a:r>
                    </a:p>
                    <a:p>
                      <a:pPr marL="171450" indent="-171450">
                        <a:buFont typeface="Arial" panose="020B0604020202020204" pitchFamily="34" charset="0"/>
                        <a:buChar char="•"/>
                      </a:pPr>
                      <a:r>
                        <a:rPr lang="en-US" sz="1100" b="0" i="0" u="none" strike="noStrike" cap="none" dirty="0">
                          <a:solidFill>
                            <a:schemeClr val="dk1"/>
                          </a:solidFill>
                          <a:effectLst/>
                          <a:latin typeface="+mn-lt"/>
                          <a:ea typeface="+mn-ea"/>
                          <a:cs typeface="+mn-cs"/>
                          <a:sym typeface="Arial"/>
                        </a:rPr>
                        <a:t>or stressful experiences</a:t>
                      </a:r>
                    </a:p>
                    <a:p>
                      <a:pPr marL="171450" lvl="0" indent="-171450">
                        <a:buFont typeface="Arial" panose="020B0604020202020204" pitchFamily="34" charset="0"/>
                        <a:buChar char="•"/>
                      </a:pPr>
                      <a:r>
                        <a:rPr lang="en-US" sz="1100" b="0" i="0" u="none" strike="noStrike" cap="none" dirty="0">
                          <a:solidFill>
                            <a:schemeClr val="dk1"/>
                          </a:solidFill>
                          <a:effectLst/>
                          <a:latin typeface="+mn-lt"/>
                          <a:ea typeface="+mn-ea"/>
                          <a:cs typeface="+mn-cs"/>
                          <a:sym typeface="Arial"/>
                        </a:rPr>
                        <a:t>Subtypes include localized amnesia, selective amnesia, and generalized amnesia</a:t>
                      </a:r>
                    </a:p>
                    <a:p>
                      <a:pPr marL="171450" lvl="0" indent="-171450">
                        <a:buFont typeface="Arial" panose="020B0604020202020204" pitchFamily="34" charset="0"/>
                        <a:buChar char="•"/>
                      </a:pPr>
                      <a:r>
                        <a:rPr lang="en-US" sz="1100" b="0" i="0" u="none" strike="noStrike" cap="none" dirty="0">
                          <a:solidFill>
                            <a:schemeClr val="dk1"/>
                          </a:solidFill>
                          <a:effectLst/>
                          <a:latin typeface="+mn-lt"/>
                          <a:ea typeface="+mn-ea"/>
                          <a:cs typeface="+mn-cs"/>
                          <a:sym typeface="Arial"/>
                        </a:rPr>
                        <a:t>May be associated with dissociative fugue, a rare condition in which a person may travel to a new location and start a new life under a different identity</a:t>
                      </a:r>
                    </a:p>
                    <a:p>
                      <a:endParaRPr lang="en-US" sz="1100" dirty="0"/>
                    </a:p>
                  </a:txBody>
                  <a:tcPr marT="45716" marB="45716"/>
                </a:tc>
                <a:extLst>
                  <a:ext uri="{0D108BD9-81ED-4DB2-BD59-A6C34878D82A}">
                    <a16:rowId xmlns:a16="http://schemas.microsoft.com/office/drawing/2014/main" val="1832738481"/>
                  </a:ext>
                </a:extLst>
              </a:tr>
              <a:tr h="1279055">
                <a:tc>
                  <a:txBody>
                    <a:bodyPr/>
                    <a:lstStyle/>
                    <a:p>
                      <a:r>
                        <a:rPr lang="en-US" sz="1100" b="0" dirty="0"/>
                        <a:t>Depersonalization/</a:t>
                      </a:r>
                    </a:p>
                    <a:p>
                      <a:r>
                        <a:rPr lang="en-US" sz="1100" b="0" dirty="0"/>
                        <a:t>derealization disorder</a:t>
                      </a:r>
                    </a:p>
                  </a:txBody>
                  <a:tcPr marT="45716" marB="45716"/>
                </a:tc>
                <a:tc>
                  <a:txBody>
                    <a:bodyPr/>
                    <a:lstStyle/>
                    <a:p>
                      <a:r>
                        <a:rPr lang="en-US" sz="1100" dirty="0"/>
                        <a:t>2%</a:t>
                      </a:r>
                    </a:p>
                  </a:txBody>
                  <a:tcPr marT="45716" marB="45716"/>
                </a:tc>
                <a:tc>
                  <a:txBody>
                    <a:bodyPr/>
                    <a:lstStyle/>
                    <a:p>
                      <a:r>
                        <a:rPr lang="en-US" sz="1100" b="0" i="0" u="none" strike="noStrike" cap="none" dirty="0">
                          <a:solidFill>
                            <a:schemeClr val="dk1"/>
                          </a:solidFill>
                          <a:effectLst/>
                          <a:latin typeface="+mn-lt"/>
                          <a:ea typeface="+mn-ea"/>
                          <a:cs typeface="+mn-cs"/>
                          <a:sym typeface="Arial"/>
                        </a:rPr>
                        <a:t>Episodes of feeling detached from one’s self or one’s body or having a sense of unreality about one’s surroundings (derealization)</a:t>
                      </a:r>
                    </a:p>
                  </a:txBody>
                  <a:tcPr marT="45716" marB="45716"/>
                </a:tc>
                <a:tc>
                  <a:txBody>
                    <a:bodyPr/>
                    <a:lstStyle/>
                    <a:p>
                      <a:pPr marL="171450" lvl="0" indent="-171450">
                        <a:buFont typeface="Arial" panose="020B0604020202020204" pitchFamily="34" charset="0"/>
                        <a:buChar char="•"/>
                      </a:pPr>
                      <a:r>
                        <a:rPr lang="en-US" sz="1100" b="0" i="0" u="none" strike="noStrike" cap="none" dirty="0">
                          <a:solidFill>
                            <a:schemeClr val="dk1"/>
                          </a:solidFill>
                          <a:effectLst/>
                          <a:latin typeface="+mn-lt"/>
                          <a:ea typeface="+mn-ea"/>
                          <a:cs typeface="+mn-cs"/>
                          <a:sym typeface="Arial"/>
                        </a:rPr>
                        <a:t>Person may feel as if he or she is living in a dream or acting like a robot</a:t>
                      </a:r>
                    </a:p>
                    <a:p>
                      <a:pPr marL="171450" lvl="0" indent="-171450">
                        <a:buFont typeface="Arial" panose="020B0604020202020204" pitchFamily="34" charset="0"/>
                        <a:buChar char="•"/>
                      </a:pPr>
                      <a:r>
                        <a:rPr lang="en-US" sz="1100" b="0" i="0" u="none" strike="noStrike" cap="none" dirty="0">
                          <a:solidFill>
                            <a:schemeClr val="dk1"/>
                          </a:solidFill>
                          <a:effectLst/>
                          <a:latin typeface="+mn-lt"/>
                          <a:ea typeface="+mn-ea"/>
                          <a:cs typeface="+mn-cs"/>
                          <a:sym typeface="Arial"/>
                        </a:rPr>
                        <a:t>Episodes of depersonalization are persistent or recurrent and cause significant distress</a:t>
                      </a:r>
                    </a:p>
                    <a:p>
                      <a:endParaRPr lang="en-US" sz="1100" dirty="0"/>
                    </a:p>
                  </a:txBody>
                  <a:tcPr marT="45716" marB="45716"/>
                </a:tc>
                <a:extLst>
                  <a:ext uri="{0D108BD9-81ED-4DB2-BD59-A6C34878D82A}">
                    <a16:rowId xmlns:a16="http://schemas.microsoft.com/office/drawing/2014/main" val="38934885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txBox="1">
            <a:spLocks noGrp="1"/>
          </p:cNvSpPr>
          <p:nvPr>
            <p:ph type="title"/>
          </p:nvPr>
        </p:nvSpPr>
        <p:spPr/>
        <p:txBody>
          <a:bodyPr/>
          <a:lstStyle/>
          <a:p>
            <a:pPr>
              <a:spcBef>
                <a:spcPct val="0"/>
              </a:spcBef>
              <a:buFont typeface="Times New Roman" panose="02020603050405020304" pitchFamily="18" charset="0"/>
              <a:buNone/>
            </a:pPr>
            <a:r>
              <a:rPr lang="en-US" altLang="en-US" dirty="0">
                <a:ea typeface="ＭＳ Ｐゴシック" panose="020B0600070205080204" pitchFamily="34" charset="-128"/>
                <a:cs typeface="Times New Roman" panose="02020603050405020304" pitchFamily="18" charset="0"/>
                <a:sym typeface="Times New Roman" panose="02020603050405020304" pitchFamily="18" charset="0"/>
              </a:rPr>
              <a:t>Dissociative Identity Disorder</a:t>
            </a:r>
            <a:endParaRPr lang="en-US" altLang="en-US" dirty="0">
              <a:cs typeface="Times New Roman" panose="02020603050405020304" pitchFamily="18" charset="0"/>
              <a:sym typeface="Times New Roman" panose="02020603050405020304" pitchFamily="18" charset="0"/>
            </a:endParaRPr>
          </a:p>
        </p:txBody>
      </p:sp>
      <p:sp>
        <p:nvSpPr>
          <p:cNvPr id="19459" name="Text Placeholder 2"/>
          <p:cNvSpPr txBox="1">
            <a:spLocks noGrp="1"/>
          </p:cNvSpPr>
          <p:nvPr>
            <p:ph type="body" idx="1"/>
          </p:nvPr>
        </p:nvSpPr>
        <p:spPr>
          <a:xfrm>
            <a:off x="457200" y="1600200"/>
            <a:ext cx="8153400" cy="4525963"/>
          </a:xfrm>
        </p:spPr>
        <p:txBody>
          <a:bodyPr/>
          <a:lstStyle/>
          <a:p>
            <a:pPr marL="255588" indent="-153988" eaLnBrk="1" hangingPunct="1">
              <a:buSzTx/>
              <a:buFontTx/>
              <a:buChar char="•"/>
            </a:pPr>
            <a:r>
              <a:rPr lang="en-US" altLang="en-US" sz="1800" b="1" dirty="0">
                <a:solidFill>
                  <a:srgbClr val="000000"/>
                </a:solidFill>
                <a:latin typeface="Arial" panose="020B0604020202020204" pitchFamily="34" charset="0"/>
                <a:ea typeface="ＭＳ Ｐゴシック" panose="020B0600070205080204" pitchFamily="34" charset="-128"/>
                <a:cs typeface="Times New Roman" panose="02020603050405020304" pitchFamily="18" charset="0"/>
                <a:sym typeface="Arial" panose="020B0604020202020204" pitchFamily="34" charset="0"/>
              </a:rPr>
              <a:t>Dissociative identity disorder </a:t>
            </a:r>
            <a:r>
              <a:rPr lang="en-US" altLang="en-US" sz="1800" dirty="0">
                <a:solidFill>
                  <a:srgbClr val="000000"/>
                </a:solidFill>
                <a:latin typeface="Arial" panose="020B0604020202020204" pitchFamily="34" charset="0"/>
                <a:ea typeface="ＭＳ Ｐゴシック" panose="020B0600070205080204" pitchFamily="34" charset="-128"/>
                <a:cs typeface="Times New Roman" panose="02020603050405020304" pitchFamily="18" charset="0"/>
                <a:sym typeface="Arial" panose="020B0604020202020204" pitchFamily="34" charset="0"/>
              </a:rPr>
              <a:t>– A dissociative disorder in which a person has two or more personalities.</a:t>
            </a:r>
          </a:p>
          <a:p>
            <a:pPr marL="255588" indent="-153988" eaLnBrk="1" hangingPunct="1">
              <a:buSzTx/>
              <a:buFontTx/>
              <a:buChar char="•"/>
            </a:pPr>
            <a:endParaRPr lang="en-US" altLang="en-US" sz="1800" dirty="0">
              <a:solidFill>
                <a:srgbClr val="000000"/>
              </a:solidFill>
              <a:latin typeface="Arial" panose="020B0604020202020204" pitchFamily="34" charset="0"/>
              <a:ea typeface="ＭＳ Ｐゴシック" panose="020B0600070205080204" pitchFamily="34" charset="-128"/>
              <a:cs typeface="Times New Roman" panose="02020603050405020304" pitchFamily="18" charset="0"/>
              <a:sym typeface="Arial" panose="020B0604020202020204" pitchFamily="34" charset="0"/>
            </a:endParaRPr>
          </a:p>
          <a:p>
            <a:pPr lvl="1" eaLnBrk="1" hangingPunct="1">
              <a:buSzTx/>
              <a:buFont typeface="Arial" panose="020B0604020202020204" pitchFamily="34" charset="0"/>
              <a:buChar char="•"/>
            </a:pPr>
            <a:r>
              <a:rPr lang="en-US" altLang="en-US" sz="1800" dirty="0">
                <a:solidFill>
                  <a:srgbClr val="000000"/>
                </a:solidFill>
                <a:latin typeface="Arial" panose="020B0604020202020204" pitchFamily="34" charset="0"/>
                <a:ea typeface="ＭＳ Ｐゴシック" panose="020B0600070205080204" pitchFamily="34" charset="-128"/>
                <a:cs typeface="Times New Roman" panose="02020603050405020304" pitchFamily="18" charset="0"/>
                <a:sym typeface="Arial" panose="020B0604020202020204" pitchFamily="34" charset="0"/>
              </a:rPr>
              <a:t>Each personality has well-defined traits and memories.</a:t>
            </a:r>
          </a:p>
          <a:p>
            <a:pPr lvl="1" eaLnBrk="1" hangingPunct="1">
              <a:buSzTx/>
              <a:buFont typeface="Arial" panose="020B0604020202020204" pitchFamily="34" charset="0"/>
              <a:buChar char="•"/>
            </a:pPr>
            <a:r>
              <a:rPr lang="en-US" altLang="en-US" sz="1800" dirty="0">
                <a:solidFill>
                  <a:srgbClr val="000000"/>
                </a:solidFill>
                <a:latin typeface="Arial" panose="020B0604020202020204" pitchFamily="34" charset="0"/>
                <a:ea typeface="ＭＳ Ｐゴシック" panose="020B0600070205080204" pitchFamily="34" charset="-128"/>
                <a:cs typeface="Times New Roman" panose="02020603050405020304" pitchFamily="18" charset="0"/>
                <a:sym typeface="Arial" panose="020B0604020202020204" pitchFamily="34" charset="0"/>
              </a:rPr>
              <a:t>Personalities may vie for control.</a:t>
            </a:r>
          </a:p>
          <a:p>
            <a:pPr lvl="1" eaLnBrk="1" hangingPunct="1">
              <a:buSzTx/>
              <a:buFont typeface="Arial" panose="020B0604020202020204" pitchFamily="34" charset="0"/>
              <a:buChar char="•"/>
            </a:pPr>
            <a:r>
              <a:rPr lang="en-US" altLang="en-US" sz="1800" dirty="0">
                <a:solidFill>
                  <a:srgbClr val="000000"/>
                </a:solidFill>
                <a:latin typeface="Arial" panose="020B0604020202020204" pitchFamily="34" charset="0"/>
                <a:ea typeface="ＭＳ Ｐゴシック" panose="020B0600070205080204" pitchFamily="34" charset="-128"/>
                <a:cs typeface="Times New Roman" panose="02020603050405020304" pitchFamily="18" charset="0"/>
                <a:sym typeface="Arial" panose="020B0604020202020204" pitchFamily="34" charset="0"/>
              </a:rPr>
              <a:t>May or may not be aware of each other.</a:t>
            </a:r>
          </a:p>
          <a:p>
            <a:pPr lvl="1" eaLnBrk="1" hangingPunct="1">
              <a:buSzTx/>
              <a:buFont typeface="Arial" panose="020B0604020202020204" pitchFamily="34" charset="0"/>
              <a:buChar char="•"/>
            </a:pPr>
            <a:r>
              <a:rPr lang="en-US" altLang="en-US" sz="1800" dirty="0">
                <a:solidFill>
                  <a:srgbClr val="000000"/>
                </a:solidFill>
                <a:latin typeface="Arial" panose="020B0604020202020204" pitchFamily="34" charset="0"/>
                <a:ea typeface="ＭＳ Ｐゴシック" panose="020B0600070205080204" pitchFamily="34" charset="-128"/>
                <a:cs typeface="Times New Roman" panose="02020603050405020304" pitchFamily="18" charset="0"/>
                <a:sym typeface="Arial" panose="020B0604020202020204" pitchFamily="34" charset="0"/>
              </a:rPr>
              <a:t>We see a splitting off of functions in identity, memory, consciousness.</a:t>
            </a:r>
          </a:p>
          <a:p>
            <a:pPr marL="255588" indent="-153988">
              <a:buSzTx/>
              <a:buFontTx/>
              <a:buChar char="•"/>
            </a:pPr>
            <a:endParaRPr lang="en-US" altLang="en-US" dirty="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txBox="1">
            <a:spLocks noGrp="1"/>
          </p:cNvSpPr>
          <p:nvPr>
            <p:ph type="title"/>
          </p:nvPr>
        </p:nvSpPr>
        <p:spPr>
          <a:xfrm>
            <a:off x="433388" y="134938"/>
            <a:ext cx="8229600" cy="1312862"/>
          </a:xfrm>
        </p:spPr>
        <p:txBody>
          <a:bodyPr>
            <a:normAutofit/>
          </a:bodyPr>
          <a:lstStyle/>
          <a:p>
            <a:pPr>
              <a:spcBef>
                <a:spcPct val="0"/>
              </a:spcBef>
              <a:buFont typeface="Times New Roman" panose="02020603050405020304" pitchFamily="18" charset="0"/>
              <a:buNone/>
            </a:pPr>
            <a:r>
              <a:rPr lang="en-US" altLang="en-US" dirty="0">
                <a:ea typeface="ＭＳ Ｐゴシック" panose="020B0600070205080204" pitchFamily="34" charset="-128"/>
                <a:cs typeface="Times New Roman" panose="02020603050405020304" pitchFamily="18" charset="0"/>
                <a:sym typeface="Times New Roman" panose="02020603050405020304" pitchFamily="18" charset="0"/>
              </a:rPr>
              <a:t>Dissociative Identity Disorder: Controversies</a:t>
            </a:r>
          </a:p>
        </p:txBody>
      </p:sp>
      <p:sp>
        <p:nvSpPr>
          <p:cNvPr id="3" name="Text Placeholder 2"/>
          <p:cNvSpPr>
            <a:spLocks noGrp="1"/>
          </p:cNvSpPr>
          <p:nvPr>
            <p:ph type="body" idx="1"/>
          </p:nvPr>
        </p:nvSpPr>
        <p:spPr>
          <a:xfrm>
            <a:off x="433388" y="1447800"/>
            <a:ext cx="4291012" cy="5105400"/>
          </a:xfrm>
        </p:spPr>
        <p:txBody>
          <a:bodyPr>
            <a:normAutofit lnSpcReduction="10000"/>
          </a:bodyPr>
          <a:lstStyle/>
          <a:p>
            <a:pPr eaLnBrk="1" fontAlgn="auto" hangingPunct="1">
              <a:spcAft>
                <a:spcPts val="0"/>
              </a:spcAft>
              <a:defRPr/>
            </a:pPr>
            <a:r>
              <a:rPr lang="en-US" altLang="en-US" sz="2000" dirty="0">
                <a:latin typeface="+mn-lt"/>
                <a:ea typeface="ＭＳ Ｐゴシック" pitchFamily="34" charset="-128"/>
                <a:cs typeface="Times New Roman" pitchFamily="18" charset="0"/>
              </a:rPr>
              <a:t>Diagnosis of multiple personality is rare.</a:t>
            </a:r>
          </a:p>
          <a:p>
            <a:pPr eaLnBrk="1" fontAlgn="auto" hangingPunct="1">
              <a:spcAft>
                <a:spcPts val="0"/>
              </a:spcAft>
              <a:defRPr/>
            </a:pPr>
            <a:r>
              <a:rPr lang="en-US" altLang="en-US" sz="2000" dirty="0">
                <a:latin typeface="+mn-lt"/>
                <a:ea typeface="ＭＳ Ｐゴシック" pitchFamily="34" charset="-128"/>
                <a:cs typeface="Times New Roman" pitchFamily="18" charset="0"/>
              </a:rPr>
              <a:t>Existence of the disorder continues to arouse debate.</a:t>
            </a:r>
          </a:p>
          <a:p>
            <a:pPr lvl="1" eaLnBrk="1" fontAlgn="auto" hangingPunct="1">
              <a:spcAft>
                <a:spcPts val="0"/>
              </a:spcAft>
              <a:buFont typeface="Arial" panose="020B0604020202020204" pitchFamily="34" charset="0"/>
              <a:buChar char="•"/>
              <a:defRPr/>
            </a:pPr>
            <a:r>
              <a:rPr lang="en-US" altLang="en-US" sz="2000" dirty="0">
                <a:latin typeface="+mn-lt"/>
                <a:ea typeface="ＭＳ Ｐゴシック" pitchFamily="34" charset="-128"/>
                <a:cs typeface="Times New Roman" pitchFamily="18" charset="0"/>
              </a:rPr>
              <a:t>Many professionals express profound doubts about the diagnosis.</a:t>
            </a:r>
          </a:p>
          <a:p>
            <a:pPr lvl="1" eaLnBrk="1" fontAlgn="auto" hangingPunct="1">
              <a:spcAft>
                <a:spcPts val="0"/>
              </a:spcAft>
              <a:buFont typeface="Arial" panose="020B0604020202020204" pitchFamily="34" charset="0"/>
              <a:buChar char="•"/>
              <a:defRPr/>
            </a:pPr>
            <a:r>
              <a:rPr lang="en-US" altLang="en-US" sz="2000" dirty="0">
                <a:latin typeface="+mn-lt"/>
                <a:ea typeface="ＭＳ Ｐゴシック" pitchFamily="34" charset="-128"/>
                <a:cs typeface="Times New Roman" pitchFamily="18" charset="0"/>
              </a:rPr>
              <a:t>Culture-bound, largely restricted to North America.</a:t>
            </a:r>
          </a:p>
          <a:p>
            <a:pPr lvl="1" eaLnBrk="1" fontAlgn="auto" hangingPunct="1">
              <a:spcAft>
                <a:spcPts val="0"/>
              </a:spcAft>
              <a:buFont typeface="Arial" panose="020B0604020202020204" pitchFamily="34" charset="0"/>
              <a:buChar char="•"/>
              <a:defRPr/>
            </a:pPr>
            <a:r>
              <a:rPr lang="en-US" altLang="en-US" sz="2000" dirty="0">
                <a:latin typeface="+mn-lt"/>
                <a:ea typeface="ＭＳ Ｐゴシック" pitchFamily="34" charset="-128"/>
                <a:cs typeface="Times New Roman" pitchFamily="18" charset="0"/>
              </a:rPr>
              <a:t>Only a handful of cases worldwide reported from 1920 to 1970, but since then the number of reported cases has grown to thousands.</a:t>
            </a:r>
          </a:p>
          <a:p>
            <a:pPr>
              <a:defRPr/>
            </a:pPr>
            <a:endParaRPr lang="en-US" dirty="0"/>
          </a:p>
        </p:txBody>
      </p:sp>
      <p:sp>
        <p:nvSpPr>
          <p:cNvPr id="4" name="Text Placeholder 3"/>
          <p:cNvSpPr>
            <a:spLocks noGrp="1"/>
          </p:cNvSpPr>
          <p:nvPr>
            <p:ph type="body" idx="2"/>
          </p:nvPr>
        </p:nvSpPr>
        <p:spPr>
          <a:xfrm>
            <a:off x="4637789" y="3345873"/>
            <a:ext cx="4183063" cy="1295400"/>
          </a:xfrm>
        </p:spPr>
        <p:txBody>
          <a:bodyPr/>
          <a:lstStyle/>
          <a:p>
            <a:pPr marL="101600" indent="0">
              <a:buFont typeface="Arial"/>
              <a:buNone/>
              <a:defRPr/>
            </a:pPr>
            <a:r>
              <a:rPr lang="en-US" sz="1400" b="1" dirty="0"/>
              <a:t>DISSOCIATIVE IDENTITY DISORDER. </a:t>
            </a:r>
            <a:r>
              <a:rPr lang="en-US" sz="1400" dirty="0"/>
              <a:t>In dissociative identity disorder, multiple personalities emerge from within the same person, with each having its own well-defined traits and memories.</a:t>
            </a:r>
          </a:p>
          <a:p>
            <a:pP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C5C1098-6120-E549-888B-A5648B45E297}"/>
              </a:ext>
            </a:extLst>
          </p:cNvPr>
          <p:cNvSpPr>
            <a:spLocks noGrp="1"/>
          </p:cNvSpPr>
          <p:nvPr>
            <p:ph type="body" idx="1"/>
          </p:nvPr>
        </p:nvSpPr>
        <p:spPr>
          <a:xfrm>
            <a:off x="457200" y="304800"/>
            <a:ext cx="8229600" cy="5821363"/>
          </a:xfrm>
        </p:spPr>
        <p:txBody>
          <a:bodyPr/>
          <a:lstStyle/>
          <a:p>
            <a:pPr marL="101600" indent="0">
              <a:buNone/>
            </a:pPr>
            <a:r>
              <a:rPr lang="en-US" sz="1800" dirty="0"/>
              <a:t>Clinical Features:</a:t>
            </a:r>
          </a:p>
          <a:p>
            <a:pPr marL="101600" indent="0">
              <a:buNone/>
            </a:pPr>
            <a:r>
              <a:rPr lang="en-US" sz="1800" dirty="0"/>
              <a:t>We see an emergence of two or more personalities that want control of the person.</a:t>
            </a:r>
          </a:p>
          <a:p>
            <a:pPr marL="101600" indent="0">
              <a:buNone/>
            </a:pPr>
            <a:r>
              <a:rPr lang="en-US" sz="1800" dirty="0"/>
              <a:t>There may be one dominant core personality</a:t>
            </a:r>
          </a:p>
          <a:p>
            <a:pPr marL="101600" indent="0">
              <a:buNone/>
            </a:pPr>
            <a:r>
              <a:rPr lang="en-US" sz="1800" dirty="0"/>
              <a:t>In some cases the host (main) personality is unaware of the other identities but the other identities are aware of the host.</a:t>
            </a:r>
          </a:p>
          <a:p>
            <a:pPr marL="101600" indent="0">
              <a:buNone/>
            </a:pPr>
            <a:r>
              <a:rPr lang="en-US" sz="1800" dirty="0"/>
              <a:t>In other cases – the the different personalities are unaware of the one another. </a:t>
            </a:r>
          </a:p>
          <a:p>
            <a:pPr marL="101600" indent="0">
              <a:buNone/>
            </a:pPr>
            <a:r>
              <a:rPr lang="en-US" sz="1800" dirty="0"/>
              <a:t>In some cases one personality may try to eliminate the other one – by ignoring the other one and not murdering it because then all of the personalities would be dead.  </a:t>
            </a:r>
          </a:p>
          <a:p>
            <a:pPr marL="101600" indent="0">
              <a:buNone/>
            </a:pPr>
            <a:endParaRPr lang="en-US" sz="1800" dirty="0"/>
          </a:p>
          <a:p>
            <a:pPr marL="101600" indent="0">
              <a:buNone/>
            </a:pPr>
            <a:r>
              <a:rPr lang="en-US" sz="1800" dirty="0"/>
              <a:t>DID is culture bound and restricted to North America. </a:t>
            </a:r>
          </a:p>
          <a:p>
            <a:pPr marL="101600" indent="0">
              <a:buNone/>
            </a:pPr>
            <a:r>
              <a:rPr lang="en-US" sz="1800" dirty="0"/>
              <a:t>No cases have been reported in Japan and few in Europe.</a:t>
            </a:r>
          </a:p>
        </p:txBody>
      </p:sp>
    </p:spTree>
    <p:extLst>
      <p:ext uri="{BB962C8B-B14F-4D97-AF65-F5344CB8AC3E}">
        <p14:creationId xmlns:p14="http://schemas.microsoft.com/office/powerpoint/2010/main" val="3577200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p:cNvSpPr>
          <p:nvPr>
            <p:ph type="title"/>
          </p:nvPr>
        </p:nvSpPr>
        <p:spPr/>
        <p:txBody>
          <a:bodyPr/>
          <a:lstStyle/>
          <a:p>
            <a:pPr eaLnBrk="1" hangingPunct="1">
              <a:spcBef>
                <a:spcPct val="0"/>
              </a:spcBef>
              <a:buFont typeface="Times New Roman" panose="02020603050405020304" pitchFamily="18" charset="0"/>
              <a:buNone/>
            </a:pPr>
            <a:r>
              <a:rPr lang="en-US" altLang="en-US" dirty="0">
                <a:ea typeface="ＭＳ Ｐゴシック" panose="020B0600070205080204" pitchFamily="34" charset="-128"/>
                <a:cs typeface="Times New Roman" panose="02020603050405020304" pitchFamily="18" charset="0"/>
                <a:sym typeface="Times New Roman" panose="02020603050405020304" pitchFamily="18" charset="0"/>
              </a:rPr>
              <a:t>Dissociative Amnesia</a:t>
            </a:r>
          </a:p>
        </p:txBody>
      </p:sp>
      <p:sp>
        <p:nvSpPr>
          <p:cNvPr id="30722" name="Content Placeholder 2"/>
          <p:cNvSpPr>
            <a:spLocks noGrp="1"/>
          </p:cNvSpPr>
          <p:nvPr>
            <p:ph idx="1"/>
          </p:nvPr>
        </p:nvSpPr>
        <p:spPr>
          <a:xfrm>
            <a:off x="457200" y="1828800"/>
            <a:ext cx="8229600" cy="4525963"/>
          </a:xfrm>
        </p:spPr>
        <p:txBody>
          <a:bodyPr/>
          <a:lstStyle/>
          <a:p>
            <a:pPr marL="101600" indent="0" eaLnBrk="1" fontAlgn="auto" hangingPunct="1">
              <a:spcAft>
                <a:spcPts val="0"/>
              </a:spcAft>
              <a:buNone/>
              <a:defRPr/>
            </a:pPr>
            <a:r>
              <a:rPr lang="en-US" altLang="en-US" b="1" dirty="0">
                <a:latin typeface="+mn-lt"/>
                <a:ea typeface="ＭＳ Ｐゴシック" pitchFamily="34" charset="-128"/>
                <a:cs typeface="Times New Roman" pitchFamily="18" charset="0"/>
              </a:rPr>
              <a:t>Dissociative amnesia </a:t>
            </a:r>
            <a:r>
              <a:rPr lang="en-US" altLang="en-US" dirty="0">
                <a:latin typeface="+mn-lt"/>
                <a:ea typeface="ＭＳ Ｐゴシック" pitchFamily="34" charset="-128"/>
                <a:cs typeface="Times New Roman" pitchFamily="18" charset="0"/>
              </a:rPr>
              <a:t>– Memory loss without any identifiable organic cause.</a:t>
            </a:r>
          </a:p>
          <a:p>
            <a:pPr eaLnBrk="1" fontAlgn="auto" hangingPunct="1">
              <a:spcAft>
                <a:spcPts val="0"/>
              </a:spcAft>
              <a:buFont typeface="Arial" panose="020B0604020202020204" pitchFamily="34" charset="0"/>
              <a:buChar char="•"/>
              <a:defRPr/>
            </a:pPr>
            <a:r>
              <a:rPr lang="en-US" altLang="en-US" dirty="0">
                <a:ea typeface="ＭＳ Ｐゴシック" pitchFamily="34" charset="-128"/>
                <a:cs typeface="Times New Roman" pitchFamily="18" charset="0"/>
              </a:rPr>
              <a:t>Most common type of dissociative disorder.</a:t>
            </a:r>
          </a:p>
          <a:p>
            <a:pPr eaLnBrk="1" fontAlgn="auto" hangingPunct="1">
              <a:spcAft>
                <a:spcPts val="0"/>
              </a:spcAft>
              <a:buFont typeface="Arial" panose="020B0604020202020204" pitchFamily="34" charset="0"/>
              <a:buChar char="•"/>
              <a:defRPr/>
            </a:pPr>
            <a:r>
              <a:rPr lang="en-US" altLang="en-US" sz="2400" dirty="0">
                <a:latin typeface="+mn-lt"/>
                <a:ea typeface="ＭＳ Ｐゴシック" pitchFamily="34" charset="-128"/>
                <a:cs typeface="Times New Roman" pitchFamily="18" charset="0"/>
              </a:rPr>
              <a:t>May be unable to remember personal information, usually associated with traumatic events.</a:t>
            </a:r>
          </a:p>
          <a:p>
            <a:pPr eaLnBrk="1" fontAlgn="auto" hangingPunct="1">
              <a:spcAft>
                <a:spcPts val="0"/>
              </a:spcAft>
              <a:buFont typeface="Arial" panose="020B0604020202020204" pitchFamily="34" charset="0"/>
              <a:buChar char="•"/>
              <a:defRPr/>
            </a:pPr>
            <a:r>
              <a:rPr lang="en-US" altLang="en-US" sz="2400" dirty="0">
                <a:latin typeface="+mn-lt"/>
                <a:ea typeface="ＭＳ Ｐゴシック" pitchFamily="34" charset="-128"/>
                <a:cs typeface="Times New Roman" pitchFamily="18" charset="0"/>
              </a:rPr>
              <a:t>Memory loss is reversible, although it may last for days, weeks, or even years</a:t>
            </a:r>
            <a:r>
              <a:rPr lang="en-US" altLang="en-US" sz="2400" dirty="0">
                <a:latin typeface="+mj-lt"/>
                <a:ea typeface="ＭＳ Ｐゴシック" pitchFamily="34" charset="-128"/>
                <a:cs typeface="Times New Roman" pitchFamily="18"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txBox="1">
            <a:spLocks noGrp="1"/>
          </p:cNvSpPr>
          <p:nvPr>
            <p:ph type="title"/>
          </p:nvPr>
        </p:nvSpPr>
        <p:spPr>
          <a:xfrm>
            <a:off x="451338" y="252168"/>
            <a:ext cx="8229600" cy="479669"/>
          </a:xfrm>
        </p:spPr>
        <p:txBody>
          <a:bodyPr>
            <a:normAutofit/>
          </a:bodyPr>
          <a:lstStyle/>
          <a:p>
            <a:pPr eaLnBrk="1" hangingPunct="1">
              <a:spcBef>
                <a:spcPct val="0"/>
              </a:spcBef>
              <a:buFont typeface="Times New Roman" panose="02020603050405020304" pitchFamily="18" charset="0"/>
              <a:buNone/>
            </a:pPr>
            <a:r>
              <a:rPr lang="en-US" altLang="en-US" sz="2400" dirty="0">
                <a:ea typeface="ＭＳ Ｐゴシック" panose="020B0600070205080204" pitchFamily="34" charset="-128"/>
                <a:cs typeface="Times New Roman" panose="02020603050405020304" pitchFamily="18" charset="0"/>
                <a:sym typeface="Times New Roman" panose="02020603050405020304" pitchFamily="18" charset="0"/>
              </a:rPr>
              <a:t>Dissociative Amnesia: Memory Problems</a:t>
            </a:r>
          </a:p>
        </p:txBody>
      </p:sp>
      <p:sp>
        <p:nvSpPr>
          <p:cNvPr id="32770" name="Content Placeholder 2"/>
          <p:cNvSpPr>
            <a:spLocks noGrp="1"/>
          </p:cNvSpPr>
          <p:nvPr>
            <p:ph idx="1"/>
          </p:nvPr>
        </p:nvSpPr>
        <p:spPr>
          <a:xfrm>
            <a:off x="457200" y="731838"/>
            <a:ext cx="8229600" cy="5394326"/>
          </a:xfrm>
        </p:spPr>
        <p:txBody>
          <a:bodyPr>
            <a:normAutofit lnSpcReduction="10000"/>
          </a:bodyPr>
          <a:lstStyle/>
          <a:p>
            <a:pPr marL="101600" indent="0" eaLnBrk="1" fontAlgn="auto" hangingPunct="1">
              <a:spcAft>
                <a:spcPts val="0"/>
              </a:spcAft>
              <a:buNone/>
              <a:defRPr/>
            </a:pPr>
            <a:r>
              <a:rPr lang="en-US" altLang="en-US" sz="2000" dirty="0">
                <a:latin typeface="+mj-lt"/>
                <a:ea typeface="ＭＳ Ｐゴシック" pitchFamily="34" charset="-128"/>
                <a:cs typeface="Times New Roman" pitchFamily="18" charset="0"/>
              </a:rPr>
              <a:t>Dissociative amnesia is divided into five distinct types of memory problems:</a:t>
            </a:r>
          </a:p>
          <a:p>
            <a:pPr marL="101600" indent="0" eaLnBrk="1" fontAlgn="auto" hangingPunct="1">
              <a:spcAft>
                <a:spcPts val="0"/>
              </a:spcAft>
              <a:buNone/>
              <a:defRPr/>
            </a:pPr>
            <a:endParaRPr lang="en-US" altLang="en-US" sz="2000" dirty="0">
              <a:latin typeface="+mj-lt"/>
              <a:ea typeface="ＭＳ Ｐゴシック" pitchFamily="34" charset="-128"/>
              <a:cs typeface="Times New Roman" pitchFamily="18" charset="0"/>
            </a:endParaRPr>
          </a:p>
          <a:p>
            <a:pPr marL="857250" lvl="1" indent="-457200" eaLnBrk="1" fontAlgn="auto" hangingPunct="1">
              <a:spcAft>
                <a:spcPts val="0"/>
              </a:spcAft>
              <a:buFontTx/>
              <a:buAutoNum type="arabicPeriod"/>
              <a:defRPr/>
            </a:pPr>
            <a:r>
              <a:rPr lang="en-US" altLang="en-US" sz="2000" dirty="0">
                <a:latin typeface="+mj-lt"/>
                <a:ea typeface="ＭＳ Ｐゴシック" pitchFamily="34" charset="-128"/>
              </a:rPr>
              <a:t>Localized amnesia: events in one time period are lost after trauma.</a:t>
            </a:r>
          </a:p>
          <a:p>
            <a:pPr marL="857250" lvl="1" indent="-457200" eaLnBrk="1" fontAlgn="auto" hangingPunct="1">
              <a:spcAft>
                <a:spcPts val="0"/>
              </a:spcAft>
              <a:buFontTx/>
              <a:buAutoNum type="arabicPeriod"/>
              <a:defRPr/>
            </a:pPr>
            <a:r>
              <a:rPr lang="en-US" altLang="en-US" sz="2000" dirty="0">
                <a:latin typeface="+mj-lt"/>
                <a:ea typeface="ＭＳ Ｐゴシック" pitchFamily="34" charset="-128"/>
              </a:rPr>
              <a:t>Selective amnesia: you forget only the disturbing things during a specific period of time; one forgets a period when he had an extramarital affair.</a:t>
            </a:r>
          </a:p>
          <a:p>
            <a:pPr marL="857250" lvl="1" indent="-457200" eaLnBrk="1" fontAlgn="auto" hangingPunct="1">
              <a:spcAft>
                <a:spcPts val="0"/>
              </a:spcAft>
              <a:buFontTx/>
              <a:buAutoNum type="arabicPeriod"/>
              <a:defRPr/>
            </a:pPr>
            <a:r>
              <a:rPr lang="en-US" altLang="en-US" sz="2000" dirty="0">
                <a:latin typeface="+mj-lt"/>
                <a:ea typeface="ＭＳ Ｐゴシック" pitchFamily="34" charset="-128"/>
              </a:rPr>
              <a:t>Generalized amnesia: you forget your entire life; who you are, where you live etc.</a:t>
            </a:r>
          </a:p>
          <a:p>
            <a:pPr marL="857250" lvl="1" indent="-457200" eaLnBrk="1" fontAlgn="auto" hangingPunct="1">
              <a:spcAft>
                <a:spcPts val="0"/>
              </a:spcAft>
              <a:buFontTx/>
              <a:buAutoNum type="arabicPeriod"/>
              <a:defRPr/>
            </a:pPr>
            <a:r>
              <a:rPr lang="en-US" altLang="en-US" sz="2000" dirty="0">
                <a:latin typeface="+mj-lt"/>
                <a:ea typeface="ＭＳ Ｐゴシック" pitchFamily="34" charset="-128"/>
              </a:rPr>
              <a:t>Continuous amnesia: you forget everything that happens after a point in time  to the present.</a:t>
            </a:r>
          </a:p>
          <a:p>
            <a:pPr marL="857250" lvl="1" indent="-457200" eaLnBrk="1" fontAlgn="auto" hangingPunct="1">
              <a:spcAft>
                <a:spcPts val="0"/>
              </a:spcAft>
              <a:buFontTx/>
              <a:buAutoNum type="arabicPeriod"/>
              <a:defRPr/>
            </a:pPr>
            <a:r>
              <a:rPr lang="en-US" altLang="en-US" sz="2000" dirty="0">
                <a:latin typeface="+mj-lt"/>
                <a:ea typeface="ＭＳ Ｐゴシック" pitchFamily="34" charset="-128"/>
              </a:rPr>
              <a:t>Systematized amnesia: memory loss is specific to a particular category of information such as memory about one’s family or people in the person’s life.</a:t>
            </a:r>
            <a:endParaRPr lang="en-US" altLang="en-US" sz="2000" dirty="0">
              <a:latin typeface="+mj-lt"/>
              <a:ea typeface="ＭＳ Ｐゴシック" pitchFamily="34" charset="-128"/>
              <a:cs typeface="Times New Roman" pitchFamily="18" charset="0"/>
            </a:endParaRPr>
          </a:p>
          <a:p>
            <a:pPr eaLnBrk="1" fontAlgn="auto" hangingPunct="1">
              <a:spcAft>
                <a:spcPts val="0"/>
              </a:spcAft>
              <a:buFontTx/>
              <a:buNone/>
              <a:defRPr/>
            </a:pPr>
            <a:r>
              <a:rPr lang="en-US" altLang="en-US" dirty="0">
                <a:latin typeface="+mj-lt"/>
                <a:ea typeface="ＭＳ Ｐゴシック" pitchFamily="34" charset="-128"/>
                <a:cs typeface="Times New Roman" pitchFamily="18" charset="0"/>
              </a:rPr>
              <a:t>	</a:t>
            </a:r>
            <a:endParaRPr lang="en-US" altLang="en-US" dirty="0">
              <a:latin typeface="+mj-lt"/>
              <a:ea typeface="ＭＳ Ｐゴシック"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txBox="1">
            <a:spLocks noGrp="1"/>
          </p:cNvSpPr>
          <p:nvPr>
            <p:ph type="title"/>
          </p:nvPr>
        </p:nvSpPr>
        <p:spPr/>
        <p:txBody>
          <a:bodyPr/>
          <a:lstStyle/>
          <a:p>
            <a:pPr eaLnBrk="1" hangingPunct="1">
              <a:spcBef>
                <a:spcPct val="0"/>
              </a:spcBef>
              <a:buFont typeface="Times New Roman" panose="02020603050405020304" pitchFamily="18" charset="0"/>
              <a:buNone/>
            </a:pPr>
            <a:r>
              <a:rPr lang="en-US" altLang="en-US" dirty="0">
                <a:cs typeface="Times New Roman" panose="02020603050405020304" pitchFamily="18" charset="0"/>
                <a:sym typeface="Times New Roman" panose="02020603050405020304" pitchFamily="18" charset="0"/>
              </a:rPr>
              <a:t>Dissociative Fugue</a:t>
            </a:r>
          </a:p>
        </p:txBody>
      </p:sp>
      <p:sp>
        <p:nvSpPr>
          <p:cNvPr id="25603" name="Text Placeholder 2"/>
          <p:cNvSpPr txBox="1">
            <a:spLocks noGrp="1"/>
          </p:cNvSpPr>
          <p:nvPr>
            <p:ph idx="1"/>
          </p:nvPr>
        </p:nvSpPr>
        <p:spPr>
          <a:xfrm>
            <a:off x="457200" y="1312864"/>
            <a:ext cx="8229600" cy="5087936"/>
          </a:xfrm>
        </p:spPr>
        <p:txBody>
          <a:bodyPr/>
          <a:lstStyle/>
          <a:p>
            <a:pPr marL="101600" indent="0" eaLnBrk="1" hangingPunct="1">
              <a:buSzTx/>
              <a:buNone/>
            </a:pPr>
            <a:r>
              <a:rPr lang="en-US" altLang="en-US" sz="1800" dirty="0">
                <a:solidFill>
                  <a:srgbClr val="000000"/>
                </a:solidFill>
                <a:latin typeface="Arial" panose="020B0604020202020204" pitchFamily="34" charset="0"/>
                <a:cs typeface="Arial" panose="020B0604020202020204" pitchFamily="34" charset="0"/>
                <a:sym typeface="Arial" panose="020B0604020202020204" pitchFamily="34" charset="0"/>
              </a:rPr>
              <a:t>A rare subtype of dissociative amnesia is characterized by </a:t>
            </a:r>
            <a:r>
              <a:rPr lang="en-US" altLang="en-US" sz="1800" i="1" dirty="0">
                <a:solidFill>
                  <a:srgbClr val="000000"/>
                </a:solidFill>
                <a:latin typeface="Arial" panose="020B0604020202020204" pitchFamily="34" charset="0"/>
                <a:cs typeface="Arial" panose="020B0604020202020204" pitchFamily="34" charset="0"/>
                <a:sym typeface="Arial" panose="020B0604020202020204" pitchFamily="34" charset="0"/>
              </a:rPr>
              <a:t>fugue</a:t>
            </a:r>
            <a:r>
              <a:rPr lang="en-US" altLang="en-US" sz="1800" dirty="0">
                <a:solidFill>
                  <a:srgbClr val="000000"/>
                </a:solidFill>
                <a:latin typeface="Arial" panose="020B0604020202020204" pitchFamily="34" charset="0"/>
                <a:cs typeface="Arial" panose="020B0604020202020204" pitchFamily="34" charset="0"/>
                <a:sym typeface="Arial" panose="020B0604020202020204" pitchFamily="34" charset="0"/>
              </a:rPr>
              <a:t>, or </a:t>
            </a:r>
            <a:r>
              <a:rPr lang="en-US" altLang="en-US" sz="1800" i="1" dirty="0">
                <a:solidFill>
                  <a:srgbClr val="000000"/>
                </a:solidFill>
                <a:latin typeface="Arial" panose="020B0604020202020204" pitchFamily="34" charset="0"/>
                <a:cs typeface="Arial" panose="020B0604020202020204" pitchFamily="34" charset="0"/>
                <a:sym typeface="Arial" panose="020B0604020202020204" pitchFamily="34" charset="0"/>
              </a:rPr>
              <a:t>“amnesia on the run.”</a:t>
            </a:r>
          </a:p>
          <a:p>
            <a:pPr marL="255588" indent="-153988" eaLnBrk="1" hangingPunct="1">
              <a:buSzTx/>
              <a:buFontTx/>
              <a:buChar char="•"/>
            </a:pPr>
            <a:r>
              <a:rPr lang="en-US" altLang="en-US" sz="1800" dirty="0">
                <a:solidFill>
                  <a:srgbClr val="000000"/>
                </a:solidFill>
                <a:latin typeface="Arial" panose="020B0604020202020204" pitchFamily="34" charset="0"/>
                <a:cs typeface="Arial" panose="020B0604020202020204" pitchFamily="34" charset="0"/>
                <a:sym typeface="Arial" panose="020B0604020202020204" pitchFamily="34" charset="0"/>
              </a:rPr>
              <a:t>People in a fugue state may suddenly flee from their life situations, travel to a new location, assume a new identity, and have amnesia for personal information.</a:t>
            </a:r>
          </a:p>
          <a:p>
            <a:pPr marL="255588" indent="-153988" eaLnBrk="1" hangingPunct="1">
              <a:buSzTx/>
              <a:buFontTx/>
              <a:buChar char="•"/>
            </a:pPr>
            <a:r>
              <a:rPr lang="en-US" altLang="en-US" sz="1800" dirty="0">
                <a:solidFill>
                  <a:srgbClr val="000000"/>
                </a:solidFill>
                <a:latin typeface="Arial" panose="020B0604020202020204" pitchFamily="34" charset="0"/>
                <a:cs typeface="Arial" panose="020B0604020202020204" pitchFamily="34" charset="0"/>
                <a:sym typeface="Arial" panose="020B0604020202020204" pitchFamily="34" charset="0"/>
              </a:rPr>
              <a:t>May show no signs of mental disturbance.</a:t>
            </a:r>
          </a:p>
          <a:p>
            <a:pPr marL="255588" indent="-153988" eaLnBrk="1" hangingPunct="1">
              <a:buSzTx/>
              <a:buFontTx/>
              <a:buChar char="•"/>
            </a:pPr>
            <a:r>
              <a:rPr lang="en-US" altLang="en-US" sz="1800" dirty="0">
                <a:solidFill>
                  <a:srgbClr val="000000"/>
                </a:solidFill>
                <a:latin typeface="Arial" panose="020B0604020202020204" pitchFamily="34" charset="0"/>
                <a:cs typeface="Arial" panose="020B0604020202020204" pitchFamily="34" charset="0"/>
                <a:sym typeface="Arial" panose="020B0604020202020204" pitchFamily="34" charset="0"/>
              </a:rPr>
              <a:t>Fugue state may last for hours or days, or less common, for months or years.</a:t>
            </a:r>
          </a:p>
          <a:p>
            <a:pPr marL="255588" indent="-153988" eaLnBrk="1" hangingPunct="1">
              <a:buSzTx/>
              <a:buFontTx/>
              <a:buChar char="•"/>
            </a:pPr>
            <a:r>
              <a:rPr lang="en-US" altLang="en-US" sz="1800" dirty="0">
                <a:solidFill>
                  <a:srgbClr val="000000"/>
                </a:solidFill>
                <a:latin typeface="Arial" panose="020B0604020202020204" pitchFamily="34" charset="0"/>
                <a:cs typeface="Arial" panose="020B0604020202020204" pitchFamily="34" charset="0"/>
                <a:sym typeface="Arial" panose="020B0604020202020204" pitchFamily="34" charset="0"/>
              </a:rPr>
              <a:t>You forget your personal information; you assume a new identity; you appear normal and show no signs of a mental disturbance</a:t>
            </a:r>
          </a:p>
          <a:p>
            <a:pPr marL="255588" indent="-153988" eaLnBrk="1" hangingPunct="1">
              <a:buSzTx/>
              <a:buFontTx/>
              <a:buChar char="•"/>
            </a:pPr>
            <a:r>
              <a:rPr lang="en-US" altLang="en-US" sz="1800" dirty="0">
                <a:solidFill>
                  <a:srgbClr val="000000"/>
                </a:solidFill>
                <a:latin typeface="Arial" panose="020B0604020202020204" pitchFamily="34" charset="0"/>
                <a:cs typeface="Arial" panose="020B0604020202020204" pitchFamily="34" charset="0"/>
                <a:sym typeface="Arial" panose="020B0604020202020204" pitchFamily="34" charset="0"/>
              </a:rPr>
              <a:t>Suddenly one day your past identity emerges and they forget the events during the fugue state.</a:t>
            </a:r>
          </a:p>
          <a:p>
            <a:pPr marL="255588" indent="-153988" eaLnBrk="1" hangingPunct="1">
              <a:buSzTx/>
              <a:buFontTx/>
              <a:buChar char="•"/>
            </a:pPr>
            <a:endParaRPr lang="en-US" altLang="en-US" dirty="0">
              <a:solidFill>
                <a:srgbClr val="000000"/>
              </a:solidFill>
              <a:latin typeface="Arial" panose="020B0604020202020204" pitchFamily="34" charset="0"/>
              <a:cs typeface="Arial" panose="020B0604020202020204" pitchFamily="34" charset="0"/>
              <a:sym typeface="Arial" panose="020B0604020202020204" pitchFamily="34" charset="0"/>
            </a:endParaRPr>
          </a:p>
          <a:p>
            <a:pPr marL="255588" indent="-153988" eaLnBrk="1" hangingPunct="1">
              <a:buSzTx/>
              <a:buFontTx/>
              <a:buChar char="•"/>
            </a:pPr>
            <a:endParaRPr lang="en-US" altLang="en-US" dirty="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Tree>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2743</TotalTime>
  <Words>2053</Words>
  <Application>Microsoft Macintosh PowerPoint</Application>
  <PresentationFormat>On-screen Show (4:3)</PresentationFormat>
  <Paragraphs>184</Paragraphs>
  <Slides>22</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Noto Sans Symbols</vt:lpstr>
      <vt:lpstr>Arial</vt:lpstr>
      <vt:lpstr>Calibri</vt:lpstr>
      <vt:lpstr>Century Gothic</vt:lpstr>
      <vt:lpstr>Times New Roman</vt:lpstr>
      <vt:lpstr>Verdana</vt:lpstr>
      <vt:lpstr>Wingdings 3</vt:lpstr>
      <vt:lpstr>508 Lecture</vt:lpstr>
      <vt:lpstr>Wisp</vt:lpstr>
      <vt:lpstr>PowerPoint Presentation</vt:lpstr>
      <vt:lpstr>Dissociative Disorders</vt:lpstr>
      <vt:lpstr>Overview of Dissociative Disorders</vt:lpstr>
      <vt:lpstr>Dissociative Identity Disorder</vt:lpstr>
      <vt:lpstr>Dissociative Identity Disorder: Controversies</vt:lpstr>
      <vt:lpstr>PowerPoint Presentation</vt:lpstr>
      <vt:lpstr>Dissociative Amnesia</vt:lpstr>
      <vt:lpstr>Dissociative Amnesia: Memory Problems</vt:lpstr>
      <vt:lpstr>Dissociative Fugue</vt:lpstr>
      <vt:lpstr>Depersonalization/Derealization Disorder</vt:lpstr>
      <vt:lpstr>Features of Depersonalization/Derealization Disorder</vt:lpstr>
      <vt:lpstr>Theoretical Perspectives:  Brain Dysfunction</vt:lpstr>
      <vt:lpstr>Diathesis-Stress Model of Dissociative Identity Disorder</vt:lpstr>
      <vt:lpstr>Treatment of Dissociative Disorders</vt:lpstr>
      <vt:lpstr>Somatic Symptom and  Related Disorders</vt:lpstr>
      <vt:lpstr>Overview of Major Somatic Symptom and Related Disorders (1 of 2)</vt:lpstr>
      <vt:lpstr>Overview of Major Somatic Symptom and Related Disorders (2 of 2)</vt:lpstr>
      <vt:lpstr>Somatic Symptom Disorder</vt:lpstr>
      <vt:lpstr>Illness Anxiety Disorder</vt:lpstr>
      <vt:lpstr>Conversion Disorder</vt:lpstr>
      <vt:lpstr>Factitious Disorder</vt:lpstr>
      <vt:lpstr>Treatment of Somatoform Disorders</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uczecca</dc:creator>
  <cp:lastModifiedBy>Microsoft Office User</cp:lastModifiedBy>
  <cp:revision>138</cp:revision>
  <dcterms:created xsi:type="dcterms:W3CDTF">2011-09-13T01:43:51Z</dcterms:created>
  <dcterms:modified xsi:type="dcterms:W3CDTF">2019-10-30T04:07:01Z</dcterms:modified>
</cp:coreProperties>
</file>