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2" r:id="rId3"/>
    <p:sldId id="263" r:id="rId4"/>
    <p:sldId id="265" r:id="rId5"/>
    <p:sldId id="266" r:id="rId6"/>
    <p:sldId id="267" r:id="rId7"/>
    <p:sldId id="264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February 14,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February 14,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429" y="635000"/>
            <a:ext cx="8654142" cy="5969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b="1" u="sng" dirty="0">
                <a:solidFill>
                  <a:srgbClr val="000000"/>
                </a:solidFill>
              </a:rPr>
              <a:t>Acquired Brain </a:t>
            </a:r>
            <a:r>
              <a:rPr lang="en-US" sz="2800" b="1" u="sng" dirty="0" smtClean="0">
                <a:solidFill>
                  <a:srgbClr val="000000"/>
                </a:solidFill>
              </a:rPr>
              <a:t>Injury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An Acquired Brain Injury (ABI), is defined as an injury to the brain which is not hereditary, congenital, degenerative or induced by birth trauma</a:t>
            </a:r>
          </a:p>
          <a:p>
            <a:r>
              <a:rPr lang="en-US" dirty="0">
                <a:solidFill>
                  <a:srgbClr val="000000"/>
                </a:solidFill>
              </a:rPr>
              <a:t>It may be mild, moderate or </a:t>
            </a:r>
            <a:r>
              <a:rPr lang="en-US" dirty="0" smtClean="0">
                <a:solidFill>
                  <a:srgbClr val="000000"/>
                </a:solidFill>
              </a:rPr>
              <a:t>severe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ABI includes many types of traumatic brain injuries caused by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marL="342900" lvl="0" indent="-342900"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Stroke: Loss of oxygen to the brain resulting in altered brain function. </a:t>
            </a:r>
          </a:p>
          <a:p>
            <a:pPr marL="342900" lvl="0" indent="-342900"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Anoxia: lack of oxygen such as from drowning, attempting to hang oneself</a:t>
            </a:r>
          </a:p>
          <a:p>
            <a:pPr marL="342900" lvl="0" indent="-342900"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Infection: Severe infection of the brain (Encephalitis) or of the membranes (Meningitis) can cause damage to brain cells and their ability to function and impairments may be temporary or permanent.</a:t>
            </a:r>
          </a:p>
          <a:p>
            <a:pPr marL="342900" lvl="0" indent="-342900"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Tumor: A tumor will act much like a blood clot, as it compresses surrounding tissue causing malfunction.</a:t>
            </a:r>
          </a:p>
          <a:p>
            <a:pPr marL="342900" indent="-342900"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ABI occurs at the cellular level and is associated with damage to brain tissue.</a:t>
            </a:r>
          </a:p>
          <a:p>
            <a:pPr marL="342900" indent="-342900"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The extent and effect of brain damage is determined by neuroimaging tests such as an MRI, CT scan and neuropsychological testing.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48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3" y="544286"/>
            <a:ext cx="8690429" cy="6096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u="sng" dirty="0"/>
              <a:t>How do Illicit Drugs Work in the Brain?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Drugs affect the brain by interfering with how neurons send, receive and process information.</a:t>
            </a:r>
            <a:br>
              <a:rPr lang="en-US" dirty="0"/>
            </a:b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Substances increase or decrease the amount of neurotransmitters released by neurons.</a:t>
            </a:r>
          </a:p>
          <a:p>
            <a:pPr>
              <a:buFont typeface="Wingdings" charset="2"/>
              <a:buChar char="§"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 smtClean="0"/>
              <a:t>Cocaine produces </a:t>
            </a:r>
            <a:r>
              <a:rPr lang="en-US" dirty="0" smtClean="0"/>
              <a:t>euphoria by interfering with the reuptake </a:t>
            </a:r>
            <a:r>
              <a:rPr lang="en-US" smtClean="0"/>
              <a:t>of dopamine.</a:t>
            </a: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Marijuana and heroin activate neurons because their structure mimics a natural transmitter.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This similarity fools the receptors and allows drugs to attach and activate neurons.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These drugs mimic the brain’s own chemicals but they don’t activate neurons like a natural neurotransmitter and they lead to abnormal messages being transmitted.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33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99" y="616857"/>
            <a:ext cx="8654143" cy="6005286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/>
              <a:t>How do Drugs Work in the Brain to Produce Pleasure</a:t>
            </a:r>
            <a:r>
              <a:rPr lang="en-US" u="sng" dirty="0" smtClean="0"/>
              <a:t>?</a:t>
            </a:r>
          </a:p>
          <a:p>
            <a:endParaRPr lang="en-US" dirty="0"/>
          </a:p>
          <a:p>
            <a:r>
              <a:rPr lang="en-US" dirty="0"/>
              <a:t>Most illicit drugs target the brain’s reward and pleasure system by flooding the circuit with dopamine.</a:t>
            </a:r>
          </a:p>
          <a:p>
            <a:r>
              <a:rPr lang="en-US" dirty="0"/>
              <a:t>Dopamine is a neurotransmitter in the brain that regulates movement, emotion, motivation and pleasure.</a:t>
            </a:r>
          </a:p>
          <a:p>
            <a:r>
              <a:rPr lang="en-US" dirty="0"/>
              <a:t>When activated at normal levels this system rewards our natural behaviors.</a:t>
            </a:r>
          </a:p>
          <a:p>
            <a:r>
              <a:rPr lang="en-US" dirty="0"/>
              <a:t>Over-stimulating the system with drugs produces euphoria.</a:t>
            </a:r>
          </a:p>
          <a:p>
            <a:r>
              <a:rPr lang="en-US" dirty="0"/>
              <a:t>Some illicit substances can release up to 10 times the amount of dopamine that natural rewards do.</a:t>
            </a:r>
          </a:p>
          <a:p>
            <a:r>
              <a:rPr lang="en-US" dirty="0"/>
              <a:t>The effects can last much longer than those produced by natural rewards.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52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9" y="508000"/>
            <a:ext cx="8672285" cy="6132286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/>
              <a:t>What Happens to Your Brain if You </a:t>
            </a:r>
            <a:r>
              <a:rPr lang="en-US" u="sng" dirty="0" smtClean="0"/>
              <a:t>Continue </a:t>
            </a:r>
            <a:r>
              <a:rPr lang="en-US" u="sng" dirty="0"/>
              <a:t>Using Drugs</a:t>
            </a:r>
            <a:r>
              <a:rPr lang="en-US" u="sng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Over time, the brain adjusts  to the surges of dopamine or other neurotransmitters by producing less dopamine or reducing the number of receptors that can receive signals.</a:t>
            </a:r>
          </a:p>
          <a:p>
            <a:pPr>
              <a:buFont typeface="Wingdings" charset="2"/>
              <a:buChar char="§"/>
            </a:pPr>
            <a:r>
              <a:rPr lang="en-US" dirty="0"/>
              <a:t>Dopamine’s impact on the reward circuit in the brain of an addict can become abnormally low, and the person’s ability to experience pleasure is reduced and they can develop depression.</a:t>
            </a:r>
          </a:p>
          <a:p>
            <a:pPr>
              <a:buFont typeface="Wingdings" charset="2"/>
              <a:buChar char="§"/>
            </a:pPr>
            <a:r>
              <a:rPr lang="en-US" dirty="0"/>
              <a:t>The individual then continues to use larger and larger amounts of the drug to produce the familiar dopamine high and we can call this condition tolerance.</a:t>
            </a:r>
          </a:p>
          <a:p>
            <a:pPr>
              <a:buFont typeface="Wingdings" charset="2"/>
              <a:buChar char="§"/>
            </a:pPr>
            <a:r>
              <a:rPr lang="en-US" dirty="0"/>
              <a:t>The problem is you cannot build a life around continued use of illicit substances.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0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92667"/>
            <a:ext cx="8737600" cy="606213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+mj-lt"/>
                <a:cs typeface="Avenir Book"/>
              </a:rPr>
              <a:t>Neuroanatomy</a:t>
            </a:r>
            <a:r>
              <a:rPr lang="en-US" dirty="0" smtClean="0">
                <a:latin typeface="+mj-lt"/>
                <a:cs typeface="Avenir Book"/>
              </a:rPr>
              <a:t> can be studied in the brain using structural neuroimaging.</a:t>
            </a:r>
          </a:p>
          <a:p>
            <a:pPr marL="0" indent="0" algn="just">
              <a:buNone/>
            </a:pPr>
            <a:endParaRPr lang="en-US" dirty="0">
              <a:latin typeface="+mj-lt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latin typeface="+mj-lt"/>
                <a:cs typeface="Avenir Book"/>
              </a:rPr>
              <a:t>Structural neuroimaging refers to a set of techniques for creating images of the brain non-invasively.</a:t>
            </a:r>
          </a:p>
          <a:p>
            <a:pPr marL="0" indent="0" algn="just">
              <a:buNone/>
            </a:pPr>
            <a:endParaRPr lang="en-US" dirty="0">
              <a:latin typeface="+mj-lt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latin typeface="+mj-lt"/>
                <a:cs typeface="Avenir Book"/>
              </a:rPr>
              <a:t>The most common techniques are CAT and MRI.</a:t>
            </a:r>
          </a:p>
          <a:p>
            <a:pPr marL="0" indent="0" algn="just">
              <a:buNone/>
            </a:pPr>
            <a:endParaRPr lang="en-US" dirty="0">
              <a:latin typeface="+mj-lt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latin typeface="+mj-lt"/>
                <a:cs typeface="Avenir Book"/>
              </a:rPr>
              <a:t>CAT scans use x-rays and MRI scans use magnetic resonance imaging.</a:t>
            </a:r>
          </a:p>
          <a:p>
            <a:pPr marL="0" indent="0" algn="just">
              <a:buNone/>
            </a:pPr>
            <a:endParaRPr lang="en-US" dirty="0">
              <a:latin typeface="+mj-lt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latin typeface="+mj-lt"/>
                <a:cs typeface="Avenir Book"/>
              </a:rPr>
              <a:t>Both procedures show the shape of the brain.</a:t>
            </a:r>
          </a:p>
          <a:p>
            <a:pPr marL="0" indent="0" algn="just">
              <a:buNone/>
            </a:pPr>
            <a:endParaRPr lang="en-US" dirty="0">
              <a:latin typeface="+mj-lt"/>
              <a:cs typeface="Avenir Book"/>
            </a:endParaRPr>
          </a:p>
          <a:p>
            <a:pPr marL="0" indent="0" algn="just">
              <a:buNone/>
            </a:pPr>
            <a:r>
              <a:rPr lang="en-US" dirty="0" smtClean="0">
                <a:latin typeface="+mj-lt"/>
                <a:cs typeface="Avenir Book"/>
              </a:rPr>
              <a:t>A variant of the MRI scan is called Diffusion Tensor Imaging (DTI) which can reveal connections between brain regions which helps in mapping out the circuitry of the brain.</a:t>
            </a:r>
            <a:endParaRPr lang="en-US" dirty="0">
              <a:latin typeface="+mj-lt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31098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575733"/>
            <a:ext cx="8771467" cy="6096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In lesion studies, brain damage and behavior is assessed to determine if they are related.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A brain lesion is an abnormality seen on a brain-imaging test, such as magnetic resonance imaging (MRI) or computerized tomography (CT). </a:t>
            </a:r>
            <a:endParaRPr lang="en-US" dirty="0" smtClean="0"/>
          </a:p>
          <a:p>
            <a:pPr>
              <a:buFont typeface="Wingdings" charset="2"/>
              <a:buChar char="§"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 smtClean="0"/>
              <a:t>On </a:t>
            </a:r>
            <a:r>
              <a:rPr lang="en-US" dirty="0"/>
              <a:t>CT or MRI scans, brain lesions appear as dark or light spots that don't look like normal brain tissue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Usually, a brain lesion is an incidental finding unrelated to the condition or symptom that led to the imaging test in the first place.</a:t>
            </a:r>
          </a:p>
          <a:p>
            <a:pPr>
              <a:buFont typeface="Wingdings" charset="2"/>
              <a:buChar char="§"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A brain lesion may involve small to large areas of your brain, and the severity of the underlying condition may range from relatively minor to life-threatening.</a:t>
            </a:r>
          </a:p>
        </p:txBody>
      </p:sp>
    </p:spTree>
    <p:extLst>
      <p:ext uri="{BB962C8B-B14F-4D97-AF65-F5344CB8AC3E}">
        <p14:creationId xmlns:p14="http://schemas.microsoft.com/office/powerpoint/2010/main" val="163163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7" y="643467"/>
            <a:ext cx="8585200" cy="601133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fMRI – uses magnetic pulses which reflect naturally occurring chemicals in the brain such as oxygenated and deoxygenated blood which react differently to the magnetic pulse.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difference generates the blood oxygen level dependent which is an indirect measure of how metabolically active a given brain region 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86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524933"/>
            <a:ext cx="8822266" cy="621453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Neurophysiology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nervous system is composed of cells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are several types of cells in the nervous system.</a:t>
            </a:r>
          </a:p>
          <a:p>
            <a:pPr marL="0" indent="0">
              <a:buNone/>
            </a:pPr>
            <a:r>
              <a:rPr lang="en-US" dirty="0" smtClean="0"/>
              <a:t>However the cells that are critical to thinking, feeling and behaving are called neurons.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cell has three basic divisions:</a:t>
            </a:r>
          </a:p>
          <a:p>
            <a:pPr marL="0" indent="0">
              <a:buNone/>
            </a:pPr>
            <a:r>
              <a:rPr lang="en-US" dirty="0" smtClean="0"/>
              <a:t>1) Cell Body or Soma</a:t>
            </a:r>
          </a:p>
          <a:p>
            <a:pPr marL="0" indent="0">
              <a:buNone/>
            </a:pPr>
            <a:r>
              <a:rPr lang="en-US" dirty="0" smtClean="0"/>
              <a:t>2) Dendrite: is attached to the outer membrane of the soma</a:t>
            </a:r>
          </a:p>
          <a:p>
            <a:pPr marL="0" indent="0">
              <a:buNone/>
            </a:pPr>
            <a:r>
              <a:rPr lang="en-US" dirty="0" smtClean="0"/>
              <a:t>    Dendrites receive messages from other neurons</a:t>
            </a:r>
          </a:p>
          <a:p>
            <a:pPr marL="0" indent="0">
              <a:buNone/>
            </a:pPr>
            <a:r>
              <a:rPr lang="en-US" dirty="0" smtClean="0"/>
              <a:t>3) Axon: a thin, tubular structure attached to the cell membrane</a:t>
            </a:r>
          </a:p>
          <a:p>
            <a:pPr marL="0" indent="0">
              <a:buNone/>
            </a:pPr>
            <a:r>
              <a:rPr lang="en-US" dirty="0" smtClean="0"/>
              <a:t>    The axon sends messages from its neuron to other neurons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84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575733"/>
            <a:ext cx="8754534" cy="616373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axon of a neuron sends a message (signal) to the dendrite of another neuron.</a:t>
            </a:r>
          </a:p>
          <a:p>
            <a:pPr marL="0" indent="0">
              <a:buNone/>
            </a:pPr>
            <a:r>
              <a:rPr lang="en-US" dirty="0" smtClean="0"/>
              <a:t>Most axons branch at their tips into smaller branches that end in terminal buttons.</a:t>
            </a:r>
          </a:p>
          <a:p>
            <a:pPr marL="0" indent="0">
              <a:buNone/>
            </a:pPr>
            <a:r>
              <a:rPr lang="en-US" dirty="0" smtClean="0"/>
              <a:t>There is a space between the terminal button and dendrite called a synaptic gap.</a:t>
            </a:r>
          </a:p>
          <a:p>
            <a:pPr marL="0" indent="0">
              <a:buNone/>
            </a:pPr>
            <a:r>
              <a:rPr lang="en-US" dirty="0" smtClean="0"/>
              <a:t>The terminal button of an axon signals the dendrite by releasing molecules called neurotransmitters into the synaptic gap.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After a neurotransmitter is released into the synapse by the terminal button of an axon, it crosses the synapse to the dendrite.</a:t>
            </a:r>
          </a:p>
          <a:p>
            <a:pPr marL="0" indent="0">
              <a:buNone/>
            </a:pPr>
            <a:r>
              <a:rPr lang="en-US" dirty="0" smtClean="0"/>
              <a:t>The dendrite has specialized molecules called receptors.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6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541867"/>
            <a:ext cx="8771467" cy="607906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Often, a brain lesion has a characteristic appearance that will help your doctor determine its cause. Sometimes the cause of the abnormal-appearing area cannot be diagnosed by the image alone, and additional or follow-up tests may be necessary.</a:t>
            </a:r>
          </a:p>
          <a:p>
            <a:r>
              <a:rPr lang="en-US" dirty="0"/>
              <a:t>Among the known possible causes of brain lesions are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Brain Aneurysm (a bulge in an artery in brain)</a:t>
            </a:r>
          </a:p>
          <a:p>
            <a:r>
              <a:rPr lang="en-US" dirty="0" smtClean="0"/>
              <a:t>Brain Tumor (cancerous and noncancerous)</a:t>
            </a:r>
          </a:p>
          <a:p>
            <a:r>
              <a:rPr lang="en-US" dirty="0" smtClean="0"/>
              <a:t>Encephalitis (brain inflammation)</a:t>
            </a:r>
          </a:p>
          <a:p>
            <a:r>
              <a:rPr lang="en-US" dirty="0" smtClean="0"/>
              <a:t>Epilepsy</a:t>
            </a:r>
          </a:p>
          <a:p>
            <a:r>
              <a:rPr lang="en-US" dirty="0" smtClean="0"/>
              <a:t>Multiple Sclerosis</a:t>
            </a:r>
          </a:p>
          <a:p>
            <a:r>
              <a:rPr lang="en-US" dirty="0" smtClean="0"/>
              <a:t>Stroke</a:t>
            </a:r>
          </a:p>
          <a:p>
            <a:r>
              <a:rPr lang="en-US" dirty="0" smtClean="0"/>
              <a:t>Traumatic Brain Injury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While </a:t>
            </a:r>
            <a:r>
              <a:rPr lang="en-US" u="sng" dirty="0"/>
              <a:t>brain trauma of any sort may result in a concussion as well as a brain lesion, concussions and brain lesions are not the same thing. 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Concussions </a:t>
            </a:r>
            <a:r>
              <a:rPr lang="en-US" u="sng" dirty="0"/>
              <a:t>more often occur without ever causing any changes on the CT or MRI and are diagnosed by symptoms rather than imaging tests.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0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9429"/>
            <a:ext cx="8229600" cy="578757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u="sng" dirty="0"/>
              <a:t>Causes of ABI</a:t>
            </a:r>
            <a:r>
              <a:rPr lang="en-US" sz="2800" u="sng" dirty="0" smtClean="0"/>
              <a:t>:</a:t>
            </a:r>
          </a:p>
          <a:p>
            <a:endParaRPr lang="en-US" dirty="0"/>
          </a:p>
          <a:p>
            <a:pPr lvl="0">
              <a:buFont typeface="Wingdings" charset="2"/>
              <a:buChar char="§"/>
            </a:pPr>
            <a:r>
              <a:rPr lang="en-US" dirty="0"/>
              <a:t>Aneurysm:  a bulging, weak area in the wall of an artery that supplies blood to the brain;  </a:t>
            </a:r>
            <a:r>
              <a:rPr lang="en-US" b="1" dirty="0"/>
              <a:t>aneurysm</a:t>
            </a:r>
            <a:r>
              <a:rPr lang="en-US" dirty="0"/>
              <a:t> ruptures, releasing blood into the skull and causing a stroke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>
              <a:buFont typeface="Wingdings" charset="2"/>
              <a:buChar char="§"/>
            </a:pPr>
            <a:r>
              <a:rPr lang="en-US" dirty="0"/>
              <a:t>Exposure to toxic substances</a:t>
            </a:r>
          </a:p>
          <a:p>
            <a:pPr marL="0" indent="0">
              <a:buNone/>
            </a:pPr>
            <a:r>
              <a:rPr lang="en-US" dirty="0"/>
              <a:t>	   	</a:t>
            </a:r>
          </a:p>
          <a:p>
            <a:pPr lvl="0">
              <a:buFont typeface="Wingdings" charset="2"/>
              <a:buChar char="§"/>
            </a:pPr>
            <a:r>
              <a:rPr lang="en-US" dirty="0"/>
              <a:t>Excessive/prolonged use of Illegal substances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Brain </a:t>
            </a:r>
            <a:r>
              <a:rPr lang="en-US" dirty="0"/>
              <a:t>cells need oxygen and glucose to survive otherwise they die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527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635000"/>
            <a:ext cx="8636000" cy="59690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u="sng" dirty="0"/>
              <a:t>Symptoms of Brain Damage</a:t>
            </a:r>
            <a:r>
              <a:rPr lang="en-US" u="sng" dirty="0" smtClean="0"/>
              <a:t>:</a:t>
            </a:r>
          </a:p>
          <a:p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Cognitive: memory loss, impaired attention, inability to abstract, difficulty processing information, </a:t>
            </a:r>
            <a:r>
              <a:rPr lang="en-US" dirty="0" err="1"/>
              <a:t>disinhibition</a:t>
            </a:r>
            <a:r>
              <a:rPr lang="en-US" dirty="0"/>
              <a:t>, </a:t>
            </a:r>
            <a:r>
              <a:rPr lang="en-US" dirty="0" smtClean="0"/>
              <a:t>confusion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Behavioral/Emotional: irritability, reduced tolerance for stress, increased aggressiveness, restricted affect, agitation, impatience, depression, anger, </a:t>
            </a:r>
            <a:r>
              <a:rPr lang="en-US" dirty="0" smtClean="0"/>
              <a:t>anxiety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Perceptual:  changes in vision, spatial disorientation, inability to sense time, disorders of smell and </a:t>
            </a:r>
            <a:r>
              <a:rPr lang="en-US" dirty="0" smtClean="0"/>
              <a:t>taste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Physical: persistent headaches, extreme mental fatigue, paralysis, tremors, slurred speech, seizures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02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1353</TotalTime>
  <Words>1134</Words>
  <Application>Microsoft Macintosh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Levy Launch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Elijah Levy</dc:creator>
  <cp:lastModifiedBy>Elijah Levy</cp:lastModifiedBy>
  <cp:revision>11</cp:revision>
  <dcterms:created xsi:type="dcterms:W3CDTF">2018-03-01T04:02:45Z</dcterms:created>
  <dcterms:modified xsi:type="dcterms:W3CDTF">2019-02-15T04:21:40Z</dcterms:modified>
</cp:coreProperties>
</file>