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84" r:id="rId5"/>
    <p:sldId id="285" r:id="rId6"/>
    <p:sldId id="268" r:id="rId7"/>
    <p:sldId id="275" r:id="rId8"/>
    <p:sldId id="276" r:id="rId9"/>
    <p:sldId id="277" r:id="rId10"/>
    <p:sldId id="278" r:id="rId11"/>
    <p:sldId id="274" r:id="rId12"/>
    <p:sldId id="279" r:id="rId13"/>
    <p:sldId id="280" r:id="rId14"/>
    <p:sldId id="281" r:id="rId15"/>
    <p:sldId id="283" r:id="rId16"/>
    <p:sldId id="269" r:id="rId17"/>
    <p:sldId id="272" r:id="rId18"/>
    <p:sldId id="271" r:id="rId19"/>
    <p:sldId id="259" r:id="rId20"/>
    <p:sldId id="260" r:id="rId21"/>
    <p:sldId id="261" r:id="rId22"/>
    <p:sldId id="263" r:id="rId23"/>
    <p:sldId id="265" r:id="rId24"/>
    <p:sldId id="266" r:id="rId25"/>
    <p:sldId id="28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93"/>
  </p:normalViewPr>
  <p:slideViewPr>
    <p:cSldViewPr snapToGrid="0" snapToObjects="1">
      <p:cViewPr varScale="1">
        <p:scale>
          <a:sx n="117" d="100"/>
          <a:sy n="117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5790D-3E5A-CC49-9603-6CE563319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048C9-E6FC-C546-80BC-B9B82E6D7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5FAA8-8484-BA4A-9FDB-5AB8C726E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DA5BE-3CA7-804B-82B7-3F9FF075E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B3E7C-024A-164A-A487-66BFA63C7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8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A5773-FAEC-0E44-AFC7-4CD0423D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EC89E-0059-934F-A79B-FE4D6D421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4F279-B198-6D43-8792-3350113DD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F1321-A001-324A-89A5-04C5BEBB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DD604-DA68-E54B-B1F1-25C41F0F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9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0F3725-E7A3-A042-874A-6FC42C3BF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9542B-CF85-A443-8765-EE24D7C52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395B-7E29-4844-AA70-6D1376CC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A4026-0B32-854D-B25F-EAF1C40B7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E3D76-92AA-9143-B94C-A4804A26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A7A6-5773-8049-904B-1011E5B35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B5AD8-D214-F149-9B9C-9CEC3098B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E2F3B-2B50-2547-A54F-BE8F4854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5A56D-E1C0-B148-89F3-49630198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53980-469F-304E-B8E5-6A6333C12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7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FA64C-6EE1-1F4F-A699-F74509BC1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0DBB2-9124-BD49-8AB9-4998E946C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AB65C-DA80-E141-B142-322059391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ABA21-0656-8C4A-BA04-AFE6E0A3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0EC30-A584-674C-B1BA-2FF36638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5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2B976-719B-3E45-B9F7-E05CEDF7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67172-D57C-6349-9593-97B5294CC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1C0C8-348F-1745-B95E-EABAC749D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43D4A-AB2F-234E-8F76-5F3F9445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E44B2-543B-7B4A-8033-A738C8C85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83A36-C639-8740-8396-2AB96636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3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F9042-D48A-4F41-BC53-BD54F5ABA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6B27C-C60C-CE48-9166-8869FCDBE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C15AC-B02C-434E-BD3D-6538B5A64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A44571-D9D2-CC48-9540-F5AAE8376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212CD-54EC-A04C-BC19-7BBF05855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E81C9B-4710-3A40-BB56-1F17FCD0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E9ED7B-5A39-C04C-B8A7-7819CD7F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5DC8C-4F5C-3246-8EF9-EEE2B3E4E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2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A4BDA-3D5A-1A4C-A724-1BD70C40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433704-AFDD-E448-BADC-606A9D14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35F314-655A-EB45-B70B-949482AD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EA6A8-6A8E-9049-B8D8-CA097ADD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C7DEF9-A770-4E4D-B309-C81D8E6F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739E4-1581-3D4C-B734-5E69D447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CB8F0-7CF6-CF43-B4D5-8AF4F8F79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9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4BB23-B7F4-3943-83BE-6380B16DA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AD676-4DAB-8247-B243-07143E0D7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55AA9-2BF8-2949-BDBC-7C5462A98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41771-930A-8D4F-B3B0-D0474A3D0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28AA0-6245-B347-8CB1-7D23979F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512AA-0FF3-7B4D-AB49-C6B334B1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F183-3AB8-A64E-9D74-C8A29DB89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FE876-2340-824C-9DA5-BFB235E2D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DFDE4-5165-494F-BF0A-7F230BBC3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955D01-FE82-D045-826D-8C5A771F8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95F39-40C9-B348-954D-FFC17CC4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DF510-A839-994F-9AAC-BA4F2798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0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EB6B19-8400-B74B-984C-043D839F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1B190-84DB-0C4D-A9BE-0D29A370C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9929D-0328-0F48-A12E-3F6D229FE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F5FF-0AFC-3E43-B795-00CE88FA2BB9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9EE15-C2B2-3E47-9F35-328866A01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E0487-835C-1647-B6BB-E180A45FF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A5995-B0BF-364C-837A-33246A3A2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9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9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91583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9419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456201-0072-EE48-8136-0B29F9509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085" y="2082706"/>
            <a:ext cx="4467792" cy="2987899"/>
          </a:xfrm>
        </p:spPr>
        <p:txBody>
          <a:bodyPr>
            <a:normAutofit/>
          </a:bodyPr>
          <a:lstStyle/>
          <a:p>
            <a:r>
              <a:rPr lang="en-US" dirty="0"/>
              <a:t>Influence of Culture on Development</a:t>
            </a:r>
          </a:p>
        </p:txBody>
      </p:sp>
      <p:pic>
        <p:nvPicPr>
          <p:cNvPr id="6" name="Graphic 5" descr="Group">
            <a:extLst>
              <a:ext uri="{FF2B5EF4-FFF2-40B4-BE49-F238E27FC236}">
                <a16:creationId xmlns:a16="http://schemas.microsoft.com/office/drawing/2014/main" id="{FC97BB4A-4535-146D-6889-1D8227A78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3623" y="1374798"/>
            <a:ext cx="4108404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00890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63B3C-4EC6-E74A-8429-53DA8AA5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228600"/>
            <a:ext cx="11644312" cy="63865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+mj-lt"/>
              </a:rPr>
              <a:t>Temperament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Temperament is the biological basis of personality.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Research on the topic of temperamentally-based, reticent and inhibited behavior has reported differences in prevalence of this construct.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East Asians show a higher prevalence of inhibited behavior than Western Europeans, Americans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Inhibited behavior is viewed as reflecting compliance, obedience, being well-mannered, and thus, social maturity and accomplishment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Western cultures, which value independence and assertiveness, socially-inhibited and reticent behavior is viewed as reflecting shyness, fearfulness and social incompetence;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6773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8096-15E6-AF4B-9260-C96FBBBC4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0114"/>
            <a:ext cx="10515600" cy="580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Differences in temperament also exist between cultures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Preschool children from Korea and China tend be more anxious, inhibited and withdrawn, and less sociable than their Western-European counterparts.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Western cultures a child’s inhibited conduct is associated with a risk of troubled peer relationships and internalizing problems (e.g., loneliness and depression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However, this is much less common in inhibited children from Eastern cultures.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East-Asian cultures where group harmony is valued, an inhibited child is viewed as socially-competent, obedient and polite.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contrast, an inhibited child in Western cultures is perceived as apprehensive and lacking in social skills</a:t>
            </a:r>
          </a:p>
        </p:txBody>
      </p:sp>
    </p:spTree>
    <p:extLst>
      <p:ext uri="{BB962C8B-B14F-4D97-AF65-F5344CB8AC3E}">
        <p14:creationId xmlns:p14="http://schemas.microsoft.com/office/powerpoint/2010/main" val="1598499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35A19-B0D7-1A47-9B1A-F9CC5E597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300038"/>
            <a:ext cx="11487150" cy="6315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+mj-lt"/>
              </a:rPr>
              <a:t>Prosocial Behavior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general, prosocial behaviors (helping, sharing, caring, politeness) increases during the course of childhood.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It also varies across cultures.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Researchers find that prosocial behavior, as observed among peers and in parent-child interaction is more prevalent among young East Asian children than among Western children.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Researchers suggest that this difference results from the collectivist ideologies prevalent in East Asian cultures.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Chinese mothers of preschoolers are more likely than European American mothers: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latin typeface="+mj-lt"/>
              </a:rPr>
              <a:t>to believe that their preschool children should share and help other children for social conventional reasons; to fit in with the group and function well in Chinese society.</a:t>
            </a:r>
          </a:p>
        </p:txBody>
      </p:sp>
    </p:spTree>
    <p:extLst>
      <p:ext uri="{BB962C8B-B14F-4D97-AF65-F5344CB8AC3E}">
        <p14:creationId xmlns:p14="http://schemas.microsoft.com/office/powerpoint/2010/main" val="3846480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88308-EAFC-3143-AC9D-43D4C9CBF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00025"/>
            <a:ext cx="11472863" cy="63579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Cooperation/Competition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Competition can damage group harmony, cooperation is necessary in relationship maintenance.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Children from interdependent communities are more cooperative and less competitive than those from Westernized cultures.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However, competition and cooperation appear to co-exist regardless of culture.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East Asian nations, children are more cooperative with friends and family, but more competitive in educational contexts.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Further, generational differences appear to exist within cultures.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For example, third generation Mexican Americans are more competitive than their second-generation counterparts.</a:t>
            </a:r>
          </a:p>
        </p:txBody>
      </p:sp>
    </p:spTree>
    <p:extLst>
      <p:ext uri="{BB962C8B-B14F-4D97-AF65-F5344CB8AC3E}">
        <p14:creationId xmlns:p14="http://schemas.microsoft.com/office/powerpoint/2010/main" val="262265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28AC7-7239-D64E-B03B-BB8F373CE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9" y="381000"/>
            <a:ext cx="11691257" cy="6193971"/>
          </a:xfrm>
        </p:spPr>
        <p:txBody>
          <a:bodyPr/>
          <a:lstStyle/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Aggression</a:t>
            </a:r>
          </a:p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Physical, verbal and relational aggression have been identified as distinct entities in many cultures and countries.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Typically, physical aggression is viewed as unacceptable by parents and is associated with peer rejection in most countries.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Nevertheless, meta-analyses have demonstrated that cultures characterized by collectivistic and Confucian values generally show lower levels of aggression, regardless of type, towards peers than their Western counterparts.</a:t>
            </a:r>
          </a:p>
        </p:txBody>
      </p:sp>
    </p:spTree>
    <p:extLst>
      <p:ext uri="{BB962C8B-B14F-4D97-AF65-F5344CB8AC3E}">
        <p14:creationId xmlns:p14="http://schemas.microsoft.com/office/powerpoint/2010/main" val="186470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9919F-6D81-5E44-B7DA-4E4A3E244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88"/>
            <a:ext cx="10515600" cy="5819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Peer Relationships and  Friendships</a:t>
            </a:r>
          </a:p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r>
              <a:rPr lang="en-US" sz="2400" dirty="0">
                <a:latin typeface="+mj-lt"/>
              </a:rPr>
              <a:t>Friendship is often referred to as a close, mutual and voluntary dyadic relationship. </a:t>
            </a:r>
          </a:p>
          <a:p>
            <a:r>
              <a:rPr lang="en-US" sz="2400" dirty="0">
                <a:latin typeface="+mj-lt"/>
              </a:rPr>
              <a:t>The voluntary nature of friendships means that children are able to initiate, maintain and relinquish friendships that meet their expectations and/or needs. </a:t>
            </a:r>
          </a:p>
          <a:p>
            <a:r>
              <a:rPr lang="en-US" sz="2400" dirty="0">
                <a:latin typeface="+mj-lt"/>
              </a:rPr>
              <a:t>In some cultures, children rarely engage in non-familial friendships.</a:t>
            </a:r>
          </a:p>
          <a:p>
            <a:r>
              <a:rPr lang="en-US" sz="2400" dirty="0">
                <a:latin typeface="+mj-lt"/>
              </a:rPr>
              <a:t>From an early age, most children form friendships with those who are similar to themselves in observable characteristics, such as age, sex, ethnicity, and behavioral proclivities</a:t>
            </a:r>
          </a:p>
        </p:txBody>
      </p:sp>
    </p:spTree>
    <p:extLst>
      <p:ext uri="{BB962C8B-B14F-4D97-AF65-F5344CB8AC3E}">
        <p14:creationId xmlns:p14="http://schemas.microsoft.com/office/powerpoint/2010/main" val="3930081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C515-A3FB-1E4E-9893-C8AB0DB22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05" y="344774"/>
            <a:ext cx="11452485" cy="6190937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>
                <a:latin typeface="+mj-lt"/>
              </a:rPr>
              <a:t>In contrast, Eastern cultures place greater emphasis on maintaining harmonious, </a:t>
            </a:r>
            <a:r>
              <a:rPr lang="en-US" sz="2400" i="1" dirty="0">
                <a:latin typeface="+mj-lt"/>
              </a:rPr>
              <a:t>interdependent </a:t>
            </a:r>
            <a:r>
              <a:rPr lang="en-US" sz="2400" dirty="0">
                <a:latin typeface="+mj-lt"/>
              </a:rPr>
              <a:t>relationships.</a:t>
            </a:r>
          </a:p>
          <a:p>
            <a:r>
              <a:rPr lang="en-US" sz="2400" dirty="0">
                <a:latin typeface="+mj-lt"/>
              </a:rPr>
              <a:t>Interdependent views are also characteristic of many African, Latin American, and southern European cultures. </a:t>
            </a:r>
          </a:p>
          <a:p>
            <a:r>
              <a:rPr lang="en-US" sz="2400" dirty="0">
                <a:latin typeface="+mj-lt"/>
              </a:rPr>
              <a:t>In cultures influenced by Confucian and Taoist philosophies, self-restraint and control of emotional expressiveness is considered an indication of social maturity</a:t>
            </a:r>
          </a:p>
          <a:p>
            <a:r>
              <a:rPr lang="en-US" sz="2400" dirty="0">
                <a:latin typeface="+mj-lt"/>
              </a:rPr>
              <a:t>Asserting oneself may be seen as a sign of immaturity</a:t>
            </a:r>
          </a:p>
          <a:p>
            <a:r>
              <a:rPr lang="en-US" sz="2400" dirty="0">
                <a:latin typeface="+mj-lt"/>
              </a:rPr>
              <a:t>Children who are shy, reticent, and quiet are likely to be considered competent and well behaved by parents and teachers in the People’s Republic of China</a:t>
            </a:r>
          </a:p>
        </p:txBody>
      </p:sp>
    </p:spTree>
    <p:extLst>
      <p:ext uri="{BB962C8B-B14F-4D97-AF65-F5344CB8AC3E}">
        <p14:creationId xmlns:p14="http://schemas.microsoft.com/office/powerpoint/2010/main" val="1527157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1EA93-A052-674C-B095-4C3651C5F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206829"/>
            <a:ext cx="11136086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European-American children frequently provide long, elaborative, self-focused narratives emphasizing personal preferences and autonomy.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Their interaction style also tends to be reciprocal, taking turns in talking.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contrast, Korean and Chinese children’s accounts are usually brief, relation-oriented, and show a great concern with authority.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They often take a more passive role In the conversations.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In Chinese culture, where parents assume much responsibility and authority over children, parents interact with children in a more authoritative manner and demand obedience from their children.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Children growing up in such environments are more likely to comply with their parents’ requests, even when they are reluctant to do so.</a:t>
            </a:r>
          </a:p>
        </p:txBody>
      </p:sp>
    </p:spTree>
    <p:extLst>
      <p:ext uri="{BB962C8B-B14F-4D97-AF65-F5344CB8AC3E}">
        <p14:creationId xmlns:p14="http://schemas.microsoft.com/office/powerpoint/2010/main" val="190871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13E31-2C6D-0D46-88D0-60BFC8292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272142"/>
            <a:ext cx="11038114" cy="6346371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+mj-lt"/>
              </a:rPr>
              <a:t>Another finding that seems consistent across classes and ethnicities is that the more language a child is exposed to in the first years of life, the greater their vocabulary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Language growth is especially helped by “extra talk” (i.e., talk that goes beyond simple directives and engages a child by highlighting and expanding on experiences) and by repetition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Studies of young European American children have found a strong effect of socioeconomic class on the frequency of talk in mother-child dyads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Parents from professional families tend to talk more to children than do working-class parents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Working-class parents tend to talk more to children than do parents in poverty.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These findings were strongly related the size of the children’s vocabulary</a:t>
            </a:r>
          </a:p>
        </p:txBody>
      </p:sp>
    </p:spTree>
    <p:extLst>
      <p:ext uri="{BB962C8B-B14F-4D97-AF65-F5344CB8AC3E}">
        <p14:creationId xmlns:p14="http://schemas.microsoft.com/office/powerpoint/2010/main" val="517637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1BA3F-76C3-4044-99E9-30C6CCE74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849"/>
            <a:ext cx="10515600" cy="5905114"/>
          </a:xfrm>
        </p:spPr>
        <p:txBody>
          <a:bodyPr>
            <a:normAutofit lnSpcReduction="10000"/>
          </a:bodyPr>
          <a:lstStyle/>
          <a:p>
            <a:endParaRPr lang="en-US" sz="2400" dirty="0">
              <a:latin typeface="+mj-lt"/>
            </a:endParaRP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To understand the environment’s impact on a developing child, let’s look at the three main ways children process the information around them as they grow.</a:t>
            </a:r>
          </a:p>
          <a:p>
            <a:endParaRPr lang="en-US" sz="2400" b="1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Classical conditioning. </a:t>
            </a:r>
          </a:p>
          <a:p>
            <a:r>
              <a:rPr lang="en-US" sz="2000" dirty="0">
                <a:latin typeface="+mj-lt"/>
              </a:rPr>
              <a:t>Drawing associations between a stimulus and response. </a:t>
            </a:r>
          </a:p>
          <a:p>
            <a:r>
              <a:rPr lang="en-US" sz="2000" dirty="0">
                <a:latin typeface="+mj-lt"/>
              </a:rPr>
              <a:t>For example, children in religious families might associate bedtime with prayers.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Operant conditioning. </a:t>
            </a:r>
          </a:p>
          <a:p>
            <a:r>
              <a:rPr lang="en-US" sz="2000" dirty="0">
                <a:latin typeface="+mj-lt"/>
              </a:rPr>
              <a:t>Drawing associations between a reward and an action.</a:t>
            </a:r>
          </a:p>
          <a:p>
            <a:r>
              <a:rPr lang="en-US" sz="2000" dirty="0">
                <a:latin typeface="+mj-lt"/>
              </a:rPr>
              <a:t>For example, children might receive dessert after eating their vegetables.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b="1" dirty="0">
                <a:latin typeface="+mj-lt"/>
              </a:rPr>
              <a:t>Observational learning. </a:t>
            </a:r>
          </a:p>
          <a:p>
            <a:r>
              <a:rPr lang="en-US" sz="2000" dirty="0">
                <a:latin typeface="+mj-lt"/>
              </a:rPr>
              <a:t>Absorbing and copying what they see from others in real life or in the media. </a:t>
            </a:r>
          </a:p>
          <a:p>
            <a:r>
              <a:rPr lang="en-US" sz="2000" dirty="0">
                <a:latin typeface="+mj-lt"/>
              </a:rPr>
              <a:t>For example, a child might say, “Time to clean up” because a teacher says it in school.</a:t>
            </a:r>
          </a:p>
        </p:txBody>
      </p:sp>
    </p:spTree>
    <p:extLst>
      <p:ext uri="{BB962C8B-B14F-4D97-AF65-F5344CB8AC3E}">
        <p14:creationId xmlns:p14="http://schemas.microsoft.com/office/powerpoint/2010/main" val="398417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2C6C3468-9DFE-C94F-830E-C03CC3D11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419725"/>
            <a:ext cx="10905066" cy="57572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latin typeface="+mj-lt"/>
              </a:rPr>
              <a:t>Culture is a shared system of meaning, which includes values, beliefs, and assumptions expressed in daily interactions of individuals within a group through a definite pattern of language, behavior, customs, attitudes, and practices. 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Cultural background gives children a sense of who they are. 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These agents influence emotional, social, physical and linguistic development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The unique cultural influences children respond to from birth include:</a:t>
            </a:r>
          </a:p>
          <a:p>
            <a:pPr lvl="1"/>
            <a:endParaRPr lang="en-US" sz="1600" dirty="0">
              <a:latin typeface="+mj-lt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>
                <a:latin typeface="+mj-lt"/>
              </a:rPr>
              <a:t>Customs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>
                <a:latin typeface="+mj-lt"/>
              </a:rPr>
              <a:t>Beliefs around food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>
                <a:latin typeface="+mj-lt"/>
              </a:rPr>
              <a:t>Artistic expression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>
                <a:latin typeface="+mj-lt"/>
              </a:rPr>
              <a:t>Language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>
                <a:latin typeface="+mj-lt"/>
              </a:rPr>
              <a:t>Religion</a:t>
            </a:r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48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6E48D-A635-2D43-BEF0-53505FB2C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358346"/>
            <a:ext cx="11484429" cy="6227511"/>
          </a:xfrm>
        </p:spPr>
        <p:txBody>
          <a:bodyPr>
            <a:normAutofit/>
          </a:bodyPr>
          <a:lstStyle/>
          <a:p>
            <a:endParaRPr lang="en-US" sz="2200" dirty="0">
              <a:latin typeface="+mj-lt"/>
            </a:endParaRPr>
          </a:p>
          <a:p>
            <a:r>
              <a:rPr lang="en-US" sz="2200" dirty="0">
                <a:latin typeface="+mj-lt"/>
              </a:rPr>
              <a:t>Children learn by observing and making associations about their surroundings. </a:t>
            </a:r>
          </a:p>
          <a:p>
            <a:endParaRPr lang="en-US" sz="2200" dirty="0">
              <a:latin typeface="+mj-lt"/>
            </a:endParaRPr>
          </a:p>
          <a:p>
            <a:r>
              <a:rPr lang="en-US" sz="2200" dirty="0">
                <a:latin typeface="+mj-lt"/>
              </a:rPr>
              <a:t>Exposure to positive influences can favorably impact a child’s development, while exposure to toxic or stressful influences can negatively impact development.</a:t>
            </a:r>
          </a:p>
          <a:p>
            <a:endParaRPr lang="en-US" sz="2200" dirty="0">
              <a:latin typeface="+mj-lt"/>
            </a:endParaRPr>
          </a:p>
          <a:p>
            <a:r>
              <a:rPr lang="en-US" sz="2200" dirty="0">
                <a:latin typeface="+mj-lt"/>
              </a:rPr>
              <a:t>In other words, the social cues a young child takes in from others about cultural background can help or hamper development because developing children readily internalize what they see and hear. </a:t>
            </a:r>
          </a:p>
          <a:p>
            <a:endParaRPr lang="en-US" sz="2200" dirty="0">
              <a:latin typeface="+mj-lt"/>
            </a:endParaRPr>
          </a:p>
          <a:p>
            <a:r>
              <a:rPr lang="en-US" sz="2200" dirty="0">
                <a:latin typeface="+mj-lt"/>
              </a:rPr>
              <a:t>When a young child’s cultural background differs from the prevailing culture — for example, the child’s family might speak a different language at home, eat different foods, or observe different holidays — it can affect self-image. </a:t>
            </a:r>
          </a:p>
          <a:p>
            <a:endParaRPr lang="en-US" sz="2200" dirty="0">
              <a:latin typeface="+mj-lt"/>
            </a:endParaRPr>
          </a:p>
          <a:p>
            <a:r>
              <a:rPr lang="en-US" sz="2200" dirty="0">
                <a:latin typeface="+mj-lt"/>
              </a:rPr>
              <a:t>This is especially the case if peers or even teachers treat the child in a way that reveals bias or casts the child in the role of an outsider.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46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1EFB-9FF1-3C45-B409-D19344D4B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8919"/>
            <a:ext cx="10515600" cy="58680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+mj-lt"/>
              </a:rPr>
              <a:t>According to the National Association for the Education of Young Children (NAEYC), children are  exposed to dominant social biases such as:</a:t>
            </a:r>
          </a:p>
          <a:p>
            <a:pPr marL="914400" lvl="2" indent="0">
              <a:buNone/>
            </a:pPr>
            <a:endParaRPr lang="en-US" dirty="0">
              <a:latin typeface="+mj-lt"/>
            </a:endParaRPr>
          </a:p>
          <a:p>
            <a:pPr lvl="2"/>
            <a:r>
              <a:rPr lang="en-US" sz="2600" dirty="0">
                <a:latin typeface="+mj-lt"/>
              </a:rPr>
              <a:t>Favoring people who are white </a:t>
            </a:r>
          </a:p>
          <a:p>
            <a:pPr lvl="2"/>
            <a:r>
              <a:rPr lang="en-US" sz="2600" dirty="0">
                <a:latin typeface="+mj-lt"/>
              </a:rPr>
              <a:t>Christian</a:t>
            </a:r>
          </a:p>
          <a:p>
            <a:pPr lvl="2"/>
            <a:r>
              <a:rPr lang="en-US" sz="2600" dirty="0">
                <a:latin typeface="+mj-lt"/>
              </a:rPr>
              <a:t>Heterosexual</a:t>
            </a:r>
          </a:p>
          <a:p>
            <a:pPr lvl="2"/>
            <a:r>
              <a:rPr lang="en-US" sz="2600" dirty="0">
                <a:latin typeface="+mj-lt"/>
              </a:rPr>
              <a:t>Able-bodied</a:t>
            </a:r>
          </a:p>
          <a:p>
            <a:pPr lvl="2"/>
            <a:r>
              <a:rPr lang="en-US" sz="2600" dirty="0">
                <a:latin typeface="+mj-lt"/>
              </a:rPr>
              <a:t>Thin </a:t>
            </a:r>
          </a:p>
          <a:p>
            <a:pPr lvl="2"/>
            <a:r>
              <a:rPr lang="en-US" sz="2600" dirty="0">
                <a:latin typeface="+mj-lt"/>
              </a:rPr>
              <a:t>Wealthy</a:t>
            </a:r>
          </a:p>
          <a:p>
            <a:pPr lvl="2"/>
            <a:r>
              <a:rPr lang="en-US" sz="2600" dirty="0">
                <a:latin typeface="+mj-lt"/>
              </a:rPr>
              <a:t>Fluent in English</a:t>
            </a:r>
          </a:p>
          <a:p>
            <a:pPr marL="0" indent="0" algn="ctr">
              <a:buNone/>
            </a:pP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Recognizing Cultural Influences on Child Development</a:t>
            </a:r>
          </a:p>
          <a:p>
            <a:r>
              <a:rPr lang="en-US" dirty="0">
                <a:latin typeface="+mj-lt"/>
              </a:rPr>
              <a:t>Culture influences development from the moment we’re born. </a:t>
            </a:r>
          </a:p>
          <a:p>
            <a:r>
              <a:rPr lang="en-US" dirty="0">
                <a:latin typeface="+mj-lt"/>
              </a:rPr>
              <a:t>Culture can affect how children develop values, language, belief systems, and an understanding of themselves as individuals and as members of their society.</a:t>
            </a:r>
          </a:p>
          <a:p>
            <a:r>
              <a:rPr lang="en-US" dirty="0">
                <a:latin typeface="+mj-lt"/>
              </a:rPr>
              <a:t>Children can receive these cultural influences in different ways, such as through their parents, their environment, and the media. </a:t>
            </a:r>
          </a:p>
          <a:p>
            <a:r>
              <a:rPr lang="en-US" dirty="0">
                <a:latin typeface="+mj-lt"/>
              </a:rPr>
              <a:t>How society shows an understanding of diverse cultures can impact a child’s development in many ways, such as how confident in themselves or how comfortable interacting with others they become as adults.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141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BEA5-89D8-2B4F-A275-F9ADC576A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1" y="358346"/>
            <a:ext cx="11560629" cy="628194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4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200" dirty="0">
                <a:latin typeface="+mj-lt"/>
              </a:rPr>
              <a:t>Collectivist vs. Individualistic Cultures and Parental Discipline</a:t>
            </a:r>
          </a:p>
          <a:p>
            <a:endParaRPr lang="en-US" sz="3300" dirty="0">
              <a:latin typeface="+mj-lt"/>
            </a:endParaRPr>
          </a:p>
          <a:p>
            <a:r>
              <a:rPr lang="en-US" sz="2900" dirty="0">
                <a:latin typeface="+mj-lt"/>
              </a:rPr>
              <a:t>Essentially, a collectivist culture values and rewards the prioritization of community needs over individual needs, as well as generous, kind, collaborative behavior. </a:t>
            </a:r>
          </a:p>
          <a:p>
            <a:r>
              <a:rPr lang="en-US" sz="2900" dirty="0">
                <a:latin typeface="+mj-lt"/>
              </a:rPr>
              <a:t>Collectivism is the norm in Asian, Central American, South American, and African cultures.</a:t>
            </a:r>
          </a:p>
          <a:p>
            <a:r>
              <a:rPr lang="en-US" sz="2900" dirty="0">
                <a:latin typeface="+mj-lt"/>
              </a:rPr>
              <a:t>On the opposite end of the spectrum, an individualistic culture values and rewards assertiveness and independent action, stressing the importance of the individual over the group. </a:t>
            </a:r>
          </a:p>
          <a:p>
            <a:r>
              <a:rPr lang="en-US" sz="2900" dirty="0">
                <a:latin typeface="+mj-lt"/>
              </a:rPr>
              <a:t>Individualism dominates in North American and Western European cultures.</a:t>
            </a:r>
          </a:p>
          <a:p>
            <a:r>
              <a:rPr lang="en-US" sz="2900" dirty="0">
                <a:latin typeface="+mj-lt"/>
              </a:rPr>
              <a:t>Individualist parents might discipline their children by taking something away that matters to them personally. </a:t>
            </a:r>
          </a:p>
          <a:p>
            <a:r>
              <a:rPr lang="en-US" sz="2900" dirty="0">
                <a:latin typeface="+mj-lt"/>
              </a:rPr>
              <a:t>On the other hand, parents from collectivist cultures might tell their children to think about how their behavior affects others.</a:t>
            </a:r>
          </a:p>
          <a:p>
            <a:r>
              <a:rPr lang="en-US" sz="2900" dirty="0">
                <a:latin typeface="+mj-lt"/>
              </a:rPr>
              <a:t>The study found that children raised in individualistic cultures often described themselves based on their unique attributes, such as “I am good at math.” </a:t>
            </a:r>
          </a:p>
          <a:p>
            <a:r>
              <a:rPr lang="en-US" sz="2900" dirty="0">
                <a:latin typeface="+mj-lt"/>
              </a:rPr>
              <a:t>Meanwhile, children raised in collectivist cultures were more likely to describe themselves based on their relationships with others, such as “I am my mother’s daughter.”</a:t>
            </a:r>
          </a:p>
        </p:txBody>
      </p:sp>
    </p:spTree>
    <p:extLst>
      <p:ext uri="{BB962C8B-B14F-4D97-AF65-F5344CB8AC3E}">
        <p14:creationId xmlns:p14="http://schemas.microsoft.com/office/powerpoint/2010/main" val="1412118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1017-AFCE-294D-82AF-27CFF86FD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065" y="296562"/>
            <a:ext cx="11143735" cy="6245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Environmental Influences on Child Development</a:t>
            </a:r>
          </a:p>
          <a:p>
            <a:endParaRPr lang="en-US" sz="2200" dirty="0">
              <a:latin typeface="+mj-lt"/>
            </a:endParaRPr>
          </a:p>
          <a:p>
            <a:r>
              <a:rPr lang="en-US" sz="2200" dirty="0">
                <a:latin typeface="+mj-lt"/>
              </a:rPr>
              <a:t>Pollution from a nearby power plant, contaminated water, or lead in the home can cause lasting impacts on children’s health. </a:t>
            </a:r>
          </a:p>
          <a:p>
            <a:r>
              <a:rPr lang="en-US" sz="2200" dirty="0">
                <a:latin typeface="+mj-lt"/>
              </a:rPr>
              <a:t>The health issues might not show up until later in life, causing difficulty in school, work, and socialization. </a:t>
            </a:r>
          </a:p>
          <a:p>
            <a:r>
              <a:rPr lang="en-US" sz="2200" dirty="0">
                <a:latin typeface="+mj-lt"/>
              </a:rPr>
              <a:t>A child exposed to polluted air, for example, might develop asthma as a teenager.</a:t>
            </a:r>
          </a:p>
          <a:p>
            <a:r>
              <a:rPr lang="en-US" sz="2200" dirty="0">
                <a:latin typeface="+mj-lt"/>
              </a:rPr>
              <a:t>Children of low-income communities are most likely to be at risk of exposure to environmental hazards. </a:t>
            </a:r>
          </a:p>
          <a:p>
            <a:r>
              <a:rPr lang="en-US" sz="2200" dirty="0">
                <a:latin typeface="+mj-lt"/>
              </a:rPr>
              <a:t>Low-income communities may have poor infrastructure, making them more vulnerable to the effects of natural disasters, such as contaminated water and damaged drainage systems. </a:t>
            </a:r>
          </a:p>
          <a:p>
            <a:r>
              <a:rPr lang="en-US" sz="2200" dirty="0">
                <a:latin typeface="+mj-lt"/>
              </a:rPr>
              <a:t>They may also be located closer to factories and highways, both of which contribute to high levels of pollution in the air, soil, and water.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89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3DF85-861D-0E49-BBE7-42C9F92FA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351" y="222422"/>
            <a:ext cx="11745392" cy="64614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Media Influences on Child Development</a:t>
            </a: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Media includes print, news, entertainment, television, video games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The American Psychological Association (APA) says that children’s exposure to violent media can result in aggressive behavior.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Exposure to advertising for non-nutritious foods can increase rates of childhood obesity.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A study from the Cognitive Impacts of Digital Media Workgroup found that children begin to learn from TV programs at around 2.5 years old. 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However, after they turn 6 years old, children begin to watch more entertainment programming which can influence their behavior negatively. 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Although video games can help children develop visual processing skills, they can also yield aggressive behavior. </a:t>
            </a:r>
          </a:p>
        </p:txBody>
      </p:sp>
    </p:spTree>
    <p:extLst>
      <p:ext uri="{BB962C8B-B14F-4D97-AF65-F5344CB8AC3E}">
        <p14:creationId xmlns:p14="http://schemas.microsoft.com/office/powerpoint/2010/main" val="3991078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E1F2C-B0BD-5942-94C1-1AD7C0B3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3" y="315686"/>
            <a:ext cx="11691257" cy="63354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Cultural Depictions in the Media that Promote </a:t>
            </a: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Negative Racial Prejudice Include: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Portraying minority groups in stereotypical roles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Not portraying minorities in positive, leading roles; not having news anchors be minorities.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Highlighting criminal activities found in some minority communities while  neglecting to show positive aspects of minority communities.</a:t>
            </a:r>
          </a:p>
        </p:txBody>
      </p:sp>
    </p:spTree>
    <p:extLst>
      <p:ext uri="{BB962C8B-B14F-4D97-AF65-F5344CB8AC3E}">
        <p14:creationId xmlns:p14="http://schemas.microsoft.com/office/powerpoint/2010/main" val="409117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7B948-432A-5047-B6BB-2404B2B02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17714"/>
            <a:ext cx="11691257" cy="63028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Culture consists of the historically accumulated knowledge, tools and attitudes that pervade the child's ecology, including the cultural “practices” of nuclear family members and other kin. 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Learning is understood as a relatively permanent change in behavior and understanding brought about by the child's experience. 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Development entails qualitative changes in the functional organization of children’s brain, body and behavior and in accompanying changes in the relationship between children and their socio-culturally organized experiences.</a:t>
            </a:r>
          </a:p>
        </p:txBody>
      </p:sp>
    </p:spTree>
    <p:extLst>
      <p:ext uri="{BB962C8B-B14F-4D97-AF65-F5344CB8AC3E}">
        <p14:creationId xmlns:p14="http://schemas.microsoft.com/office/powerpoint/2010/main" val="243659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8B46A-3F80-F64D-9445-7B33FF618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217714"/>
            <a:ext cx="11571514" cy="64116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Early Formation of Racial Attitudes and Preferences</a:t>
            </a:r>
          </a:p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Children usually recognize  their racial ethnic background by about 3 or 4 years of age.</a:t>
            </a:r>
          </a:p>
          <a:p>
            <a:r>
              <a:rPr lang="en-US" sz="2000" dirty="0">
                <a:latin typeface="+mj-lt"/>
              </a:rPr>
              <a:t>Until about age 7 or 8 they show increased competency in perceiving their similarity to their own group.</a:t>
            </a:r>
          </a:p>
          <a:p>
            <a:r>
              <a:rPr lang="en-US" sz="2000" dirty="0">
                <a:latin typeface="+mj-lt"/>
              </a:rPr>
              <a:t>Children can accurately categorize different groups based on perceptual cues such as language and race  and they can label groups consistent with adult labels.</a:t>
            </a:r>
          </a:p>
          <a:p>
            <a:r>
              <a:rPr lang="en-US" sz="2000" dirty="0">
                <a:latin typeface="+mj-lt"/>
              </a:rPr>
              <a:t>They understand that  race and ethnicity don’t change.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The expressed racial/ethnic attitudes and preferences of White children between ages 4 and 7 shows they prefer to be with same group ethnic composition.</a:t>
            </a:r>
          </a:p>
          <a:p>
            <a:r>
              <a:rPr lang="en-US" sz="2000" dirty="0">
                <a:latin typeface="+mj-lt"/>
              </a:rPr>
              <a:t>Also – some hold negative attitudes toward other race and ethnic groups. </a:t>
            </a:r>
          </a:p>
        </p:txBody>
      </p:sp>
    </p:spTree>
    <p:extLst>
      <p:ext uri="{BB962C8B-B14F-4D97-AF65-F5344CB8AC3E}">
        <p14:creationId xmlns:p14="http://schemas.microsoft.com/office/powerpoint/2010/main" val="58903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2AA41-F6B5-2B47-B33E-0235FCCCE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370114"/>
            <a:ext cx="11756571" cy="6281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+mj-lt"/>
              </a:rPr>
              <a:t>Parental Influence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 algn="ctr">
              <a:buNone/>
            </a:pPr>
            <a:r>
              <a:rPr lang="en-US" sz="2000" dirty="0">
                <a:latin typeface="+mj-lt"/>
              </a:rPr>
              <a:t>Children rely on their parents for approval, comfort and security.</a:t>
            </a:r>
          </a:p>
          <a:p>
            <a:pPr marL="0" indent="0" algn="ctr">
              <a:buNone/>
            </a:pPr>
            <a:r>
              <a:rPr lang="en-US" sz="2000" dirty="0">
                <a:latin typeface="+mj-lt"/>
              </a:rPr>
              <a:t>Parents have a powerful influence  on  their child’s attitude development. </a:t>
            </a:r>
          </a:p>
          <a:p>
            <a:pPr marL="0" indent="0" algn="ctr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Parental behaviors  that facilitate the development of negative racial, ethnic attitudes are: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Not discussing racial issues at home.</a:t>
            </a:r>
          </a:p>
          <a:p>
            <a:r>
              <a:rPr lang="en-US" sz="2000" dirty="0">
                <a:latin typeface="+mj-lt"/>
              </a:rPr>
              <a:t>Not having a  culturally  diverse  group of  friends visit the house.</a:t>
            </a:r>
          </a:p>
          <a:p>
            <a:r>
              <a:rPr lang="en-US" sz="2000" dirty="0">
                <a:latin typeface="+mj-lt"/>
              </a:rPr>
              <a:t>Not confronting prejudicial remarks in the company of the child.</a:t>
            </a:r>
          </a:p>
          <a:p>
            <a:r>
              <a:rPr lang="en-US" sz="2000" dirty="0">
                <a:latin typeface="+mj-lt"/>
              </a:rPr>
              <a:t>Not pointing out  the positive aspects and strengths of diverse cultures.</a:t>
            </a:r>
          </a:p>
          <a:p>
            <a:r>
              <a:rPr lang="en-US" sz="2000" dirty="0">
                <a:latin typeface="+mj-lt"/>
              </a:rPr>
              <a:t>Allowing  children to remain in segregated  environments.</a:t>
            </a:r>
          </a:p>
        </p:txBody>
      </p:sp>
    </p:spTree>
    <p:extLst>
      <p:ext uri="{BB962C8B-B14F-4D97-AF65-F5344CB8AC3E}">
        <p14:creationId xmlns:p14="http://schemas.microsoft.com/office/powerpoint/2010/main" val="321444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42D4F-F953-2C4E-8A62-CBDBCC871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257" y="591344"/>
            <a:ext cx="10056973" cy="5585619"/>
          </a:xfrm>
        </p:spPr>
        <p:txBody>
          <a:bodyPr anchor="ctr">
            <a:normAutofit/>
          </a:bodyPr>
          <a:lstStyle/>
          <a:p>
            <a:r>
              <a:rPr lang="en-US" sz="2000" dirty="0">
                <a:latin typeface="+mj-lt"/>
              </a:rPr>
              <a:t>Children construct their views of self by participating in interactions that caregivers structure according to cultural values about the nature of human existence.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In Western cultures, striving toward </a:t>
            </a:r>
            <a:r>
              <a:rPr lang="en-US" sz="2000" i="1" dirty="0">
                <a:latin typeface="+mj-lt"/>
              </a:rPr>
              <a:t>independence </a:t>
            </a:r>
            <a:r>
              <a:rPr lang="en-US" sz="2000" dirty="0">
                <a:latin typeface="+mj-lt"/>
              </a:rPr>
              <a:t>and individuality and asserting oneself are seen as important accomplishments.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Westerners perceive children who are outgoing, eager to explore new situations as: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Demonstrating competence</a:t>
            </a:r>
          </a:p>
          <a:p>
            <a:pPr lvl="1"/>
            <a:r>
              <a:rPr lang="en-US" sz="2000" dirty="0">
                <a:latin typeface="+mj-lt"/>
              </a:rPr>
              <a:t>Having a positive self- concept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1580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10613-F66D-9848-874C-F891697E5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485775"/>
            <a:ext cx="11487150" cy="6129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+mj-lt"/>
              </a:rPr>
              <a:t>Children from cultures emphasizing interdependence tend to act less aggressively and more </a:t>
            </a:r>
            <a:r>
              <a:rPr lang="en-US" dirty="0" err="1">
                <a:latin typeface="+mj-lt"/>
              </a:rPr>
              <a:t>prosocially</a:t>
            </a:r>
            <a:r>
              <a:rPr lang="en-US" dirty="0">
                <a:latin typeface="+mj-lt"/>
              </a:rPr>
              <a:t> than children from nations where independence and competitiveness is valued (West/European/American) 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Compared to European-American mothers: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Chinese mothers believe that their child should act </a:t>
            </a:r>
            <a:r>
              <a:rPr lang="en-US" dirty="0" err="1">
                <a:latin typeface="+mj-lt"/>
              </a:rPr>
              <a:t>prosocially</a:t>
            </a:r>
            <a:r>
              <a:rPr lang="en-US" dirty="0">
                <a:latin typeface="+mj-lt"/>
              </a:rPr>
              <a:t> by conforming to group norms; fitting in </a:t>
            </a:r>
          </a:p>
          <a:p>
            <a:pPr lvl="1"/>
            <a:endParaRPr lang="en-US" dirty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Chinese mothers emphasize self-control as a childrearing practice. </a:t>
            </a:r>
          </a:p>
        </p:txBody>
      </p:sp>
    </p:spTree>
    <p:extLst>
      <p:ext uri="{BB962C8B-B14F-4D97-AF65-F5344CB8AC3E}">
        <p14:creationId xmlns:p14="http://schemas.microsoft.com/office/powerpoint/2010/main" val="133445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19CF5-1393-6547-9121-5F587A9B6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528638"/>
            <a:ext cx="11430000" cy="5959248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Early socialization of responsibility is associated with the development of prosocial-cooperative behavior.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Cultures that value competitiveness and the pursuit of personal goals seem to allow for more coercive and aggressive behavior than cultures that emphasize group harmony.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Studies show that North American children tended to exhibit higher levels of aggressive and externalizing behavior than their counterparts in some Asian countries such as China, Korea, Japan and Thailand.</a:t>
            </a:r>
          </a:p>
        </p:txBody>
      </p:sp>
    </p:spTree>
    <p:extLst>
      <p:ext uri="{BB962C8B-B14F-4D97-AF65-F5344CB8AC3E}">
        <p14:creationId xmlns:p14="http://schemas.microsoft.com/office/powerpoint/2010/main" val="2885247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FB841-9C95-3F40-9A25-B8671AA01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442913"/>
            <a:ext cx="11288485" cy="6055858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Independent; Individualistic; Western Cultures</a:t>
            </a: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Interdependent, Collectivistic; Eastern; Central and South American Cultures. 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Western cultures are often described as valuing assertiveness, expressiveness and competitiveness.</a:t>
            </a:r>
          </a:p>
          <a:p>
            <a:pPr lvl="1"/>
            <a:endParaRPr lang="en-US" sz="2000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Eastern cultures are often described as valuing group harmony and cooperation.</a:t>
            </a:r>
          </a:p>
          <a:p>
            <a:pPr marL="457200" lvl="1" indent="0">
              <a:buNone/>
            </a:pPr>
            <a:endParaRPr lang="en-US" sz="2000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More recently, there has been agreement that most countries are a mix of both of these constructs, with some being relatively more individualistic and others relatively more collectivistic.</a:t>
            </a:r>
          </a:p>
        </p:txBody>
      </p:sp>
    </p:spTree>
    <p:extLst>
      <p:ext uri="{BB962C8B-B14F-4D97-AF65-F5344CB8AC3E}">
        <p14:creationId xmlns:p14="http://schemas.microsoft.com/office/powerpoint/2010/main" val="404130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5793</TotalTime>
  <Words>2419</Words>
  <Application>Microsoft Macintosh PowerPoint</Application>
  <PresentationFormat>Widescreen</PresentationFormat>
  <Paragraphs>230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Influence of Culture on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Influence on Development</dc:title>
  <dc:creator>Levy, Elijah</dc:creator>
  <cp:lastModifiedBy>Levy, Elijah</cp:lastModifiedBy>
  <cp:revision>27</cp:revision>
  <dcterms:created xsi:type="dcterms:W3CDTF">2022-05-28T00:11:27Z</dcterms:created>
  <dcterms:modified xsi:type="dcterms:W3CDTF">2022-06-13T16:14:44Z</dcterms:modified>
</cp:coreProperties>
</file>