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61" r:id="rId3"/>
    <p:sldId id="262" r:id="rId4"/>
    <p:sldId id="257" r:id="rId5"/>
    <p:sldId id="286" r:id="rId6"/>
    <p:sldId id="291" r:id="rId7"/>
    <p:sldId id="295" r:id="rId8"/>
    <p:sldId id="296" r:id="rId9"/>
    <p:sldId id="298" r:id="rId10"/>
    <p:sldId id="299" r:id="rId11"/>
    <p:sldId id="292" r:id="rId12"/>
    <p:sldId id="293" r:id="rId13"/>
    <p:sldId id="294" r:id="rId14"/>
    <p:sldId id="300" r:id="rId15"/>
    <p:sldId id="301" r:id="rId16"/>
    <p:sldId id="302" r:id="rId17"/>
    <p:sldId id="317" r:id="rId18"/>
    <p:sldId id="285" r:id="rId19"/>
    <p:sldId id="278" r:id="rId20"/>
    <p:sldId id="304" r:id="rId21"/>
    <p:sldId id="305" r:id="rId22"/>
    <p:sldId id="306" r:id="rId23"/>
    <p:sldId id="307" r:id="rId24"/>
    <p:sldId id="308" r:id="rId25"/>
    <p:sldId id="316" r:id="rId26"/>
    <p:sldId id="318" r:id="rId27"/>
    <p:sldId id="319" r:id="rId28"/>
    <p:sldId id="309" r:id="rId29"/>
    <p:sldId id="320" r:id="rId30"/>
    <p:sldId id="310" r:id="rId31"/>
    <p:sldId id="321" r:id="rId32"/>
    <p:sldId id="311" r:id="rId33"/>
    <p:sldId id="312" r:id="rId34"/>
    <p:sldId id="313" r:id="rId35"/>
    <p:sldId id="314" r:id="rId36"/>
    <p:sldId id="315" r:id="rId37"/>
    <p:sldId id="280" r:id="rId38"/>
    <p:sldId id="265" r:id="rId39"/>
    <p:sldId id="266" r:id="rId40"/>
    <p:sldId id="268" r:id="rId41"/>
    <p:sldId id="269" r:id="rId42"/>
    <p:sldId id="270" r:id="rId43"/>
    <p:sldId id="272" r:id="rId44"/>
    <p:sldId id="273" r:id="rId45"/>
    <p:sldId id="274" r:id="rId46"/>
    <p:sldId id="276" r:id="rId47"/>
    <p:sldId id="277" r:id="rId48"/>
    <p:sldId id="282" r:id="rId49"/>
    <p:sldId id="283"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p:restoredTop sz="94663"/>
  </p:normalViewPr>
  <p:slideViewPr>
    <p:cSldViewPr snapToGrid="0" snapToObjects="1">
      <p:cViewPr varScale="1">
        <p:scale>
          <a:sx n="117" d="100"/>
          <a:sy n="117" d="100"/>
        </p:scale>
        <p:origin x="1320" y="176"/>
      </p:cViewPr>
      <p:guideLst>
        <p:guide orient="horz" pos="2160"/>
        <p:guide pos="2880"/>
      </p:guideLst>
    </p:cSldViewPr>
  </p:slideViewPr>
  <p:notesTextViewPr>
    <p:cViewPr>
      <p:scale>
        <a:sx n="100" d="100"/>
        <a:sy n="100" d="100"/>
      </p:scale>
      <p:origin x="0" y="0"/>
    </p:cViewPr>
  </p:notesTextViewPr>
  <p:sorterViewPr>
    <p:cViewPr>
      <p:scale>
        <a:sx n="96" d="100"/>
        <a:sy n="9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Thursday, December 9, 2021</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C057FC-95B6-4D89-AFDA-ABA33EE921E5}" type="datetime2">
              <a:rPr lang="en-US" smtClean="0"/>
              <a:t>Thursday, December 9, 2021</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Thursday, December 9, 2021</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96A3A3-94A6-4E5B-AF39-173ACA3E61CC}" type="datetime2">
              <a:rPr lang="en-US" smtClean="0"/>
              <a:t>Thursday, December 9, 2021</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Thursday, December 9, 2021</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Thursday, December 9, 2021</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Thursday, December 9, 2021</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CD4847-11EF-4466-A8AD-85CDB7B49118}" type="datetime2">
              <a:rPr lang="en-US" smtClean="0"/>
              <a:t>Thursday, December 9, 2021</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Thursday, December 9, 2021</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Thursday, December 9, 2021</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Thursday, December 9, 2021</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Thursday, December 9, 2021</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www.cdc.gov/ncbddd/adhd/facts.html%231"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3213" y="890756"/>
            <a:ext cx="7445865" cy="1947705"/>
          </a:xfrm>
        </p:spPr>
        <p:txBody>
          <a:bodyPr/>
          <a:lstStyle/>
          <a:p>
            <a:r>
              <a:rPr lang="en-US" sz="2400" b="1" dirty="0">
                <a:solidFill>
                  <a:srgbClr val="292934"/>
                </a:solidFill>
              </a:rPr>
              <a:t>Mental illness in children: Know the signs</a:t>
            </a:r>
            <a:br>
              <a:rPr lang="en-US" sz="2400" b="1" dirty="0"/>
            </a:br>
            <a:br>
              <a:rPr lang="en-US" sz="2400" b="1" dirty="0"/>
            </a:br>
            <a:endParaRPr lang="en-US" sz="2400" dirty="0"/>
          </a:p>
        </p:txBody>
      </p:sp>
      <p:sp>
        <p:nvSpPr>
          <p:cNvPr id="3" name="Subtitle 2"/>
          <p:cNvSpPr>
            <a:spLocks noGrp="1"/>
          </p:cNvSpPr>
          <p:nvPr>
            <p:ph type="subTitle" idx="1"/>
          </p:nvPr>
        </p:nvSpPr>
        <p:spPr>
          <a:xfrm>
            <a:off x="933213" y="3851605"/>
            <a:ext cx="7198452" cy="1752600"/>
          </a:xfrm>
        </p:spPr>
        <p:txBody>
          <a:bodyPr/>
          <a:lstStyle/>
          <a:p>
            <a:pPr algn="just"/>
            <a:r>
              <a:rPr lang="en-US" dirty="0">
                <a:solidFill>
                  <a:srgbClr val="292934"/>
                </a:solidFill>
              </a:rPr>
              <a:t>Children can develop the same mental health conditions as adults, but their symptoms may be different. </a:t>
            </a:r>
          </a:p>
        </p:txBody>
      </p:sp>
    </p:spTree>
    <p:extLst>
      <p:ext uri="{BB962C8B-B14F-4D97-AF65-F5344CB8AC3E}">
        <p14:creationId xmlns:p14="http://schemas.microsoft.com/office/powerpoint/2010/main" val="939874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DE7D0-B259-ED48-86DC-A4D2871AC923}"/>
              </a:ext>
            </a:extLst>
          </p:cNvPr>
          <p:cNvSpPr>
            <a:spLocks noGrp="1"/>
          </p:cNvSpPr>
          <p:nvPr>
            <p:ph idx="1"/>
          </p:nvPr>
        </p:nvSpPr>
        <p:spPr>
          <a:xfrm>
            <a:off x="457200" y="620486"/>
            <a:ext cx="8229600" cy="5856514"/>
          </a:xfrm>
        </p:spPr>
        <p:txBody>
          <a:bodyPr>
            <a:normAutofit/>
          </a:bodyPr>
          <a:lstStyle/>
          <a:p>
            <a:pPr marL="0" indent="0" algn="ctr">
              <a:buNone/>
            </a:pPr>
            <a:r>
              <a:rPr lang="en-US" dirty="0">
                <a:latin typeface="Avenir Book" panose="02000503020000020003" pitchFamily="2" charset="0"/>
              </a:rPr>
              <a:t>Causes of Major Depression</a:t>
            </a:r>
          </a:p>
          <a:p>
            <a:endParaRPr lang="en-US" dirty="0">
              <a:latin typeface="Avenir Book" panose="02000503020000020003" pitchFamily="2" charset="0"/>
            </a:endParaRPr>
          </a:p>
          <a:p>
            <a:pPr lvl="1"/>
            <a:r>
              <a:rPr lang="en-US" sz="1500" dirty="0">
                <a:latin typeface="Avenir Book" panose="02000503020000020003" pitchFamily="2" charset="0"/>
              </a:rPr>
              <a:t>There are a combination of causes, such as genetics, environment, and psychological factors.  </a:t>
            </a:r>
          </a:p>
          <a:p>
            <a:pPr lvl="1"/>
            <a:endParaRPr lang="en-US" sz="1500" dirty="0">
              <a:latin typeface="Avenir Book" panose="02000503020000020003" pitchFamily="2" charset="0"/>
            </a:endParaRPr>
          </a:p>
          <a:p>
            <a:pPr lvl="1"/>
            <a:r>
              <a:rPr lang="en-US" sz="1500" dirty="0">
                <a:latin typeface="Avenir Book" panose="02000503020000020003" pitchFamily="2" charset="0"/>
              </a:rPr>
              <a:t>Research suggests that major depression has a strong genetic component given that the illness can be passed on from one generation to the next.  </a:t>
            </a:r>
          </a:p>
          <a:p>
            <a:pPr lvl="1"/>
            <a:endParaRPr lang="en-US" sz="1500" dirty="0">
              <a:latin typeface="Avenir Book" panose="02000503020000020003" pitchFamily="2" charset="0"/>
            </a:endParaRPr>
          </a:p>
          <a:p>
            <a:pPr lvl="1"/>
            <a:r>
              <a:rPr lang="en-US" sz="1500" dirty="0">
                <a:latin typeface="Avenir Book" panose="02000503020000020003" pitchFamily="2" charset="0"/>
              </a:rPr>
              <a:t>However, it’s important to note that children don’t always develop depression simply because their parents have it. </a:t>
            </a:r>
          </a:p>
          <a:p>
            <a:pPr lvl="1"/>
            <a:endParaRPr lang="en-US" sz="1500" dirty="0">
              <a:latin typeface="Avenir Book" panose="02000503020000020003" pitchFamily="2" charset="0"/>
            </a:endParaRPr>
          </a:p>
          <a:p>
            <a:pPr lvl="1"/>
            <a:r>
              <a:rPr lang="en-US" sz="1500" dirty="0">
                <a:latin typeface="Avenir Book" panose="02000503020000020003" pitchFamily="2" charset="0"/>
              </a:rPr>
              <a:t>Many children develop depression even when there is no family history of the illness. </a:t>
            </a:r>
          </a:p>
          <a:p>
            <a:pPr marL="274320" lvl="1" indent="0">
              <a:buNone/>
            </a:pPr>
            <a:r>
              <a:rPr lang="en-US" sz="1500" dirty="0">
                <a:latin typeface="Avenir Book" panose="02000503020000020003" pitchFamily="2" charset="0"/>
              </a:rPr>
              <a:t> </a:t>
            </a:r>
          </a:p>
          <a:p>
            <a:pPr lvl="1"/>
            <a:r>
              <a:rPr lang="en-US" sz="1500" dirty="0">
                <a:latin typeface="Avenir Book" panose="02000503020000020003" pitchFamily="2" charset="0"/>
              </a:rPr>
              <a:t>Children are also more likely to develop depression if they experience environmental stress such as abuse, neglect, or trauma, significant changes or losses, family and parental distress, or significant peer conflict such as bullying or romantic loss. </a:t>
            </a:r>
          </a:p>
          <a:p>
            <a:pPr marL="274320" lvl="1" indent="0">
              <a:buNone/>
            </a:pPr>
            <a:endParaRPr lang="en-US" sz="1500" dirty="0">
              <a:latin typeface="Avenir Book" panose="02000503020000020003" pitchFamily="2" charset="0"/>
            </a:endParaRPr>
          </a:p>
          <a:p>
            <a:pPr lvl="1"/>
            <a:r>
              <a:rPr lang="en-US" sz="1500" dirty="0">
                <a:latin typeface="Avenir Book" panose="02000503020000020003" pitchFamily="2" charset="0"/>
              </a:rPr>
              <a:t>In addition, children with chronic medical illnesses or other behavioral health disorders, such as anxiety, are at risk for developing depression.</a:t>
            </a:r>
          </a:p>
          <a:p>
            <a:endParaRPr lang="en-US" dirty="0"/>
          </a:p>
        </p:txBody>
      </p:sp>
    </p:spTree>
    <p:extLst>
      <p:ext uri="{BB962C8B-B14F-4D97-AF65-F5344CB8AC3E}">
        <p14:creationId xmlns:p14="http://schemas.microsoft.com/office/powerpoint/2010/main" val="3017517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C638B8-C330-5240-92C0-95F09CF185E8}"/>
              </a:ext>
            </a:extLst>
          </p:cNvPr>
          <p:cNvSpPr>
            <a:spLocks noGrp="1"/>
          </p:cNvSpPr>
          <p:nvPr>
            <p:ph idx="1"/>
          </p:nvPr>
        </p:nvSpPr>
        <p:spPr>
          <a:xfrm>
            <a:off x="250371" y="566057"/>
            <a:ext cx="8545285" cy="5932714"/>
          </a:xfrm>
        </p:spPr>
        <p:txBody>
          <a:bodyPr>
            <a:normAutofit/>
          </a:bodyPr>
          <a:lstStyle/>
          <a:p>
            <a:pPr marL="0" indent="0" algn="ctr">
              <a:buNone/>
            </a:pPr>
            <a:r>
              <a:rPr lang="en-US" dirty="0">
                <a:latin typeface="Avenir Book" panose="02000503020000020003" pitchFamily="2" charset="0"/>
              </a:rPr>
              <a:t>How Is Depression Diagnosed in Children?</a:t>
            </a:r>
          </a:p>
          <a:p>
            <a:pPr marL="0" indent="0" algn="ctr">
              <a:buNone/>
            </a:pPr>
            <a:endParaRPr lang="en-US" dirty="0">
              <a:latin typeface="Avenir Book" panose="02000503020000020003" pitchFamily="2" charset="0"/>
            </a:endParaRPr>
          </a:p>
          <a:p>
            <a:pPr lvl="1"/>
            <a:r>
              <a:rPr lang="en-US" dirty="0">
                <a:latin typeface="Avenir Book" panose="02000503020000020003" pitchFamily="2" charset="0"/>
              </a:rPr>
              <a:t>If the symptoms of depression in your child have lasted for at least 2 weeks, schedule a visit with their doctor.</a:t>
            </a:r>
          </a:p>
          <a:p>
            <a:pPr lvl="1"/>
            <a:r>
              <a:rPr lang="en-US" dirty="0">
                <a:latin typeface="Avenir Book" panose="02000503020000020003" pitchFamily="2" charset="0"/>
              </a:rPr>
              <a:t>A consultation with a mental health care professional who specializes in treating children is also recommended. </a:t>
            </a:r>
          </a:p>
          <a:p>
            <a:pPr lvl="1"/>
            <a:r>
              <a:rPr lang="en-US" dirty="0">
                <a:latin typeface="Avenir Book" panose="02000503020000020003" pitchFamily="2" charset="0"/>
              </a:rPr>
              <a:t>A mental health evaluation should include interviews with you (the parent or primary caregiver) and your child, and any other psychological testing that is needed. </a:t>
            </a:r>
          </a:p>
          <a:p>
            <a:pPr lvl="1"/>
            <a:r>
              <a:rPr lang="en-US" dirty="0">
                <a:latin typeface="Avenir Book" panose="02000503020000020003" pitchFamily="2" charset="0"/>
              </a:rPr>
              <a:t>Information from teachers, friends, and classmates can be useful for showing that these symptoms are consistent during your child's various activities and are a marked change from previous behavior.</a:t>
            </a:r>
          </a:p>
        </p:txBody>
      </p:sp>
    </p:spTree>
    <p:extLst>
      <p:ext uri="{BB962C8B-B14F-4D97-AF65-F5344CB8AC3E}">
        <p14:creationId xmlns:p14="http://schemas.microsoft.com/office/powerpoint/2010/main" val="1924204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AE0259-6752-8C44-8467-7A02028F2098}"/>
              </a:ext>
            </a:extLst>
          </p:cNvPr>
          <p:cNvSpPr>
            <a:spLocks noGrp="1"/>
          </p:cNvSpPr>
          <p:nvPr>
            <p:ph idx="1"/>
          </p:nvPr>
        </p:nvSpPr>
        <p:spPr>
          <a:xfrm>
            <a:off x="261257" y="696685"/>
            <a:ext cx="8632372" cy="5976258"/>
          </a:xfrm>
        </p:spPr>
        <p:txBody>
          <a:bodyPr>
            <a:normAutofit/>
          </a:bodyPr>
          <a:lstStyle/>
          <a:p>
            <a:pPr marL="0" indent="0" algn="ctr">
              <a:buNone/>
            </a:pPr>
            <a:r>
              <a:rPr lang="en-US" sz="1900" dirty="0">
                <a:latin typeface="Avenir Book" panose="02000503020000020003" pitchFamily="2" charset="0"/>
              </a:rPr>
              <a:t>What Are the Treatment Options?</a:t>
            </a:r>
          </a:p>
          <a:p>
            <a:pPr marL="0" indent="0">
              <a:buNone/>
            </a:pPr>
            <a:endParaRPr lang="en-US" sz="1900" dirty="0">
              <a:latin typeface="Avenir Book" panose="02000503020000020003" pitchFamily="2" charset="0"/>
            </a:endParaRPr>
          </a:p>
          <a:p>
            <a:r>
              <a:rPr lang="en-US" sz="1600" dirty="0">
                <a:latin typeface="Avenir Book" panose="02000503020000020003" pitchFamily="2" charset="0"/>
              </a:rPr>
              <a:t>Treatment options for children with depression are similar to those for adults, including psychotherapy (counseling) and medication. </a:t>
            </a:r>
          </a:p>
          <a:p>
            <a:r>
              <a:rPr lang="en-US" sz="1600" dirty="0">
                <a:latin typeface="Avenir Book" panose="02000503020000020003" pitchFamily="2" charset="0"/>
              </a:rPr>
              <a:t>Your child's doctor may suggest psychotherapy first and consider antidepressant medicine as an option if there is no significant improvement. </a:t>
            </a:r>
          </a:p>
          <a:p>
            <a:r>
              <a:rPr lang="en-US" sz="1600" dirty="0">
                <a:latin typeface="Avenir Book" panose="02000503020000020003" pitchFamily="2" charset="0"/>
              </a:rPr>
              <a:t>The best studies to date show that a combination of psychotherapy and medication is most effective at treating depression. </a:t>
            </a:r>
          </a:p>
          <a:p>
            <a:r>
              <a:rPr lang="en-US" sz="1600" dirty="0">
                <a:latin typeface="Avenir Book" panose="02000503020000020003" pitchFamily="2" charset="0"/>
              </a:rPr>
              <a:t>Studies show that fluoxetine Prozac is effective in treating depression in children and teens. </a:t>
            </a:r>
          </a:p>
          <a:p>
            <a:r>
              <a:rPr lang="en-US" sz="1600" dirty="0">
                <a:latin typeface="Avenir Book" panose="02000503020000020003" pitchFamily="2" charset="0"/>
              </a:rPr>
              <a:t>The drug is officially recognized by the FDA for treatment of children ages 8 to 18 with depression.</a:t>
            </a:r>
          </a:p>
          <a:p>
            <a:r>
              <a:rPr lang="en-US" sz="1600" dirty="0">
                <a:latin typeface="Avenir Book" panose="02000503020000020003" pitchFamily="2" charset="0"/>
              </a:rPr>
              <a:t>Most medications used to treat depression in children have a warning about the possibility of increasing suicidal thoughts. </a:t>
            </a:r>
          </a:p>
          <a:p>
            <a:r>
              <a:rPr lang="en-US" sz="1600" dirty="0">
                <a:latin typeface="Avenir Book" panose="02000503020000020003" pitchFamily="2" charset="0"/>
              </a:rPr>
              <a:t>It is important to start and monitor these medications under the care of a trained professional and talk with them about the potential risks and benefits for your child.</a:t>
            </a:r>
          </a:p>
          <a:p>
            <a:endParaRPr lang="en-US" dirty="0"/>
          </a:p>
        </p:txBody>
      </p:sp>
    </p:spTree>
    <p:extLst>
      <p:ext uri="{BB962C8B-B14F-4D97-AF65-F5344CB8AC3E}">
        <p14:creationId xmlns:p14="http://schemas.microsoft.com/office/powerpoint/2010/main" val="2169890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19A07C-6F6E-994B-AFF6-E2955FB81A86}"/>
              </a:ext>
            </a:extLst>
          </p:cNvPr>
          <p:cNvSpPr>
            <a:spLocks noGrp="1"/>
          </p:cNvSpPr>
          <p:nvPr>
            <p:ph idx="1"/>
          </p:nvPr>
        </p:nvSpPr>
        <p:spPr>
          <a:xfrm>
            <a:off x="108857" y="555171"/>
            <a:ext cx="8577943" cy="5921829"/>
          </a:xfrm>
        </p:spPr>
        <p:txBody>
          <a:bodyPr>
            <a:normAutofit fontScale="70000" lnSpcReduction="20000"/>
          </a:bodyPr>
          <a:lstStyle/>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Specific treatment for major depression will be determined by your child's health care provider based on:</a:t>
            </a:r>
          </a:p>
          <a:p>
            <a:pPr marL="0" indent="0">
              <a:buNone/>
            </a:pPr>
            <a:endParaRPr lang="en-US" dirty="0">
              <a:latin typeface="Avenir Book" panose="02000503020000020003" pitchFamily="2" charset="0"/>
            </a:endParaRPr>
          </a:p>
          <a:p>
            <a:r>
              <a:rPr lang="en-US" dirty="0">
                <a:latin typeface="Avenir Book" panose="02000503020000020003" pitchFamily="2" charset="0"/>
              </a:rPr>
              <a:t>Your child's age, overall health, and medical history</a:t>
            </a:r>
          </a:p>
          <a:p>
            <a:r>
              <a:rPr lang="en-US" dirty="0">
                <a:latin typeface="Avenir Book" panose="02000503020000020003" pitchFamily="2" charset="0"/>
              </a:rPr>
              <a:t>Extent of your child's symptoms</a:t>
            </a:r>
          </a:p>
          <a:p>
            <a:r>
              <a:rPr lang="en-US" dirty="0">
                <a:latin typeface="Avenir Book" panose="02000503020000020003" pitchFamily="2" charset="0"/>
              </a:rPr>
              <a:t>Your child's tolerance for specific medications or therapies</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Mood disorders, including major depression, can often be effectively treated.</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Treatment may include one, or more, of the following:</a:t>
            </a:r>
          </a:p>
          <a:p>
            <a:pPr marL="0" indent="0">
              <a:buNone/>
            </a:pPr>
            <a:endParaRPr lang="en-US" dirty="0">
              <a:latin typeface="Avenir Book" panose="02000503020000020003" pitchFamily="2" charset="0"/>
            </a:endParaRPr>
          </a:p>
          <a:p>
            <a:r>
              <a:rPr lang="en-US" dirty="0">
                <a:latin typeface="Avenir Book" panose="02000503020000020003" pitchFamily="2" charset="0"/>
              </a:rPr>
              <a:t>Antidepressant medications especially when combined with psychotherapy has shown to be very effective in the treatment of depression in children and teens.</a:t>
            </a:r>
          </a:p>
          <a:p>
            <a:endParaRPr lang="en-US" dirty="0">
              <a:latin typeface="Avenir Book" panose="02000503020000020003" pitchFamily="2" charset="0"/>
            </a:endParaRPr>
          </a:p>
          <a:p>
            <a:r>
              <a:rPr lang="en-US" dirty="0">
                <a:latin typeface="Avenir Book" panose="02000503020000020003" pitchFamily="2" charset="0"/>
              </a:rPr>
              <a:t>Cognitive-behavioral therapy and/or interpersonal therapy for the child focused on changing the child's distorted views of him- or herself and the surrounding environment; working through difficult relationships; identifying stressors in the child's environment and learning how to avoid them.</a:t>
            </a:r>
          </a:p>
          <a:p>
            <a:endParaRPr lang="en-US" dirty="0"/>
          </a:p>
          <a:p>
            <a:pPr marL="0" indent="0">
              <a:buNone/>
            </a:pPr>
            <a:br>
              <a:rPr lang="en-US" dirty="0"/>
            </a:br>
            <a:endParaRPr lang="en-US" dirty="0"/>
          </a:p>
          <a:p>
            <a:pPr marL="0" indent="0">
              <a:buNone/>
            </a:pPr>
            <a:endParaRPr lang="en-US" dirty="0"/>
          </a:p>
        </p:txBody>
      </p:sp>
    </p:spTree>
    <p:extLst>
      <p:ext uri="{BB962C8B-B14F-4D97-AF65-F5344CB8AC3E}">
        <p14:creationId xmlns:p14="http://schemas.microsoft.com/office/powerpoint/2010/main" val="2806010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3AD62D-423C-0241-9710-C2F7FA5F633A}"/>
              </a:ext>
            </a:extLst>
          </p:cNvPr>
          <p:cNvSpPr>
            <a:spLocks noGrp="1"/>
          </p:cNvSpPr>
          <p:nvPr>
            <p:ph idx="1"/>
          </p:nvPr>
        </p:nvSpPr>
        <p:spPr>
          <a:xfrm>
            <a:off x="337457" y="533400"/>
            <a:ext cx="8599714" cy="5943600"/>
          </a:xfrm>
        </p:spPr>
        <p:txBody>
          <a:bodyPr>
            <a:normAutofit/>
          </a:bodyPr>
          <a:lstStyle/>
          <a:p>
            <a:pPr marL="0" indent="0" algn="ctr">
              <a:buNone/>
            </a:pPr>
            <a:r>
              <a:rPr lang="en-US" sz="2200" dirty="0">
                <a:latin typeface="Avenir Book" panose="02000503020000020003" pitchFamily="2" charset="0"/>
              </a:rPr>
              <a:t>Family therapy</a:t>
            </a:r>
          </a:p>
          <a:p>
            <a:pPr marL="0" indent="0" algn="ctr">
              <a:buNone/>
            </a:pPr>
            <a:endParaRPr lang="en-US" sz="2200" dirty="0">
              <a:latin typeface="Avenir Book" panose="02000503020000020003" pitchFamily="2" charset="0"/>
            </a:endParaRPr>
          </a:p>
          <a:p>
            <a:pPr lvl="1"/>
            <a:r>
              <a:rPr lang="en-US" sz="1800" dirty="0">
                <a:latin typeface="Avenir Book" panose="02000503020000020003" pitchFamily="2" charset="0"/>
              </a:rPr>
              <a:t>Parents play a vital supportive role in any treatment process.</a:t>
            </a:r>
          </a:p>
          <a:p>
            <a:pPr lvl="1"/>
            <a:r>
              <a:rPr lang="en-US" sz="1800" dirty="0">
                <a:latin typeface="Avenir Book" panose="02000503020000020003" pitchFamily="2" charset="0"/>
              </a:rPr>
              <a:t>For several reasons, many parents of children or adolescents with depression never seek the appropriate treatment for their child.</a:t>
            </a:r>
          </a:p>
          <a:p>
            <a:pPr lvl="1"/>
            <a:r>
              <a:rPr lang="en-US" sz="1800" dirty="0">
                <a:latin typeface="Avenir Book" panose="02000503020000020003" pitchFamily="2" charset="0"/>
              </a:rPr>
              <a:t>Continued treatment may help to prevent reoccurrence of the depressive symptoms.</a:t>
            </a:r>
          </a:p>
          <a:p>
            <a:pPr lvl="1"/>
            <a:r>
              <a:rPr lang="en-US" sz="1800" dirty="0">
                <a:latin typeface="Avenir Book" panose="02000503020000020003" pitchFamily="2" charset="0"/>
              </a:rPr>
              <a:t>Without appropriate treatment, symptoms of depression can persist for weeks, months, or years. </a:t>
            </a:r>
          </a:p>
          <a:p>
            <a:pPr lvl="1"/>
            <a:r>
              <a:rPr lang="en-US" sz="1800" dirty="0">
                <a:latin typeface="Avenir Book" panose="02000503020000020003" pitchFamily="2" charset="0"/>
              </a:rPr>
              <a:t>In addition to causing interpersonal and psychosocial problems, depression in children and adolescents is also associated with an increased risk for suicide. </a:t>
            </a:r>
          </a:p>
          <a:p>
            <a:pPr lvl="1"/>
            <a:r>
              <a:rPr lang="en-US" sz="1800" dirty="0">
                <a:latin typeface="Avenir Book" panose="02000503020000020003" pitchFamily="2" charset="0"/>
              </a:rPr>
              <a:t>Further, this risk rises, particularly among adolescent boys, when the depression is accompanied by other mental health disorders (for example, conduct disorder, substance abuse). </a:t>
            </a:r>
          </a:p>
          <a:p>
            <a:pPr lvl="1"/>
            <a:r>
              <a:rPr lang="en-US" sz="1800" dirty="0">
                <a:latin typeface="Avenir Book" panose="02000503020000020003" pitchFamily="2" charset="0"/>
              </a:rPr>
              <a:t>It is crucial for parents and care providers of children and adolescents to take all depressive and suicidal symptoms very seriously and seek treatment immediately.</a:t>
            </a:r>
            <a:endParaRPr lang="en-US" dirty="0"/>
          </a:p>
        </p:txBody>
      </p:sp>
    </p:spTree>
    <p:extLst>
      <p:ext uri="{BB962C8B-B14F-4D97-AF65-F5344CB8AC3E}">
        <p14:creationId xmlns:p14="http://schemas.microsoft.com/office/powerpoint/2010/main" val="1726464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681C6-2E19-9444-983F-56AA1AE85790}"/>
              </a:ext>
            </a:extLst>
          </p:cNvPr>
          <p:cNvSpPr>
            <a:spLocks noGrp="1"/>
          </p:cNvSpPr>
          <p:nvPr>
            <p:ph type="title"/>
          </p:nvPr>
        </p:nvSpPr>
        <p:spPr>
          <a:xfrm>
            <a:off x="2460172" y="555171"/>
            <a:ext cx="3733800" cy="435429"/>
          </a:xfrm>
        </p:spPr>
        <p:txBody>
          <a:bodyPr>
            <a:normAutofit fontScale="90000"/>
          </a:bodyPr>
          <a:lstStyle/>
          <a:p>
            <a:r>
              <a:rPr lang="en-US" sz="2400" dirty="0">
                <a:latin typeface="Avenir Book" panose="02000503020000020003" pitchFamily="2" charset="0"/>
              </a:rPr>
              <a:t>Anxiety Disorders of Childhood</a:t>
            </a:r>
          </a:p>
        </p:txBody>
      </p:sp>
      <p:sp>
        <p:nvSpPr>
          <p:cNvPr id="3" name="Content Placeholder 2">
            <a:extLst>
              <a:ext uri="{FF2B5EF4-FFF2-40B4-BE49-F238E27FC236}">
                <a16:creationId xmlns:a16="http://schemas.microsoft.com/office/drawing/2014/main" id="{BDC162A5-7574-1A4C-B71F-71706C738BC3}"/>
              </a:ext>
            </a:extLst>
          </p:cNvPr>
          <p:cNvSpPr>
            <a:spLocks noGrp="1"/>
          </p:cNvSpPr>
          <p:nvPr>
            <p:ph idx="1"/>
          </p:nvPr>
        </p:nvSpPr>
        <p:spPr>
          <a:xfrm>
            <a:off x="457200" y="1338943"/>
            <a:ext cx="8229600" cy="5138057"/>
          </a:xfrm>
        </p:spPr>
        <p:txBody>
          <a:bodyPr>
            <a:normAutofit/>
          </a:bodyPr>
          <a:lstStyle/>
          <a:p>
            <a:r>
              <a:rPr lang="en-US" sz="1800" dirty="0">
                <a:latin typeface="Avenir Book" panose="02000503020000020003" pitchFamily="2" charset="0"/>
              </a:rPr>
              <a:t>Anxiety disorders are common, treatable medical conditions that affect one in eight children.</a:t>
            </a:r>
          </a:p>
          <a:p>
            <a:endParaRPr lang="en-US" sz="1800" dirty="0">
              <a:latin typeface="Avenir Book" panose="02000503020000020003" pitchFamily="2" charset="0"/>
            </a:endParaRPr>
          </a:p>
          <a:p>
            <a:r>
              <a:rPr lang="en-US" sz="1800" dirty="0">
                <a:latin typeface="Avenir Book" panose="02000503020000020003" pitchFamily="2" charset="0"/>
              </a:rPr>
              <a:t>An anxiety disorder can prevent your child from making friends, raising a hand in class, or participating in school or social activities. </a:t>
            </a:r>
          </a:p>
          <a:p>
            <a:pPr marL="0" indent="0">
              <a:buNone/>
            </a:pPr>
            <a:endParaRPr lang="en-US" sz="1800" dirty="0">
              <a:latin typeface="Avenir Book" panose="02000503020000020003" pitchFamily="2" charset="0"/>
            </a:endParaRPr>
          </a:p>
          <a:p>
            <a:r>
              <a:rPr lang="en-US" sz="1800" dirty="0">
                <a:latin typeface="Avenir Book" panose="02000503020000020003" pitchFamily="2" charset="0"/>
              </a:rPr>
              <a:t>Feelings of being ashamed, afraid, and alone are not uncommon.</a:t>
            </a:r>
          </a:p>
          <a:p>
            <a:pPr marL="0" indent="0">
              <a:buNone/>
            </a:pPr>
            <a:r>
              <a:rPr lang="en-US" sz="1800" dirty="0">
                <a:latin typeface="Avenir Book" panose="02000503020000020003" pitchFamily="2" charset="0"/>
              </a:rPr>
              <a:t> </a:t>
            </a:r>
          </a:p>
          <a:p>
            <a:r>
              <a:rPr lang="en-US" sz="1800" dirty="0">
                <a:latin typeface="Avenir Book" panose="02000503020000020003" pitchFamily="2" charset="0"/>
              </a:rPr>
              <a:t>Research has shown that if left untreated, children with anxiety disorders are at higher risk to perform poorly in school, miss out on important social experiences, and engage in substance abuse. </a:t>
            </a:r>
          </a:p>
          <a:p>
            <a:pPr marL="0" indent="0">
              <a:buNone/>
            </a:pPr>
            <a:endParaRPr lang="en-US" sz="1800" dirty="0">
              <a:latin typeface="Avenir Book" panose="02000503020000020003" pitchFamily="2" charset="0"/>
            </a:endParaRPr>
          </a:p>
          <a:p>
            <a:r>
              <a:rPr lang="en-US" sz="1800" dirty="0">
                <a:latin typeface="Avenir Book" panose="02000503020000020003" pitchFamily="2" charset="0"/>
              </a:rPr>
              <a:t>Anxiety disorders also often co-occur with other disorders such as depression, eating disorders, and attention-deficit/hyperactivity disorder (ADHD).</a:t>
            </a:r>
          </a:p>
        </p:txBody>
      </p:sp>
    </p:spTree>
    <p:extLst>
      <p:ext uri="{BB962C8B-B14F-4D97-AF65-F5344CB8AC3E}">
        <p14:creationId xmlns:p14="http://schemas.microsoft.com/office/powerpoint/2010/main" val="3671035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B58D69-1D33-BC49-A3FF-BCD8448BCE35}"/>
              </a:ext>
            </a:extLst>
          </p:cNvPr>
          <p:cNvSpPr>
            <a:spLocks noGrp="1"/>
          </p:cNvSpPr>
          <p:nvPr>
            <p:ph idx="1"/>
          </p:nvPr>
        </p:nvSpPr>
        <p:spPr>
          <a:xfrm>
            <a:off x="272143" y="544286"/>
            <a:ext cx="8567057" cy="5932714"/>
          </a:xfrm>
        </p:spPr>
        <p:txBody>
          <a:bodyPr>
            <a:normAutofit/>
          </a:bodyPr>
          <a:lstStyle/>
          <a:p>
            <a:endParaRPr lang="en-US" sz="1800" dirty="0">
              <a:latin typeface="Avenir Book" panose="02000503020000020003" pitchFamily="2" charset="0"/>
            </a:endParaRPr>
          </a:p>
          <a:p>
            <a:r>
              <a:rPr lang="en-US" sz="1800" dirty="0">
                <a:latin typeface="Avenir Book" panose="02000503020000020003" pitchFamily="2" charset="0"/>
              </a:rPr>
              <a:t>Anxiety is a normal part of childhood, and every child goes through phases. </a:t>
            </a:r>
          </a:p>
          <a:p>
            <a:r>
              <a:rPr lang="en-US" sz="1800" dirty="0">
                <a:latin typeface="Avenir Book" panose="02000503020000020003" pitchFamily="2" charset="0"/>
              </a:rPr>
              <a:t>Some may eat only orange foods or count in twos. </a:t>
            </a:r>
          </a:p>
          <a:p>
            <a:r>
              <a:rPr lang="en-US" sz="1800" dirty="0">
                <a:latin typeface="Avenir Book" panose="02000503020000020003" pitchFamily="2" charset="0"/>
              </a:rPr>
              <a:t>Others may have an imaginary friend or have recurring nightmares about monsters under the bed. </a:t>
            </a:r>
          </a:p>
          <a:p>
            <a:r>
              <a:rPr lang="en-US" sz="1800" dirty="0">
                <a:latin typeface="Avenir Book" panose="02000503020000020003" pitchFamily="2" charset="0"/>
              </a:rPr>
              <a:t>The difference between a phase and an anxiety disorder is that a phase is temporary and usually harmless. </a:t>
            </a:r>
          </a:p>
          <a:p>
            <a:r>
              <a:rPr lang="en-US" sz="1800" dirty="0">
                <a:latin typeface="Avenir Book" panose="02000503020000020003" pitchFamily="2" charset="0"/>
              </a:rPr>
              <a:t>Children who suffer from an anxiety disorder experience fear, nervousness, shyness, and avoidance of places and activities that persist despite the helpful efforts of parents, caretakers, and teachers. </a:t>
            </a:r>
          </a:p>
          <a:p>
            <a:r>
              <a:rPr lang="en-US" sz="1800" dirty="0">
                <a:latin typeface="Avenir Book" panose="02000503020000020003" pitchFamily="2" charset="0"/>
              </a:rPr>
              <a:t>Anxiety disorders tend to become chronic and interfere with how your child functions at home or at school to the point that your child becomes distressed and uncomfortable and starts avoiding activities or people.</a:t>
            </a:r>
          </a:p>
          <a:p>
            <a:r>
              <a:rPr lang="en-US" sz="1800" dirty="0">
                <a:latin typeface="Avenir Book" panose="02000503020000020003" pitchFamily="2" charset="0"/>
              </a:rPr>
              <a:t>Unlike a temporary phase of fear, such as seeing a scary movie and then having trouble falling asleep, reassurance and comfort is not enough to help a child.</a:t>
            </a:r>
          </a:p>
        </p:txBody>
      </p:sp>
    </p:spTree>
    <p:extLst>
      <p:ext uri="{BB962C8B-B14F-4D97-AF65-F5344CB8AC3E}">
        <p14:creationId xmlns:p14="http://schemas.microsoft.com/office/powerpoint/2010/main" val="708140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9DB34B-6945-4E43-AD8A-CC5B6BCF93CB}"/>
              </a:ext>
            </a:extLst>
          </p:cNvPr>
          <p:cNvSpPr>
            <a:spLocks noGrp="1"/>
          </p:cNvSpPr>
          <p:nvPr>
            <p:ph idx="1"/>
          </p:nvPr>
        </p:nvSpPr>
        <p:spPr>
          <a:xfrm>
            <a:off x="457200" y="598714"/>
            <a:ext cx="8229600" cy="5878286"/>
          </a:xfrm>
        </p:spPr>
        <p:txBody>
          <a:bodyPr>
            <a:normAutofit fontScale="92500"/>
          </a:bodyPr>
          <a:lstStyle/>
          <a:p>
            <a:pPr marL="0" indent="0" algn="ctr">
              <a:buNone/>
            </a:pPr>
            <a:r>
              <a:rPr lang="en-US" dirty="0">
                <a:latin typeface="Avenir Book" panose="02000503020000020003" pitchFamily="2" charset="0"/>
              </a:rPr>
              <a:t>What causes anxiety disorders? </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Experts believe anxiety disorders are caused by a combination of biological and environmental factors, similar to allergies and diabetes.</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Stressful events such as starting school, moving, or the loss of a parent or grandparent can trigger the onset of an anxiety disorder, but stress itself does not cause an anxiety disorder. </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Anxiety disorders tend to run in families, but not everyone who has one passes it on to their children. </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Neither you nor your child is at fault, and an anxiety disorder diagnosis is not a sign of weakness or poor parenting.</a:t>
            </a:r>
          </a:p>
          <a:p>
            <a:endParaRPr lang="en-US" dirty="0"/>
          </a:p>
        </p:txBody>
      </p:sp>
    </p:spTree>
    <p:extLst>
      <p:ext uri="{BB962C8B-B14F-4D97-AF65-F5344CB8AC3E}">
        <p14:creationId xmlns:p14="http://schemas.microsoft.com/office/powerpoint/2010/main" val="235337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DE3E12-AF01-9741-B367-9D9FB256E051}"/>
              </a:ext>
            </a:extLst>
          </p:cNvPr>
          <p:cNvSpPr>
            <a:spLocks noGrp="1"/>
          </p:cNvSpPr>
          <p:nvPr>
            <p:ph idx="1"/>
          </p:nvPr>
        </p:nvSpPr>
        <p:spPr>
          <a:xfrm>
            <a:off x="457200" y="881743"/>
            <a:ext cx="8229600" cy="5595257"/>
          </a:xfrm>
        </p:spPr>
        <p:txBody>
          <a:bodyPr/>
          <a:lstStyle/>
          <a:p>
            <a:pPr marL="0" indent="0" algn="just">
              <a:buNone/>
            </a:pPr>
            <a:r>
              <a:rPr lang="en-US" dirty="0">
                <a:latin typeface="Avenir Book"/>
                <a:cs typeface="Avenir Book"/>
              </a:rPr>
              <a:t>Examples of different types of anxiety disorders include:</a:t>
            </a:r>
          </a:p>
          <a:p>
            <a:pPr marL="0" indent="0" algn="just">
              <a:buNone/>
            </a:pPr>
            <a:endParaRPr lang="en-US" dirty="0">
              <a:latin typeface="Avenir Book"/>
              <a:cs typeface="Avenir Book"/>
            </a:endParaRPr>
          </a:p>
          <a:p>
            <a:pPr algn="just">
              <a:buFont typeface="Wingdings" charset="2"/>
              <a:buChar char="§"/>
            </a:pPr>
            <a:r>
              <a:rPr lang="en-US" dirty="0">
                <a:latin typeface="Avenir Book"/>
                <a:cs typeface="Avenir Book"/>
              </a:rPr>
              <a:t>Being very afraid when away from parents (separation anxiety)</a:t>
            </a:r>
          </a:p>
          <a:p>
            <a:pPr algn="just">
              <a:buFont typeface="Wingdings" charset="2"/>
              <a:buChar char="§"/>
            </a:pPr>
            <a:r>
              <a:rPr lang="en-US" dirty="0">
                <a:latin typeface="Avenir Book"/>
                <a:cs typeface="Avenir Book"/>
              </a:rPr>
              <a:t>Having extreme fear about a specific object or situation, such as dogs, insects, or going to the doctor (phobias)</a:t>
            </a:r>
          </a:p>
          <a:p>
            <a:pPr algn="just">
              <a:buFont typeface="Wingdings" charset="2"/>
              <a:buChar char="§"/>
            </a:pPr>
            <a:r>
              <a:rPr lang="en-US" dirty="0">
                <a:latin typeface="Avenir Book"/>
                <a:cs typeface="Avenir Book"/>
              </a:rPr>
              <a:t>Being very afraid of school and other places where there are people (social anxiety)</a:t>
            </a:r>
          </a:p>
          <a:p>
            <a:pPr algn="just">
              <a:buFont typeface="Wingdings" charset="2"/>
              <a:buChar char="§"/>
            </a:pPr>
            <a:r>
              <a:rPr lang="en-US" dirty="0">
                <a:latin typeface="Avenir Book"/>
                <a:cs typeface="Avenir Book"/>
              </a:rPr>
              <a:t>Being very worried about the future and about bad things happening (general anxiety)</a:t>
            </a:r>
          </a:p>
          <a:p>
            <a:endParaRPr lang="en-US" dirty="0"/>
          </a:p>
        </p:txBody>
      </p:sp>
    </p:spTree>
    <p:extLst>
      <p:ext uri="{BB962C8B-B14F-4D97-AF65-F5344CB8AC3E}">
        <p14:creationId xmlns:p14="http://schemas.microsoft.com/office/powerpoint/2010/main" val="1913597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6829"/>
            <a:ext cx="8229600" cy="5850171"/>
          </a:xfrm>
        </p:spPr>
        <p:txBody>
          <a:bodyPr>
            <a:normAutofit fontScale="92500" lnSpcReduction="20000"/>
          </a:bodyPr>
          <a:lstStyle/>
          <a:p>
            <a:pPr algn="just"/>
            <a:endParaRPr lang="en-US" sz="2000" dirty="0">
              <a:latin typeface="Avenir Book"/>
              <a:cs typeface="Avenir Book"/>
            </a:endParaRPr>
          </a:p>
          <a:p>
            <a:pPr algn="just">
              <a:buFont typeface="Wingdings" charset="2"/>
              <a:buChar char="§"/>
            </a:pPr>
            <a:r>
              <a:rPr lang="en-US" sz="2000" dirty="0">
                <a:latin typeface="Avenir Book"/>
                <a:cs typeface="Avenir Book"/>
              </a:rPr>
              <a:t>Having repeated episodes of sudden, unexpected, intense fear that come with symptoms like heart pounding, having trouble breathing, or feeling dizzy, shaky, or sweaty (panic disorder)</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a:latin typeface="Avenir Book"/>
                <a:cs typeface="Avenir Book"/>
              </a:rPr>
              <a:t>Anxiety may present as fear or worry, but can also make children irritable and angry. </a:t>
            </a:r>
          </a:p>
          <a:p>
            <a:pPr marL="0" indent="0" algn="just">
              <a:buNone/>
            </a:pPr>
            <a:endParaRPr lang="en-US" sz="2000" dirty="0">
              <a:latin typeface="Avenir Book"/>
              <a:cs typeface="Avenir Book"/>
            </a:endParaRPr>
          </a:p>
          <a:p>
            <a:pPr algn="just">
              <a:buFont typeface="Wingdings" charset="2"/>
              <a:buChar char="§"/>
            </a:pPr>
            <a:r>
              <a:rPr lang="en-US" sz="2000" dirty="0">
                <a:latin typeface="Avenir Book"/>
                <a:cs typeface="Avenir Book"/>
              </a:rPr>
              <a:t>Anxiety symptoms can also include trouble sleeping, as well as physical symptoms like fatigue, headaches, or stomachaches. </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a:latin typeface="Avenir Book"/>
                <a:cs typeface="Avenir Book"/>
              </a:rPr>
              <a:t>Some anxious children keep their worries to themselves and, thus, the symptoms can be missed.</a:t>
            </a:r>
          </a:p>
          <a:p>
            <a:pPr algn="just">
              <a:buFont typeface="Wingdings" charset="2"/>
              <a:buChar char="§"/>
            </a:pPr>
            <a:endParaRPr lang="en-US" sz="2000" dirty="0">
              <a:latin typeface="Avenir Book"/>
              <a:cs typeface="Avenir Book"/>
            </a:endParaRPr>
          </a:p>
          <a:p>
            <a:pPr marL="0" indent="0" algn="just">
              <a:buNone/>
            </a:pPr>
            <a:r>
              <a:rPr lang="en-US" sz="2000" dirty="0">
                <a:latin typeface="Avenir Book"/>
                <a:cs typeface="Avenir Book"/>
              </a:rPr>
              <a:t>Sometimes children who experience severe stress, such as from an injury, from the death or threatened death of a close family member or friend, or from violence, will be affected long-term. </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The child could experience this trauma directly or could witness it happening to someone else.</a:t>
            </a:r>
          </a:p>
          <a:p>
            <a:pPr algn="just">
              <a:buFont typeface="Wingdings" charset="2"/>
              <a:buChar char="§"/>
            </a:pPr>
            <a:endParaRPr lang="en-US" sz="2000" dirty="0">
              <a:latin typeface="Avenir Book"/>
              <a:cs typeface="Avenir Book"/>
            </a:endParaRPr>
          </a:p>
          <a:p>
            <a:pPr marL="0" indent="0">
              <a:buNone/>
            </a:pPr>
            <a:endParaRPr lang="en-US" dirty="0"/>
          </a:p>
        </p:txBody>
      </p:sp>
    </p:spTree>
    <p:extLst>
      <p:ext uri="{BB962C8B-B14F-4D97-AF65-F5344CB8AC3E}">
        <p14:creationId xmlns:p14="http://schemas.microsoft.com/office/powerpoint/2010/main" val="1803365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931" y="593837"/>
            <a:ext cx="8692470" cy="6037349"/>
          </a:xfrm>
        </p:spPr>
        <p:txBody>
          <a:bodyPr>
            <a:normAutofit/>
          </a:bodyPr>
          <a:lstStyle/>
          <a:p>
            <a:pPr marL="0" indent="0" algn="ctr">
              <a:buNone/>
            </a:pPr>
            <a:r>
              <a:rPr lang="en-US" sz="2200" b="1" u="sng" dirty="0">
                <a:latin typeface="Avenir Book"/>
                <a:cs typeface="Avenir Book"/>
              </a:rPr>
              <a:t>What are the warning signs of mental illness in children?</a:t>
            </a:r>
          </a:p>
          <a:p>
            <a:pPr algn="just"/>
            <a:endParaRPr lang="en-US" sz="2200" dirty="0">
              <a:latin typeface="Avenir Book"/>
              <a:cs typeface="Avenir Book"/>
            </a:endParaRPr>
          </a:p>
          <a:p>
            <a:pPr marL="0" indent="0" algn="just">
              <a:buNone/>
            </a:pPr>
            <a:endParaRPr lang="en-US" sz="2200" dirty="0">
              <a:latin typeface="Avenir Book"/>
              <a:cs typeface="Avenir Book"/>
            </a:endParaRPr>
          </a:p>
          <a:p>
            <a:pPr algn="just"/>
            <a:r>
              <a:rPr lang="en-US" sz="2000" dirty="0">
                <a:latin typeface="Avenir Book"/>
                <a:cs typeface="Avenir Book"/>
              </a:rPr>
              <a:t>Mood changes:  feelings of sadness or withdrawal that last at least two weeks or severe mood swings causing problems in relationships at home or school.</a:t>
            </a:r>
          </a:p>
          <a:p>
            <a:pPr algn="just"/>
            <a:endParaRPr lang="en-US" sz="2000" dirty="0">
              <a:latin typeface="Avenir Book"/>
              <a:cs typeface="Avenir Book"/>
            </a:endParaRPr>
          </a:p>
          <a:p>
            <a:pPr algn="just"/>
            <a:r>
              <a:rPr lang="en-US" sz="2000" dirty="0">
                <a:latin typeface="Avenir Book"/>
                <a:cs typeface="Avenir Book"/>
              </a:rPr>
              <a:t>Intense feelings: feelings of overwhelming fear for no reason — sometimes with a racing heart or fast breathing — or worries or fears intense enough to interfere with daily activities.</a:t>
            </a:r>
          </a:p>
          <a:p>
            <a:pPr algn="just"/>
            <a:endParaRPr lang="en-US" sz="2000" dirty="0">
              <a:latin typeface="Avenir Book"/>
              <a:cs typeface="Avenir Book"/>
            </a:endParaRPr>
          </a:p>
          <a:p>
            <a:pPr algn="just"/>
            <a:r>
              <a:rPr lang="en-US" sz="2000" dirty="0">
                <a:latin typeface="Avenir Book"/>
                <a:cs typeface="Avenir Book"/>
              </a:rPr>
              <a:t>Behavior changes: drastic changes in behavior or personality, as well as dangerous or out-of-control behavior; fighting frequently, using weapons and expressing a desire to hurt others.</a:t>
            </a:r>
          </a:p>
          <a:p>
            <a:pPr algn="just"/>
            <a:endParaRPr lang="en-US" sz="2000" dirty="0">
              <a:latin typeface="Avenir Book"/>
              <a:cs typeface="Avenir Book"/>
            </a:endParaRPr>
          </a:p>
          <a:p>
            <a:pPr algn="just"/>
            <a:r>
              <a:rPr lang="en-US" sz="2000" dirty="0">
                <a:latin typeface="Avenir Book"/>
                <a:cs typeface="Avenir Book"/>
              </a:rPr>
              <a:t>Difficulty concentrating: signs of trouble focusing or sitting still, both of which might lead to poor performance in school</a:t>
            </a:r>
            <a:r>
              <a:rPr lang="en-US" sz="2000" dirty="0"/>
              <a:t>.</a:t>
            </a:r>
          </a:p>
        </p:txBody>
      </p:sp>
    </p:spTree>
    <p:extLst>
      <p:ext uri="{BB962C8B-B14F-4D97-AF65-F5344CB8AC3E}">
        <p14:creationId xmlns:p14="http://schemas.microsoft.com/office/powerpoint/2010/main" val="3471287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8E2160-1975-DA4B-B363-C7D8D2179E92}"/>
              </a:ext>
            </a:extLst>
          </p:cNvPr>
          <p:cNvSpPr>
            <a:spLocks noGrp="1"/>
          </p:cNvSpPr>
          <p:nvPr>
            <p:ph idx="1"/>
          </p:nvPr>
        </p:nvSpPr>
        <p:spPr>
          <a:xfrm>
            <a:off x="457200" y="762000"/>
            <a:ext cx="8229600" cy="5715000"/>
          </a:xfrm>
        </p:spPr>
        <p:txBody>
          <a:bodyPr>
            <a:normAutofit/>
          </a:bodyPr>
          <a:lstStyle/>
          <a:p>
            <a:pPr marL="0" indent="0" algn="ctr">
              <a:buNone/>
            </a:pPr>
            <a:endParaRPr lang="en-US" sz="2000" dirty="0">
              <a:latin typeface="Avenir Book" panose="02000503020000020003" pitchFamily="2" charset="0"/>
            </a:endParaRPr>
          </a:p>
          <a:p>
            <a:pPr marL="0" indent="0" algn="ctr">
              <a:buNone/>
            </a:pPr>
            <a:r>
              <a:rPr lang="en-US" sz="2000" dirty="0">
                <a:latin typeface="Avenir Book" panose="02000503020000020003" pitchFamily="2" charset="0"/>
              </a:rPr>
              <a:t>Anxiety and related disorders in children </a:t>
            </a:r>
          </a:p>
          <a:p>
            <a:pPr marL="0" indent="0">
              <a:buNone/>
            </a:pPr>
            <a:endParaRPr lang="en-US" sz="2000" dirty="0">
              <a:latin typeface="Avenir Book" panose="02000503020000020003" pitchFamily="2" charset="0"/>
            </a:endParaRPr>
          </a:p>
          <a:p>
            <a:pPr marL="0" indent="0">
              <a:buNone/>
            </a:pPr>
            <a:r>
              <a:rPr lang="en-US" sz="2000" dirty="0">
                <a:latin typeface="Avenir Book" panose="02000503020000020003" pitchFamily="2" charset="0"/>
              </a:rPr>
              <a:t>The term “anxiety disorder” refers to a group of mental illnesses that includes:</a:t>
            </a:r>
          </a:p>
          <a:p>
            <a:pPr marL="0" indent="0">
              <a:buNone/>
            </a:pPr>
            <a:endParaRPr lang="en-US" sz="2000" dirty="0">
              <a:latin typeface="Avenir Book" panose="02000503020000020003" pitchFamily="2" charset="0"/>
            </a:endParaRPr>
          </a:p>
          <a:p>
            <a:pPr lvl="1"/>
            <a:r>
              <a:rPr lang="en-US" sz="1600" dirty="0">
                <a:latin typeface="Avenir Book" panose="02000503020000020003" pitchFamily="2" charset="0"/>
              </a:rPr>
              <a:t>Generalized anxiety disorder (GAD) </a:t>
            </a:r>
          </a:p>
          <a:p>
            <a:pPr lvl="1"/>
            <a:r>
              <a:rPr lang="en-US" sz="1600" dirty="0">
                <a:latin typeface="Avenir Book" panose="02000503020000020003" pitchFamily="2" charset="0"/>
              </a:rPr>
              <a:t>Obsessive-compulsive disorder (OCD) </a:t>
            </a:r>
          </a:p>
          <a:p>
            <a:pPr lvl="1"/>
            <a:r>
              <a:rPr lang="en-US" sz="1600" dirty="0">
                <a:latin typeface="Avenir Book" panose="02000503020000020003" pitchFamily="2" charset="0"/>
              </a:rPr>
              <a:t>Panic disorder </a:t>
            </a:r>
          </a:p>
          <a:p>
            <a:pPr lvl="1"/>
            <a:r>
              <a:rPr lang="en-US" sz="1600" dirty="0">
                <a:latin typeface="Avenir Book" panose="02000503020000020003" pitchFamily="2" charset="0"/>
              </a:rPr>
              <a:t>Post-Traumatic Stress Disorder (PTSD) </a:t>
            </a:r>
          </a:p>
          <a:p>
            <a:pPr lvl="1"/>
            <a:r>
              <a:rPr lang="en-US" sz="1600" dirty="0">
                <a:latin typeface="Avenir Book" panose="02000503020000020003" pitchFamily="2" charset="0"/>
              </a:rPr>
              <a:t>Social Anxiety Disorder (also called Social Phobia)</a:t>
            </a:r>
          </a:p>
          <a:p>
            <a:pPr lvl="1"/>
            <a:r>
              <a:rPr lang="en-US" sz="1600" dirty="0">
                <a:latin typeface="Avenir Book" panose="02000503020000020003" pitchFamily="2" charset="0"/>
              </a:rPr>
              <a:t>Specific Phobias. </a:t>
            </a:r>
          </a:p>
        </p:txBody>
      </p:sp>
    </p:spTree>
    <p:extLst>
      <p:ext uri="{BB962C8B-B14F-4D97-AF65-F5344CB8AC3E}">
        <p14:creationId xmlns:p14="http://schemas.microsoft.com/office/powerpoint/2010/main" val="439913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F5E6FC-9488-7F46-B703-63E7D95E66A9}"/>
              </a:ext>
            </a:extLst>
          </p:cNvPr>
          <p:cNvSpPr>
            <a:spLocks noGrp="1"/>
          </p:cNvSpPr>
          <p:nvPr>
            <p:ph idx="1"/>
          </p:nvPr>
        </p:nvSpPr>
        <p:spPr>
          <a:xfrm>
            <a:off x="163286" y="522515"/>
            <a:ext cx="8523514" cy="6161314"/>
          </a:xfrm>
        </p:spPr>
        <p:txBody>
          <a:bodyPr>
            <a:normAutofit fontScale="70000" lnSpcReduction="20000"/>
          </a:bodyPr>
          <a:lstStyle/>
          <a:p>
            <a:pPr marL="0" indent="0" algn="ctr">
              <a:buNone/>
            </a:pPr>
            <a:r>
              <a:rPr lang="en-US" dirty="0">
                <a:latin typeface="Avenir Book" panose="02000503020000020003" pitchFamily="2" charset="0"/>
              </a:rPr>
              <a:t>Generalized Anxiety Disorder (GAD) </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If your child has generalized anxiety disorder he or she will worry excessively about a variety of things, which may include but are not limited to these issues:</a:t>
            </a:r>
          </a:p>
          <a:p>
            <a:pPr marL="0" indent="0">
              <a:buNone/>
            </a:pPr>
            <a:endParaRPr lang="en-US" dirty="0">
              <a:latin typeface="Avenir Book" panose="02000503020000020003" pitchFamily="2" charset="0"/>
            </a:endParaRPr>
          </a:p>
          <a:p>
            <a:pPr lvl="1"/>
            <a:r>
              <a:rPr lang="en-US" dirty="0">
                <a:latin typeface="Avenir Book" panose="02000503020000020003" pitchFamily="2" charset="0"/>
              </a:rPr>
              <a:t>Family problems </a:t>
            </a:r>
          </a:p>
          <a:p>
            <a:pPr lvl="1"/>
            <a:r>
              <a:rPr lang="en-US" dirty="0">
                <a:latin typeface="Avenir Book" panose="02000503020000020003" pitchFamily="2" charset="0"/>
              </a:rPr>
              <a:t>Relationships with peers</a:t>
            </a:r>
          </a:p>
          <a:p>
            <a:pPr lvl="1"/>
            <a:r>
              <a:rPr lang="en-US" dirty="0">
                <a:latin typeface="Avenir Book" panose="02000503020000020003" pitchFamily="2" charset="0"/>
              </a:rPr>
              <a:t>Natural disasters</a:t>
            </a:r>
          </a:p>
          <a:p>
            <a:pPr lvl="1"/>
            <a:r>
              <a:rPr lang="en-US" dirty="0">
                <a:latin typeface="Avenir Book" panose="02000503020000020003" pitchFamily="2" charset="0"/>
              </a:rPr>
              <a:t>Health </a:t>
            </a:r>
          </a:p>
          <a:p>
            <a:pPr lvl="1"/>
            <a:r>
              <a:rPr lang="en-US" dirty="0">
                <a:latin typeface="Avenir Book" panose="02000503020000020003" pitchFamily="2" charset="0"/>
              </a:rPr>
              <a:t>Grades</a:t>
            </a:r>
          </a:p>
          <a:p>
            <a:pPr lvl="1"/>
            <a:r>
              <a:rPr lang="en-US" dirty="0">
                <a:latin typeface="Avenir Book" panose="02000503020000020003" pitchFamily="2" charset="0"/>
              </a:rPr>
              <a:t>Performance in sports</a:t>
            </a:r>
          </a:p>
          <a:p>
            <a:pPr lvl="1"/>
            <a:r>
              <a:rPr lang="en-US" dirty="0">
                <a:latin typeface="Avenir Book" panose="02000503020000020003" pitchFamily="2" charset="0"/>
              </a:rPr>
              <a:t>Punctuality </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Typical physical symptoms: </a:t>
            </a:r>
          </a:p>
          <a:p>
            <a:pPr marL="0" indent="0">
              <a:buNone/>
            </a:pPr>
            <a:endParaRPr lang="en-US" dirty="0">
              <a:latin typeface="Avenir Book" panose="02000503020000020003" pitchFamily="2" charset="0"/>
            </a:endParaRPr>
          </a:p>
          <a:p>
            <a:pPr lvl="1"/>
            <a:r>
              <a:rPr lang="en-US" dirty="0">
                <a:latin typeface="Avenir Book" panose="02000503020000020003" pitchFamily="2" charset="0"/>
              </a:rPr>
              <a:t>Fatigue or an inability to sleep</a:t>
            </a:r>
          </a:p>
          <a:p>
            <a:pPr lvl="1"/>
            <a:r>
              <a:rPr lang="en-US" dirty="0">
                <a:latin typeface="Avenir Book" panose="02000503020000020003" pitchFamily="2" charset="0"/>
              </a:rPr>
              <a:t>Restlessness </a:t>
            </a:r>
          </a:p>
          <a:p>
            <a:pPr lvl="1"/>
            <a:r>
              <a:rPr lang="en-US" dirty="0">
                <a:latin typeface="Avenir Book" panose="02000503020000020003" pitchFamily="2" charset="0"/>
              </a:rPr>
              <a:t>Difficulty concentrating</a:t>
            </a:r>
          </a:p>
          <a:p>
            <a:pPr lvl="1"/>
            <a:r>
              <a:rPr lang="en-US" dirty="0">
                <a:latin typeface="Avenir Book" panose="02000503020000020003" pitchFamily="2" charset="0"/>
              </a:rPr>
              <a:t>Irritability </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Children with GAD tend to be very hard on themselves and they strive for perfection. </a:t>
            </a:r>
          </a:p>
          <a:p>
            <a:pPr marL="0" indent="0">
              <a:buNone/>
            </a:pPr>
            <a:r>
              <a:rPr lang="en-US" dirty="0">
                <a:latin typeface="Avenir Book" panose="02000503020000020003" pitchFamily="2" charset="0"/>
              </a:rPr>
              <a:t>These children may also seek constant approval or reassurance from others, even when they appear not to have any worries. </a:t>
            </a:r>
          </a:p>
        </p:txBody>
      </p:sp>
    </p:spTree>
    <p:extLst>
      <p:ext uri="{BB962C8B-B14F-4D97-AF65-F5344CB8AC3E}">
        <p14:creationId xmlns:p14="http://schemas.microsoft.com/office/powerpoint/2010/main" val="41027915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26F7E7-D12A-1F45-804B-FD72FD3CF3C9}"/>
              </a:ext>
            </a:extLst>
          </p:cNvPr>
          <p:cNvSpPr>
            <a:spLocks noGrp="1"/>
          </p:cNvSpPr>
          <p:nvPr>
            <p:ph idx="1"/>
          </p:nvPr>
        </p:nvSpPr>
        <p:spPr>
          <a:xfrm>
            <a:off x="152399" y="500743"/>
            <a:ext cx="8871857" cy="6161314"/>
          </a:xfrm>
        </p:spPr>
        <p:txBody>
          <a:bodyPr>
            <a:normAutofit fontScale="55000" lnSpcReduction="20000"/>
          </a:bodyPr>
          <a:lstStyle/>
          <a:p>
            <a:pPr marL="0" indent="0">
              <a:buNone/>
            </a:pPr>
            <a:r>
              <a:rPr lang="en-US" dirty="0">
                <a:latin typeface="Avenir Book" panose="02000503020000020003" pitchFamily="2" charset="0"/>
              </a:rPr>
              <a:t>Obsessive Compulsive Disorder (OCD) </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OCD is characterized by unwanted and intrusive thoughts (obsessions) and feeling compelled to repeatedly perform rituals and routines (compulsions) to try to ease anxiety. </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Obsessions: </a:t>
            </a:r>
          </a:p>
          <a:p>
            <a:pPr marL="0" indent="0">
              <a:buNone/>
            </a:pPr>
            <a:endParaRPr lang="en-US" dirty="0">
              <a:latin typeface="Avenir Book" panose="02000503020000020003" pitchFamily="2" charset="0"/>
            </a:endParaRPr>
          </a:p>
          <a:p>
            <a:r>
              <a:rPr lang="en-US" dirty="0">
                <a:latin typeface="Avenir Book" panose="02000503020000020003" pitchFamily="2" charset="0"/>
              </a:rPr>
              <a:t>Constant, irrational worry about dirt, germs, or contamination </a:t>
            </a:r>
          </a:p>
          <a:p>
            <a:r>
              <a:rPr lang="en-US" dirty="0">
                <a:latin typeface="Avenir Book" panose="02000503020000020003" pitchFamily="2" charset="0"/>
              </a:rPr>
              <a:t>Excessive concern with order, arrangement, or symmetry </a:t>
            </a:r>
          </a:p>
          <a:p>
            <a:r>
              <a:rPr lang="en-US" dirty="0">
                <a:latin typeface="Avenir Book" panose="02000503020000020003" pitchFamily="2" charset="0"/>
              </a:rPr>
              <a:t>Fear of harm or danger to a loved one or self  </a:t>
            </a:r>
          </a:p>
          <a:p>
            <a:r>
              <a:rPr lang="en-US" dirty="0">
                <a:latin typeface="Avenir Book" panose="02000503020000020003" pitchFamily="2" charset="0"/>
              </a:rPr>
              <a:t>Religious rules or rituals</a:t>
            </a:r>
          </a:p>
          <a:p>
            <a:r>
              <a:rPr lang="en-US" dirty="0">
                <a:latin typeface="Avenir Book" panose="02000503020000020003" pitchFamily="2" charset="0"/>
              </a:rPr>
              <a:t>Intrusive words or sounds </a:t>
            </a:r>
          </a:p>
          <a:p>
            <a:r>
              <a:rPr lang="en-US" dirty="0">
                <a:latin typeface="Avenir Book" panose="02000503020000020003" pitchFamily="2" charset="0"/>
              </a:rPr>
              <a:t>Fear of losing something valuable </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Compulsions:</a:t>
            </a:r>
          </a:p>
          <a:p>
            <a:pPr marL="0" indent="0">
              <a:buNone/>
            </a:pPr>
            <a:endParaRPr lang="en-US" dirty="0">
              <a:latin typeface="Avenir Book" panose="02000503020000020003" pitchFamily="2" charset="0"/>
            </a:endParaRPr>
          </a:p>
          <a:p>
            <a:r>
              <a:rPr lang="en-US" dirty="0">
                <a:latin typeface="Avenir Book" panose="02000503020000020003" pitchFamily="2" charset="0"/>
              </a:rPr>
              <a:t>Washing and rewashing hands to avoid exposure to germs</a:t>
            </a:r>
          </a:p>
          <a:p>
            <a:r>
              <a:rPr lang="en-US" dirty="0">
                <a:latin typeface="Avenir Book" panose="02000503020000020003" pitchFamily="2" charset="0"/>
              </a:rPr>
              <a:t>Arranging or ordering objects in a very specific way </a:t>
            </a:r>
          </a:p>
          <a:p>
            <a:r>
              <a:rPr lang="en-US" dirty="0">
                <a:latin typeface="Avenir Book" panose="02000503020000020003" pitchFamily="2" charset="0"/>
              </a:rPr>
              <a:t>Checking and re-checking objects, information, or situations </a:t>
            </a:r>
          </a:p>
          <a:p>
            <a:r>
              <a:rPr lang="en-US" dirty="0">
                <a:latin typeface="Avenir Book" panose="02000503020000020003" pitchFamily="2" charset="0"/>
              </a:rPr>
              <a:t>Repeating a name, phrase, tune, activity, or prayer  </a:t>
            </a:r>
          </a:p>
          <a:p>
            <a:r>
              <a:rPr lang="en-US" dirty="0">
                <a:latin typeface="Avenir Book" panose="02000503020000020003" pitchFamily="2" charset="0"/>
              </a:rPr>
              <a:t>Hoarding or saving useless items  </a:t>
            </a:r>
          </a:p>
          <a:p>
            <a:r>
              <a:rPr lang="en-US" dirty="0">
                <a:latin typeface="Avenir Book" panose="02000503020000020003" pitchFamily="2" charset="0"/>
              </a:rPr>
              <a:t>Counting objects such as steps  </a:t>
            </a:r>
          </a:p>
          <a:p>
            <a:r>
              <a:rPr lang="en-US" dirty="0">
                <a:latin typeface="Avenir Book" panose="02000503020000020003" pitchFamily="2" charset="0"/>
              </a:rPr>
              <a:t>Seeking reassurance or doing things until they seem just right </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Most children with OCD are diagnosed around age 10, although the disorder can strike children as young as two or three. </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Boys are more likely to develop OCD before puberty, while girls tend to develop it during adolescence. </a:t>
            </a:r>
          </a:p>
          <a:p>
            <a:pPr marL="0" indent="0">
              <a:buNone/>
            </a:pPr>
            <a:r>
              <a:rPr lang="en-US" dirty="0">
                <a:latin typeface="Avenir Book" panose="02000503020000020003" pitchFamily="2" charset="0"/>
              </a:rPr>
              <a:t>Research has shown that for teens with the eating disorder anorexia nervosa, OCD is the most common co-existing disorder</a:t>
            </a:r>
          </a:p>
        </p:txBody>
      </p:sp>
    </p:spTree>
    <p:extLst>
      <p:ext uri="{BB962C8B-B14F-4D97-AF65-F5344CB8AC3E}">
        <p14:creationId xmlns:p14="http://schemas.microsoft.com/office/powerpoint/2010/main" val="32917055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40D20D-8D58-1943-A717-392ECF64B0B8}"/>
              </a:ext>
            </a:extLst>
          </p:cNvPr>
          <p:cNvSpPr>
            <a:spLocks noGrp="1"/>
          </p:cNvSpPr>
          <p:nvPr>
            <p:ph idx="1"/>
          </p:nvPr>
        </p:nvSpPr>
        <p:spPr>
          <a:xfrm>
            <a:off x="457200" y="631371"/>
            <a:ext cx="8229600" cy="5845629"/>
          </a:xfrm>
        </p:spPr>
        <p:txBody>
          <a:bodyPr>
            <a:normAutofit fontScale="92500" lnSpcReduction="10000"/>
          </a:bodyPr>
          <a:lstStyle/>
          <a:p>
            <a:pPr marL="0" indent="0">
              <a:buNone/>
            </a:pPr>
            <a:r>
              <a:rPr lang="en-US" sz="1600" dirty="0">
                <a:latin typeface="Avenir Book" panose="02000503020000020003" pitchFamily="2" charset="0"/>
              </a:rPr>
              <a:t>Panic disorder Panic disorder is diagnosed if your child suffers at least two unexpected panic or anxiety attacks.</a:t>
            </a:r>
          </a:p>
          <a:p>
            <a:pPr marL="0" indent="0">
              <a:buNone/>
            </a:pPr>
            <a:endParaRPr lang="en-US" sz="1600" dirty="0">
              <a:latin typeface="Avenir Book" panose="02000503020000020003" pitchFamily="2" charset="0"/>
            </a:endParaRPr>
          </a:p>
          <a:p>
            <a:pPr marL="0" indent="0">
              <a:buNone/>
            </a:pPr>
            <a:r>
              <a:rPr lang="en-US" sz="1600" dirty="0">
                <a:latin typeface="Avenir Book" panose="02000503020000020003" pitchFamily="2" charset="0"/>
              </a:rPr>
              <a:t>They come on suddenly and for no reason—followed by at least one month of concern over having another attack, losing control, or “going crazy.” </a:t>
            </a:r>
          </a:p>
          <a:p>
            <a:endParaRPr lang="en-US" sz="1600" dirty="0">
              <a:latin typeface="Avenir Book" panose="02000503020000020003" pitchFamily="2" charset="0"/>
            </a:endParaRPr>
          </a:p>
          <a:p>
            <a:pPr marL="0" indent="0">
              <a:buNone/>
            </a:pPr>
            <a:r>
              <a:rPr lang="en-US" sz="1600" dirty="0">
                <a:latin typeface="Avenir Book" panose="02000503020000020003" pitchFamily="2" charset="0"/>
              </a:rPr>
              <a:t>A panic attack includes at least four of the following symptoms:</a:t>
            </a:r>
          </a:p>
          <a:p>
            <a:pPr marL="0" indent="0">
              <a:buNone/>
            </a:pPr>
            <a:endParaRPr lang="en-US" sz="1600" dirty="0">
              <a:latin typeface="Avenir Book" panose="02000503020000020003" pitchFamily="2" charset="0"/>
            </a:endParaRPr>
          </a:p>
          <a:p>
            <a:pPr marL="0" indent="0">
              <a:buNone/>
            </a:pPr>
            <a:r>
              <a:rPr lang="en-US" sz="1600" dirty="0">
                <a:latin typeface="Avenir Book" panose="02000503020000020003" pitchFamily="2" charset="0"/>
              </a:rPr>
              <a:t>Feeling of imminent danger or doom</a:t>
            </a:r>
          </a:p>
          <a:p>
            <a:pPr marL="0" indent="0">
              <a:buNone/>
            </a:pPr>
            <a:r>
              <a:rPr lang="en-US" sz="1600" dirty="0">
                <a:latin typeface="Avenir Book" panose="02000503020000020003" pitchFamily="2" charset="0"/>
              </a:rPr>
              <a:t>The need to escape </a:t>
            </a:r>
          </a:p>
          <a:p>
            <a:pPr marL="0" indent="0">
              <a:buNone/>
            </a:pPr>
            <a:r>
              <a:rPr lang="en-US" sz="1600" dirty="0">
                <a:latin typeface="Avenir Book" panose="02000503020000020003" pitchFamily="2" charset="0"/>
              </a:rPr>
              <a:t>Rapid heartbeat </a:t>
            </a:r>
          </a:p>
          <a:p>
            <a:pPr marL="0" indent="0">
              <a:buNone/>
            </a:pPr>
            <a:r>
              <a:rPr lang="en-US" sz="1600" dirty="0">
                <a:latin typeface="Avenir Book" panose="02000503020000020003" pitchFamily="2" charset="0"/>
              </a:rPr>
              <a:t>Sweating </a:t>
            </a:r>
          </a:p>
          <a:p>
            <a:pPr marL="0" indent="0">
              <a:buNone/>
            </a:pPr>
            <a:r>
              <a:rPr lang="en-US" sz="1600" dirty="0">
                <a:latin typeface="Avenir Book" panose="02000503020000020003" pitchFamily="2" charset="0"/>
              </a:rPr>
              <a:t>Trembling </a:t>
            </a:r>
          </a:p>
          <a:p>
            <a:pPr marL="0" indent="0">
              <a:buNone/>
            </a:pPr>
            <a:r>
              <a:rPr lang="en-US" sz="1600" dirty="0">
                <a:latin typeface="Avenir Book" panose="02000503020000020003" pitchFamily="2" charset="0"/>
              </a:rPr>
              <a:t>Shortness of breath or a smothering feeling </a:t>
            </a:r>
          </a:p>
          <a:p>
            <a:pPr marL="0" indent="0">
              <a:buNone/>
            </a:pPr>
            <a:r>
              <a:rPr lang="en-US" sz="1600" dirty="0">
                <a:latin typeface="Avenir Book" panose="02000503020000020003" pitchFamily="2" charset="0"/>
              </a:rPr>
              <a:t>Feeling of choking </a:t>
            </a:r>
          </a:p>
          <a:p>
            <a:pPr marL="0" indent="0">
              <a:buNone/>
            </a:pPr>
            <a:r>
              <a:rPr lang="en-US" sz="1600" dirty="0">
                <a:latin typeface="Avenir Book" panose="02000503020000020003" pitchFamily="2" charset="0"/>
              </a:rPr>
              <a:t>Chest pain or discomfort </a:t>
            </a:r>
          </a:p>
          <a:p>
            <a:pPr marL="0" indent="0">
              <a:buNone/>
            </a:pPr>
            <a:r>
              <a:rPr lang="en-US" sz="1600" dirty="0">
                <a:latin typeface="Avenir Book" panose="02000503020000020003" pitchFamily="2" charset="0"/>
              </a:rPr>
              <a:t>Nausea or abdominal discomfort </a:t>
            </a:r>
          </a:p>
          <a:p>
            <a:pPr marL="0" indent="0">
              <a:buNone/>
            </a:pPr>
            <a:r>
              <a:rPr lang="en-US" sz="1600" dirty="0">
                <a:latin typeface="Avenir Book" panose="02000503020000020003" pitchFamily="2" charset="0"/>
              </a:rPr>
              <a:t>Dizziness or lightheadedness </a:t>
            </a:r>
          </a:p>
          <a:p>
            <a:pPr marL="0" indent="0">
              <a:buNone/>
            </a:pPr>
            <a:r>
              <a:rPr lang="en-US" sz="1600" dirty="0">
                <a:latin typeface="Avenir Book" panose="02000503020000020003" pitchFamily="2" charset="0"/>
              </a:rPr>
              <a:t>Sense of things being unreal, depersonalization</a:t>
            </a:r>
          </a:p>
          <a:p>
            <a:pPr marL="0" indent="0">
              <a:buNone/>
            </a:pPr>
            <a:r>
              <a:rPr lang="en-US" sz="1600" dirty="0">
                <a:latin typeface="Avenir Book" panose="02000503020000020003" pitchFamily="2" charset="0"/>
              </a:rPr>
              <a:t>Fear of losing control </a:t>
            </a:r>
          </a:p>
          <a:p>
            <a:pPr marL="0" indent="0">
              <a:buNone/>
            </a:pPr>
            <a:r>
              <a:rPr lang="en-US" sz="1600" dirty="0">
                <a:latin typeface="Avenir Book" panose="02000503020000020003" pitchFamily="2" charset="0"/>
              </a:rPr>
              <a:t>Fear of dying </a:t>
            </a:r>
          </a:p>
          <a:p>
            <a:pPr marL="0" indent="0">
              <a:buNone/>
            </a:pPr>
            <a:r>
              <a:rPr lang="en-US" sz="1600" dirty="0">
                <a:latin typeface="Avenir Book" panose="02000503020000020003" pitchFamily="2" charset="0"/>
              </a:rPr>
              <a:t>Tingling sensations</a:t>
            </a:r>
          </a:p>
        </p:txBody>
      </p:sp>
    </p:spTree>
    <p:extLst>
      <p:ext uri="{BB962C8B-B14F-4D97-AF65-F5344CB8AC3E}">
        <p14:creationId xmlns:p14="http://schemas.microsoft.com/office/powerpoint/2010/main" val="7852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1EF0AA-D3C9-4F42-A7EB-40B27E54B29E}"/>
              </a:ext>
            </a:extLst>
          </p:cNvPr>
          <p:cNvSpPr>
            <a:spLocks noGrp="1"/>
          </p:cNvSpPr>
          <p:nvPr>
            <p:ph idx="1"/>
          </p:nvPr>
        </p:nvSpPr>
        <p:spPr>
          <a:xfrm>
            <a:off x="457200" y="544286"/>
            <a:ext cx="8229600" cy="5932714"/>
          </a:xfrm>
        </p:spPr>
        <p:txBody>
          <a:bodyPr>
            <a:normAutofit/>
          </a:bodyPr>
          <a:lstStyle/>
          <a:p>
            <a:pPr marL="0" indent="0" algn="ctr">
              <a:buNone/>
            </a:pPr>
            <a:r>
              <a:rPr lang="en-US" dirty="0">
                <a:latin typeface="Avenir Book" panose="02000503020000020003" pitchFamily="2" charset="0"/>
              </a:rPr>
              <a:t>Post-Traumatic Stress disorder (PTSD) </a:t>
            </a:r>
          </a:p>
          <a:p>
            <a:endParaRPr lang="en-US" dirty="0">
              <a:latin typeface="Avenir Book" panose="02000503020000020003" pitchFamily="2" charset="0"/>
            </a:endParaRPr>
          </a:p>
          <a:p>
            <a:r>
              <a:rPr lang="en-US" sz="1900" dirty="0">
                <a:latin typeface="Avenir Book" panose="02000503020000020003" pitchFamily="2" charset="0"/>
              </a:rPr>
              <a:t>Children with PTSD may have intense fear and anxiety</a:t>
            </a:r>
          </a:p>
          <a:p>
            <a:r>
              <a:rPr lang="en-US" sz="1900" dirty="0">
                <a:latin typeface="Avenir Book" panose="02000503020000020003" pitchFamily="2" charset="0"/>
              </a:rPr>
              <a:t> Become emotionally numb or easily irritable</a:t>
            </a:r>
          </a:p>
          <a:p>
            <a:r>
              <a:rPr lang="en-US" sz="1900" dirty="0">
                <a:latin typeface="Avenir Book" panose="02000503020000020003" pitchFamily="2" charset="0"/>
              </a:rPr>
              <a:t>Avoid places, people, or activities after experiencing or witnessing a traumatic or life-threatening event. </a:t>
            </a:r>
          </a:p>
          <a:p>
            <a:r>
              <a:rPr lang="en-US" sz="1900" dirty="0">
                <a:latin typeface="Avenir Book" panose="02000503020000020003" pitchFamily="2" charset="0"/>
              </a:rPr>
              <a:t>These events can include a serious accident, violent assault, physical abuse, or a natural disaster. </a:t>
            </a:r>
          </a:p>
          <a:p>
            <a:r>
              <a:rPr lang="en-US" sz="1900" dirty="0">
                <a:latin typeface="Avenir Book" panose="02000503020000020003" pitchFamily="2" charset="0"/>
              </a:rPr>
              <a:t>Children with PTSD often re-experience the trauma of the event through nightmares or flashbacks, or re-create them through play. </a:t>
            </a:r>
          </a:p>
          <a:p>
            <a:r>
              <a:rPr lang="en-US" sz="1900" dirty="0">
                <a:latin typeface="Avenir Book" panose="02000503020000020003" pitchFamily="2" charset="0"/>
              </a:rPr>
              <a:t>They can have difficulty sleeping or concentrating. </a:t>
            </a:r>
          </a:p>
          <a:p>
            <a:r>
              <a:rPr lang="en-US" sz="1900" dirty="0">
                <a:latin typeface="Avenir Book" panose="02000503020000020003" pitchFamily="2" charset="0"/>
              </a:rPr>
              <a:t>Other symptoms include nervousness about one’s surroundings, acting jumpy around loud noises, and withdrawing from friends and family. </a:t>
            </a:r>
          </a:p>
          <a:p>
            <a:r>
              <a:rPr lang="en-US" sz="1900" dirty="0">
                <a:latin typeface="Avenir Book" panose="02000503020000020003" pitchFamily="2" charset="0"/>
              </a:rPr>
              <a:t>Symptoms may not appear until several months or even years after the event. </a:t>
            </a:r>
          </a:p>
          <a:p>
            <a:r>
              <a:rPr lang="en-US" sz="1900" dirty="0">
                <a:latin typeface="Avenir Book" panose="02000503020000020003" pitchFamily="2" charset="0"/>
              </a:rPr>
              <a:t>Not every child who experiences or witnesses a traumatic event will develop PTSD. </a:t>
            </a:r>
          </a:p>
        </p:txBody>
      </p:sp>
    </p:spTree>
    <p:extLst>
      <p:ext uri="{BB962C8B-B14F-4D97-AF65-F5344CB8AC3E}">
        <p14:creationId xmlns:p14="http://schemas.microsoft.com/office/powerpoint/2010/main" val="41768911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0AC19B-67C3-C644-B451-CAA886AFD9C4}"/>
              </a:ext>
            </a:extLst>
          </p:cNvPr>
          <p:cNvSpPr>
            <a:spLocks noGrp="1"/>
          </p:cNvSpPr>
          <p:nvPr>
            <p:ph idx="1"/>
          </p:nvPr>
        </p:nvSpPr>
        <p:spPr>
          <a:xfrm>
            <a:off x="217713" y="609599"/>
            <a:ext cx="8741229" cy="6074229"/>
          </a:xfrm>
        </p:spPr>
        <p:txBody>
          <a:bodyPr/>
          <a:lstStyle/>
          <a:p>
            <a:r>
              <a:rPr lang="en-US" dirty="0">
                <a:latin typeface="Avenir Book" panose="02000503020000020003" pitchFamily="2" charset="0"/>
              </a:rPr>
              <a:t>It is normal to be fearful, sad, or apprehensive after such events, and many children will recover from these feelings in a short time. </a:t>
            </a:r>
          </a:p>
          <a:p>
            <a:r>
              <a:rPr lang="en-US" dirty="0">
                <a:latin typeface="Avenir Book" panose="02000503020000020003" pitchFamily="2" charset="0"/>
              </a:rPr>
              <a:t>Children most at risk for PTSD are those who directly witnessed a traumatic event, who suffered directly (such as injury or the death of a parent), had mental health problems before the event, and who lack a strong support network. </a:t>
            </a:r>
          </a:p>
          <a:p>
            <a:r>
              <a:rPr lang="en-US" dirty="0">
                <a:latin typeface="Avenir Book" panose="02000503020000020003" pitchFamily="2" charset="0"/>
              </a:rPr>
              <a:t>Violence at home also increases a child’s risk of developing PTSD after a traumatic event.</a:t>
            </a:r>
          </a:p>
          <a:p>
            <a:endParaRPr lang="en-US" dirty="0"/>
          </a:p>
        </p:txBody>
      </p:sp>
    </p:spTree>
    <p:extLst>
      <p:ext uri="{BB962C8B-B14F-4D97-AF65-F5344CB8AC3E}">
        <p14:creationId xmlns:p14="http://schemas.microsoft.com/office/powerpoint/2010/main" val="27253170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3581D9-DB51-AF4F-9CE9-984B6C0AC42E}"/>
              </a:ext>
            </a:extLst>
          </p:cNvPr>
          <p:cNvSpPr>
            <a:spLocks noGrp="1"/>
          </p:cNvSpPr>
          <p:nvPr>
            <p:ph idx="1"/>
          </p:nvPr>
        </p:nvSpPr>
        <p:spPr>
          <a:xfrm>
            <a:off x="457200" y="751114"/>
            <a:ext cx="8229600" cy="5725886"/>
          </a:xfrm>
        </p:spPr>
        <p:txBody>
          <a:bodyPr>
            <a:normAutofit lnSpcReduction="10000"/>
          </a:bodyPr>
          <a:lstStyle/>
          <a:p>
            <a:pPr marL="0" indent="0" algn="just">
              <a:buNone/>
            </a:pPr>
            <a:r>
              <a:rPr lang="en-US" dirty="0">
                <a:latin typeface="Avenir Book"/>
                <a:cs typeface="Avenir Book"/>
              </a:rPr>
              <a:t>Because children who have experienced traumatic stress may seem restless, fidgety, or have trouble paying attention and staying organized, the symptoms of traumatic stress can be confused with symptoms of attention-deficit/hyperactivity disorder (ADHD).</a:t>
            </a:r>
          </a:p>
          <a:p>
            <a:pPr algn="just"/>
            <a:endParaRPr lang="en-US" dirty="0">
              <a:latin typeface="Avenir Book"/>
              <a:cs typeface="Avenir Book"/>
            </a:endParaRPr>
          </a:p>
          <a:p>
            <a:pPr marL="0" indent="0" algn="just">
              <a:buNone/>
            </a:pPr>
            <a:r>
              <a:rPr lang="en-US" dirty="0">
                <a:latin typeface="Avenir Book"/>
                <a:cs typeface="Avenir Book"/>
              </a:rPr>
              <a:t>Examples of events that could cause PTSD include:</a:t>
            </a:r>
          </a:p>
          <a:p>
            <a:pPr marL="0" indent="0" algn="just">
              <a:buNone/>
            </a:pPr>
            <a:endParaRPr lang="en-US" dirty="0">
              <a:latin typeface="Avenir Book"/>
              <a:cs typeface="Avenir Book"/>
            </a:endParaRPr>
          </a:p>
          <a:p>
            <a:pPr algn="just">
              <a:buFont typeface="Wingdings" charset="2"/>
              <a:buChar char="§"/>
            </a:pPr>
            <a:r>
              <a:rPr lang="en-US" dirty="0">
                <a:latin typeface="Avenir Book"/>
                <a:cs typeface="Avenir Book"/>
              </a:rPr>
              <a:t>Physical, sexual, or emotional maltreatment/abuse</a:t>
            </a:r>
          </a:p>
          <a:p>
            <a:pPr algn="just">
              <a:buFont typeface="Wingdings" charset="2"/>
              <a:buChar char="§"/>
            </a:pPr>
            <a:r>
              <a:rPr lang="en-US" dirty="0">
                <a:latin typeface="Avenir Book"/>
                <a:cs typeface="Avenir Book"/>
              </a:rPr>
              <a:t>Being a victim or witness to violence or crime</a:t>
            </a:r>
          </a:p>
          <a:p>
            <a:pPr algn="just">
              <a:buFont typeface="Wingdings" charset="2"/>
              <a:buChar char="§"/>
            </a:pPr>
            <a:r>
              <a:rPr lang="en-US" dirty="0">
                <a:latin typeface="Avenir Book"/>
                <a:cs typeface="Avenir Book"/>
              </a:rPr>
              <a:t>Serious illness or death of a close family member or friend</a:t>
            </a:r>
          </a:p>
          <a:p>
            <a:pPr algn="just">
              <a:buFont typeface="Wingdings" charset="2"/>
              <a:buChar char="§"/>
            </a:pPr>
            <a:r>
              <a:rPr lang="en-US" dirty="0">
                <a:latin typeface="Avenir Book"/>
                <a:cs typeface="Avenir Book"/>
              </a:rPr>
              <a:t>Natural or manmade disasters</a:t>
            </a:r>
          </a:p>
          <a:p>
            <a:pPr algn="just">
              <a:buFont typeface="Wingdings" charset="2"/>
              <a:buChar char="§"/>
            </a:pPr>
            <a:r>
              <a:rPr lang="en-US" dirty="0">
                <a:latin typeface="Avenir Book"/>
                <a:cs typeface="Avenir Book"/>
              </a:rPr>
              <a:t>Severe car accidents</a:t>
            </a:r>
          </a:p>
          <a:p>
            <a:endParaRPr lang="en-US" dirty="0"/>
          </a:p>
        </p:txBody>
      </p:sp>
    </p:spTree>
    <p:extLst>
      <p:ext uri="{BB962C8B-B14F-4D97-AF65-F5344CB8AC3E}">
        <p14:creationId xmlns:p14="http://schemas.microsoft.com/office/powerpoint/2010/main" val="35989031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EFB980-3073-E644-A951-D79C10870304}"/>
              </a:ext>
            </a:extLst>
          </p:cNvPr>
          <p:cNvSpPr>
            <a:spLocks noGrp="1"/>
          </p:cNvSpPr>
          <p:nvPr>
            <p:ph idx="1"/>
          </p:nvPr>
        </p:nvSpPr>
        <p:spPr>
          <a:xfrm>
            <a:off x="152400" y="566057"/>
            <a:ext cx="8534400" cy="5910943"/>
          </a:xfrm>
        </p:spPr>
        <p:txBody>
          <a:bodyPr>
            <a:normAutofit fontScale="92500" lnSpcReduction="20000"/>
          </a:bodyPr>
          <a:lstStyle/>
          <a:p>
            <a:pPr marL="0" indent="0" algn="just">
              <a:buNone/>
            </a:pPr>
            <a:r>
              <a:rPr lang="en-US" dirty="0">
                <a:latin typeface="Avenir Book"/>
                <a:cs typeface="Avenir Book"/>
              </a:rPr>
              <a:t>When children develop long term symptoms (longer than one month) from such stress, which are upsetting or interfere with their relationships and activities, they may be diagnosed with post-traumatic stress disorder (PTSD).</a:t>
            </a:r>
          </a:p>
          <a:p>
            <a:pPr marL="0" indent="0" algn="just">
              <a:buNone/>
            </a:pPr>
            <a:endParaRPr lang="en-US" dirty="0">
              <a:latin typeface="Avenir Book"/>
              <a:cs typeface="Avenir Book"/>
            </a:endParaRPr>
          </a:p>
          <a:p>
            <a:pPr marL="0" indent="0" algn="just">
              <a:buNone/>
            </a:pPr>
            <a:r>
              <a:rPr lang="en-US" dirty="0">
                <a:latin typeface="Avenir Book"/>
                <a:cs typeface="Avenir Book"/>
              </a:rPr>
              <a:t>Examples of PTSD symptoms include:</a:t>
            </a:r>
          </a:p>
          <a:p>
            <a:pPr marL="0" indent="0" algn="just">
              <a:buNone/>
            </a:pPr>
            <a:endParaRPr lang="en-US" dirty="0">
              <a:latin typeface="Avenir Book"/>
              <a:cs typeface="Avenir Book"/>
            </a:endParaRPr>
          </a:p>
          <a:p>
            <a:pPr algn="just">
              <a:buFont typeface="Wingdings" charset="2"/>
              <a:buChar char="§"/>
            </a:pPr>
            <a:r>
              <a:rPr lang="en-US" dirty="0">
                <a:latin typeface="Avenir Book"/>
                <a:cs typeface="Avenir Book"/>
              </a:rPr>
              <a:t>Reliving the event over and over in thought or in play</a:t>
            </a:r>
          </a:p>
          <a:p>
            <a:pPr algn="just">
              <a:buFont typeface="Wingdings" charset="2"/>
              <a:buChar char="§"/>
            </a:pPr>
            <a:r>
              <a:rPr lang="en-US" dirty="0">
                <a:latin typeface="Avenir Book"/>
                <a:cs typeface="Avenir Book"/>
              </a:rPr>
              <a:t>Nightmares and sleep problems</a:t>
            </a:r>
          </a:p>
          <a:p>
            <a:pPr algn="just">
              <a:buFont typeface="Wingdings" charset="2"/>
              <a:buChar char="§"/>
            </a:pPr>
            <a:r>
              <a:rPr lang="en-US" dirty="0">
                <a:latin typeface="Avenir Book"/>
                <a:cs typeface="Avenir Book"/>
              </a:rPr>
              <a:t>Becoming very upset when something causes memories of the event</a:t>
            </a:r>
          </a:p>
          <a:p>
            <a:pPr algn="just">
              <a:buFont typeface="Wingdings" charset="2"/>
              <a:buChar char="§"/>
            </a:pPr>
            <a:r>
              <a:rPr lang="en-US" dirty="0">
                <a:latin typeface="Avenir Book"/>
                <a:cs typeface="Avenir Book"/>
              </a:rPr>
              <a:t>Lack of positive emotions</a:t>
            </a:r>
          </a:p>
          <a:p>
            <a:pPr algn="just">
              <a:buFont typeface="Wingdings" charset="2"/>
              <a:buChar char="§"/>
            </a:pPr>
            <a:r>
              <a:rPr lang="en-US" dirty="0">
                <a:latin typeface="Avenir Book"/>
                <a:cs typeface="Avenir Book"/>
              </a:rPr>
              <a:t>Intense ongoing fear or sadness</a:t>
            </a:r>
          </a:p>
          <a:p>
            <a:pPr algn="just">
              <a:buFont typeface="Wingdings" charset="2"/>
              <a:buChar char="§"/>
            </a:pPr>
            <a:r>
              <a:rPr lang="en-US" dirty="0">
                <a:latin typeface="Avenir Book"/>
                <a:cs typeface="Avenir Book"/>
              </a:rPr>
              <a:t>Irritability and angry outbursts</a:t>
            </a:r>
          </a:p>
          <a:p>
            <a:pPr algn="just">
              <a:buFont typeface="Wingdings" charset="2"/>
              <a:buChar char="§"/>
            </a:pPr>
            <a:r>
              <a:rPr lang="en-US" dirty="0">
                <a:latin typeface="Avenir Book"/>
                <a:cs typeface="Avenir Book"/>
              </a:rPr>
              <a:t>Constantly looking for possible threats, being easily startled</a:t>
            </a:r>
          </a:p>
          <a:p>
            <a:pPr algn="just">
              <a:buFont typeface="Wingdings" charset="2"/>
              <a:buChar char="§"/>
            </a:pPr>
            <a:r>
              <a:rPr lang="en-US" dirty="0">
                <a:latin typeface="Avenir Book"/>
                <a:cs typeface="Avenir Book"/>
              </a:rPr>
              <a:t>Acting helpless, hopeless or withdrawn</a:t>
            </a:r>
          </a:p>
          <a:p>
            <a:pPr algn="just">
              <a:buFont typeface="Wingdings" charset="2"/>
              <a:buChar char="§"/>
            </a:pPr>
            <a:r>
              <a:rPr lang="en-US" dirty="0">
                <a:latin typeface="Avenir Book"/>
                <a:cs typeface="Avenir Book"/>
              </a:rPr>
              <a:t>Denying that the event happened or feeling numb</a:t>
            </a:r>
          </a:p>
          <a:p>
            <a:pPr algn="just">
              <a:buFont typeface="Wingdings" charset="2"/>
              <a:buChar char="§"/>
            </a:pPr>
            <a:r>
              <a:rPr lang="en-US" dirty="0">
                <a:latin typeface="Avenir Book"/>
                <a:cs typeface="Avenir Book"/>
              </a:rPr>
              <a:t>Avoiding places or people associated with the event</a:t>
            </a:r>
          </a:p>
          <a:p>
            <a:endParaRPr lang="en-US" dirty="0"/>
          </a:p>
        </p:txBody>
      </p:sp>
    </p:spTree>
    <p:extLst>
      <p:ext uri="{BB962C8B-B14F-4D97-AF65-F5344CB8AC3E}">
        <p14:creationId xmlns:p14="http://schemas.microsoft.com/office/powerpoint/2010/main" val="1433845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D3A7D1-3118-4848-84EA-18B13363A01F}"/>
              </a:ext>
            </a:extLst>
          </p:cNvPr>
          <p:cNvSpPr>
            <a:spLocks noGrp="1"/>
          </p:cNvSpPr>
          <p:nvPr>
            <p:ph idx="1"/>
          </p:nvPr>
        </p:nvSpPr>
        <p:spPr>
          <a:xfrm>
            <a:off x="457200" y="533400"/>
            <a:ext cx="8229600" cy="5943600"/>
          </a:xfrm>
        </p:spPr>
        <p:txBody>
          <a:bodyPr>
            <a:normAutofit/>
          </a:bodyPr>
          <a:lstStyle/>
          <a:p>
            <a:endParaRPr lang="en-US" sz="1900" dirty="0">
              <a:latin typeface="Avenir Book" panose="02000503020000020003" pitchFamily="2" charset="0"/>
            </a:endParaRPr>
          </a:p>
          <a:p>
            <a:pPr marL="0" indent="0" algn="ctr">
              <a:buNone/>
            </a:pPr>
            <a:r>
              <a:rPr lang="en-US" sz="1900" dirty="0">
                <a:latin typeface="Avenir Book" panose="02000503020000020003" pitchFamily="2" charset="0"/>
              </a:rPr>
              <a:t>Separation Anxiety Disorder </a:t>
            </a:r>
          </a:p>
          <a:p>
            <a:endParaRPr lang="en-US" sz="1900" dirty="0">
              <a:latin typeface="Avenir Book" panose="02000503020000020003" pitchFamily="2" charset="0"/>
            </a:endParaRPr>
          </a:p>
          <a:p>
            <a:r>
              <a:rPr lang="en-US" sz="1900" dirty="0">
                <a:latin typeface="Avenir Book" panose="02000503020000020003" pitchFamily="2" charset="0"/>
              </a:rPr>
              <a:t>Many children experience separation anxiety between 18 months and three years old, when it is normal to feel some anxiety when a parent leaves the room or goes out of sight. </a:t>
            </a:r>
          </a:p>
          <a:p>
            <a:endParaRPr lang="en-US" sz="1900" dirty="0">
              <a:latin typeface="Avenir Book" panose="02000503020000020003" pitchFamily="2" charset="0"/>
            </a:endParaRPr>
          </a:p>
          <a:p>
            <a:r>
              <a:rPr lang="en-US" sz="1900" dirty="0">
                <a:latin typeface="Avenir Book" panose="02000503020000020003" pitchFamily="2" charset="0"/>
              </a:rPr>
              <a:t>Usually children can be distracted from these feelings. It’s also common for your child to cry when first being left at daycare or preschool, and crying usually subsides after becoming engaged in the new environment. </a:t>
            </a:r>
          </a:p>
          <a:p>
            <a:endParaRPr lang="en-US" sz="1900" dirty="0">
              <a:latin typeface="Avenir Book" panose="02000503020000020003" pitchFamily="2" charset="0"/>
            </a:endParaRPr>
          </a:p>
          <a:p>
            <a:r>
              <a:rPr lang="en-US" sz="1900" dirty="0">
                <a:latin typeface="Avenir Book" panose="02000503020000020003" pitchFamily="2" charset="0"/>
              </a:rPr>
              <a:t>If your child is slightly older and unable to leave you or another family member, or takes longer to calm down after you leave than other children, then the problem could be separation anxiety disorder, which affects 4% of children. </a:t>
            </a:r>
          </a:p>
          <a:p>
            <a:endParaRPr lang="en-US" sz="1900" dirty="0">
              <a:latin typeface="Avenir Book" panose="02000503020000020003" pitchFamily="2" charset="0"/>
            </a:endParaRPr>
          </a:p>
          <a:p>
            <a:r>
              <a:rPr lang="en-US" sz="1900" dirty="0">
                <a:latin typeface="Avenir Book" panose="02000503020000020003" pitchFamily="2" charset="0"/>
              </a:rPr>
              <a:t>This disorder is most common in kids seven to nine years old</a:t>
            </a:r>
          </a:p>
          <a:p>
            <a:pPr marL="0" indent="0">
              <a:buNone/>
            </a:pPr>
            <a:endParaRPr lang="en-US" dirty="0"/>
          </a:p>
        </p:txBody>
      </p:sp>
    </p:spTree>
    <p:extLst>
      <p:ext uri="{BB962C8B-B14F-4D97-AF65-F5344CB8AC3E}">
        <p14:creationId xmlns:p14="http://schemas.microsoft.com/office/powerpoint/2010/main" val="41566142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D5D8AF-5AFA-A84C-828B-A375A9241689}"/>
              </a:ext>
            </a:extLst>
          </p:cNvPr>
          <p:cNvSpPr>
            <a:spLocks noGrp="1"/>
          </p:cNvSpPr>
          <p:nvPr>
            <p:ph idx="1"/>
          </p:nvPr>
        </p:nvSpPr>
        <p:spPr>
          <a:xfrm>
            <a:off x="250371" y="664029"/>
            <a:ext cx="8697686" cy="5812971"/>
          </a:xfrm>
        </p:spPr>
        <p:txBody>
          <a:bodyPr>
            <a:normAutofit/>
          </a:bodyPr>
          <a:lstStyle/>
          <a:p>
            <a:endParaRPr lang="en-US" dirty="0"/>
          </a:p>
          <a:p>
            <a:pPr marL="0" indent="0">
              <a:buNone/>
            </a:pPr>
            <a:r>
              <a:rPr lang="en-US" sz="1900" dirty="0">
                <a:latin typeface="Avenir Book" panose="02000503020000020003" pitchFamily="2" charset="0"/>
              </a:rPr>
              <a:t>When separation anxiety disorder occurs, a child experiences excessive anxiety away from home or when separated from parents or caregivers. </a:t>
            </a:r>
          </a:p>
          <a:p>
            <a:pPr marL="0" indent="0">
              <a:buNone/>
            </a:pPr>
            <a:endParaRPr lang="en-US" sz="1900" dirty="0">
              <a:latin typeface="Avenir Book" panose="02000503020000020003" pitchFamily="2" charset="0"/>
            </a:endParaRPr>
          </a:p>
          <a:p>
            <a:pPr marL="0" indent="0">
              <a:buNone/>
            </a:pPr>
            <a:r>
              <a:rPr lang="en-US" sz="1900" dirty="0">
                <a:latin typeface="Avenir Book" panose="02000503020000020003" pitchFamily="2" charset="0"/>
              </a:rPr>
              <a:t>Extreme homesickness and feelings of misery at not being with loved ones are common. </a:t>
            </a:r>
          </a:p>
          <a:p>
            <a:pPr marL="0" indent="0">
              <a:buNone/>
            </a:pPr>
            <a:endParaRPr lang="en-US" sz="1900" dirty="0">
              <a:latin typeface="Avenir Book" panose="02000503020000020003" pitchFamily="2" charset="0"/>
            </a:endParaRPr>
          </a:p>
          <a:p>
            <a:pPr marL="0" indent="0">
              <a:buNone/>
            </a:pPr>
            <a:r>
              <a:rPr lang="en-US" sz="1900" dirty="0">
                <a:latin typeface="Avenir Book" panose="02000503020000020003" pitchFamily="2" charset="0"/>
              </a:rPr>
              <a:t>Other symptoms include refusing to go to school, camp, or a sleepover, and demanding that someone stay with them at bedtime. </a:t>
            </a:r>
          </a:p>
          <a:p>
            <a:pPr marL="0" indent="0">
              <a:buNone/>
            </a:pPr>
            <a:endParaRPr lang="en-US" sz="1900" dirty="0">
              <a:latin typeface="Avenir Book" panose="02000503020000020003" pitchFamily="2" charset="0"/>
            </a:endParaRPr>
          </a:p>
          <a:p>
            <a:pPr marL="0" indent="0">
              <a:buNone/>
            </a:pPr>
            <a:r>
              <a:rPr lang="en-US" sz="1900" dirty="0">
                <a:latin typeface="Avenir Book" panose="02000503020000020003" pitchFamily="2" charset="0"/>
              </a:rPr>
              <a:t>Children with separation anxiety commonly worry about bad things happening to their parents or caregivers or may have a vague sense of something terrible occurring while they are apart.</a:t>
            </a:r>
          </a:p>
        </p:txBody>
      </p:sp>
    </p:spTree>
    <p:extLst>
      <p:ext uri="{BB962C8B-B14F-4D97-AF65-F5344CB8AC3E}">
        <p14:creationId xmlns:p14="http://schemas.microsoft.com/office/powerpoint/2010/main" val="921031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59819"/>
            <a:ext cx="8229600" cy="5987863"/>
          </a:xfrm>
        </p:spPr>
        <p:txBody>
          <a:bodyPr/>
          <a:lstStyle/>
          <a:p>
            <a:pPr marL="0" indent="0" algn="just">
              <a:buNone/>
            </a:pPr>
            <a:r>
              <a:rPr lang="en-US" sz="2000" dirty="0">
                <a:latin typeface="Avenir Book"/>
                <a:cs typeface="Avenir Book"/>
              </a:rPr>
              <a:t>Unexplained weight loss:  a sudden loss of appetite, frequent vomiting or use of laxatives might indicate an eating disorder.</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Physical symptoms: compared to adults, children with a mental health condition may develop headaches and stomach aches rather than sadness or anxiety.</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Physical harm: look for self-injurious behavior; as cutting or burning themselves; may have suicidal thoughts</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Substance abuse: kids use drugs or alcohol to try to cope with their feelings</a:t>
            </a:r>
            <a:r>
              <a:rPr lang="en-US" dirty="0"/>
              <a:t>.</a:t>
            </a:r>
          </a:p>
        </p:txBody>
      </p:sp>
    </p:spTree>
    <p:extLst>
      <p:ext uri="{BB962C8B-B14F-4D97-AF65-F5344CB8AC3E}">
        <p14:creationId xmlns:p14="http://schemas.microsoft.com/office/powerpoint/2010/main" val="3426676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8261A0-96D3-5845-A7D1-85039D29ED06}"/>
              </a:ext>
            </a:extLst>
          </p:cNvPr>
          <p:cNvSpPr>
            <a:spLocks noGrp="1"/>
          </p:cNvSpPr>
          <p:nvPr>
            <p:ph idx="1"/>
          </p:nvPr>
        </p:nvSpPr>
        <p:spPr>
          <a:xfrm>
            <a:off x="457200" y="566057"/>
            <a:ext cx="8229600" cy="5910943"/>
          </a:xfrm>
        </p:spPr>
        <p:txBody>
          <a:bodyPr>
            <a:normAutofit fontScale="92500" lnSpcReduction="20000"/>
          </a:bodyPr>
          <a:lstStyle/>
          <a:p>
            <a:pPr marL="0" indent="0" algn="ctr">
              <a:buNone/>
            </a:pPr>
            <a:r>
              <a:rPr lang="en-US" dirty="0">
                <a:latin typeface="Avenir Book" panose="02000503020000020003" pitchFamily="2" charset="0"/>
              </a:rPr>
              <a:t>Social Anxiety Disorder (Social Phobia)</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Social anxiety disorder is characterized by an intense fear of social and performance situations and activities. </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This can significantly impair your child’s school performance and attendance, as well as the ability to socialize with peers and develop and maintain relationships. </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Other symptoms include the following: </a:t>
            </a:r>
          </a:p>
          <a:p>
            <a:pPr marL="0" indent="0">
              <a:buNone/>
            </a:pPr>
            <a:endParaRPr lang="en-US" dirty="0">
              <a:latin typeface="Avenir Book" panose="02000503020000020003" pitchFamily="2" charset="0"/>
            </a:endParaRPr>
          </a:p>
          <a:p>
            <a:r>
              <a:rPr lang="en-US" dirty="0">
                <a:latin typeface="Avenir Book" panose="02000503020000020003" pitchFamily="2" charset="0"/>
              </a:rPr>
              <a:t>Hesitancy </a:t>
            </a:r>
          </a:p>
          <a:p>
            <a:r>
              <a:rPr lang="en-US" dirty="0">
                <a:latin typeface="Avenir Book" panose="02000503020000020003" pitchFamily="2" charset="0"/>
              </a:rPr>
              <a:t>Passivity</a:t>
            </a:r>
          </a:p>
          <a:p>
            <a:r>
              <a:rPr lang="en-US" dirty="0">
                <a:latin typeface="Avenir Book" panose="02000503020000020003" pitchFamily="2" charset="0"/>
              </a:rPr>
              <a:t>Discomfort being in the spotlight </a:t>
            </a:r>
          </a:p>
          <a:p>
            <a:r>
              <a:rPr lang="en-US" dirty="0">
                <a:latin typeface="Avenir Book" panose="02000503020000020003" pitchFamily="2" charset="0"/>
              </a:rPr>
              <a:t>Avoiding or refusing to initiate conversations </a:t>
            </a:r>
          </a:p>
          <a:p>
            <a:r>
              <a:rPr lang="en-US" dirty="0">
                <a:latin typeface="Avenir Book" panose="02000503020000020003" pitchFamily="2" charset="0"/>
              </a:rPr>
              <a:t>Being with friends</a:t>
            </a:r>
          </a:p>
          <a:p>
            <a:r>
              <a:rPr lang="en-US" dirty="0">
                <a:latin typeface="Avenir Book" panose="02000503020000020003" pitchFamily="2" charset="0"/>
              </a:rPr>
              <a:t>Ordering food in restaurants</a:t>
            </a:r>
          </a:p>
          <a:p>
            <a:pPr marL="0" indent="0">
              <a:buNone/>
            </a:pPr>
            <a:endParaRPr lang="en-US" dirty="0"/>
          </a:p>
        </p:txBody>
      </p:sp>
    </p:spTree>
    <p:extLst>
      <p:ext uri="{BB962C8B-B14F-4D97-AF65-F5344CB8AC3E}">
        <p14:creationId xmlns:p14="http://schemas.microsoft.com/office/powerpoint/2010/main" val="19738783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CB5FFF-D129-2842-A171-724151A00984}"/>
              </a:ext>
            </a:extLst>
          </p:cNvPr>
          <p:cNvSpPr>
            <a:spLocks noGrp="1"/>
          </p:cNvSpPr>
          <p:nvPr>
            <p:ph idx="1"/>
          </p:nvPr>
        </p:nvSpPr>
        <p:spPr>
          <a:xfrm>
            <a:off x="457200" y="653143"/>
            <a:ext cx="8229600" cy="5823857"/>
          </a:xfrm>
        </p:spPr>
        <p:txBody>
          <a:bodyPr/>
          <a:lstStyle/>
          <a:p>
            <a:endParaRPr lang="en-US" dirty="0">
              <a:latin typeface="Avenir Book" panose="02000503020000020003" pitchFamily="2" charset="0"/>
            </a:endParaRPr>
          </a:p>
          <a:p>
            <a:r>
              <a:rPr lang="en-US" dirty="0">
                <a:latin typeface="Avenir Book" panose="02000503020000020003" pitchFamily="2" charset="0"/>
              </a:rPr>
              <a:t>Calling, texting, or e-mailing peers  </a:t>
            </a:r>
          </a:p>
          <a:p>
            <a:r>
              <a:rPr lang="en-US" dirty="0">
                <a:latin typeface="Avenir Book" panose="02000503020000020003" pitchFamily="2" charset="0"/>
              </a:rPr>
              <a:t>Frequently avoiding eye contact with adults or peers  Speaking very softly or mumbling </a:t>
            </a:r>
          </a:p>
          <a:p>
            <a:r>
              <a:rPr lang="en-US" dirty="0">
                <a:latin typeface="Avenir Book" panose="02000503020000020003" pitchFamily="2" charset="0"/>
              </a:rPr>
              <a:t>Appearing isolated or on the fringes of the group </a:t>
            </a:r>
          </a:p>
          <a:p>
            <a:r>
              <a:rPr lang="en-US" dirty="0">
                <a:latin typeface="Avenir Book" panose="02000503020000020003" pitchFamily="2" charset="0"/>
              </a:rPr>
              <a:t>Sitting alone in the library or cafeteria, </a:t>
            </a:r>
          </a:p>
          <a:p>
            <a:r>
              <a:rPr lang="en-US" dirty="0">
                <a:latin typeface="Avenir Book" panose="02000503020000020003" pitchFamily="2" charset="0"/>
              </a:rPr>
              <a:t>Overly concerned with negative evaluation, humiliation, or embarrassment </a:t>
            </a:r>
          </a:p>
          <a:p>
            <a:r>
              <a:rPr lang="en-US" dirty="0">
                <a:latin typeface="Avenir Book" panose="02000503020000020003" pitchFamily="2" charset="0"/>
              </a:rPr>
              <a:t>Difficulty with public speaking, reading aloud, or being called on in class</a:t>
            </a:r>
          </a:p>
          <a:p>
            <a:endParaRPr lang="en-US" dirty="0"/>
          </a:p>
        </p:txBody>
      </p:sp>
    </p:spTree>
    <p:extLst>
      <p:ext uri="{BB962C8B-B14F-4D97-AF65-F5344CB8AC3E}">
        <p14:creationId xmlns:p14="http://schemas.microsoft.com/office/powerpoint/2010/main" val="41297790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C4DD2-3B31-8F40-874D-3E1521C431F7}"/>
              </a:ext>
            </a:extLst>
          </p:cNvPr>
          <p:cNvSpPr>
            <a:spLocks noGrp="1"/>
          </p:cNvSpPr>
          <p:nvPr>
            <p:ph idx="1"/>
          </p:nvPr>
        </p:nvSpPr>
        <p:spPr>
          <a:xfrm>
            <a:off x="457200" y="587829"/>
            <a:ext cx="8229600" cy="5889171"/>
          </a:xfrm>
        </p:spPr>
        <p:txBody>
          <a:bodyPr>
            <a:normAutofit fontScale="70000" lnSpcReduction="20000"/>
          </a:bodyPr>
          <a:lstStyle/>
          <a:p>
            <a:pPr marL="0" indent="0" algn="ctr">
              <a:buNone/>
            </a:pPr>
            <a:endParaRPr lang="en-US" sz="2900" dirty="0"/>
          </a:p>
          <a:p>
            <a:pPr marL="0" indent="0" algn="ctr">
              <a:buNone/>
            </a:pPr>
            <a:r>
              <a:rPr lang="en-US" sz="2900" dirty="0">
                <a:latin typeface="Avenir Book" panose="02000503020000020003" pitchFamily="2" charset="0"/>
              </a:rPr>
              <a:t>Selective Mutism </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Children who refuse to speak in situations where talking is expected or necessary, to the extent that their refusal interferes with school and making friends, may suffer from selective mutism. </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The average age of diagnosis is between four and eight years old, or around the time a child enters school</a:t>
            </a:r>
          </a:p>
          <a:p>
            <a:pPr marL="0" indent="0">
              <a:buNone/>
            </a:pPr>
            <a:endParaRPr lang="en-US" dirty="0">
              <a:latin typeface="Avenir Book" panose="02000503020000020003" pitchFamily="2" charset="0"/>
            </a:endParaRP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While children develop selective mutism for a variety of reasons, in most children with the condition, it is thought to be a severe form of social anxiety disorder. </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But because it can arise for other reasons, technically it is not considered an anxiety disorder. </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Children suffering from selective mutism may stand motionless and expressionless, turn their heads, chew or twirl hair, avoid eye contact, or withdraw into a corner to avoid talking. </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These children can be very talkative and display normal behaviors at home or in another place where they feel comfortable. </a:t>
            </a:r>
          </a:p>
        </p:txBody>
      </p:sp>
    </p:spTree>
    <p:extLst>
      <p:ext uri="{BB962C8B-B14F-4D97-AF65-F5344CB8AC3E}">
        <p14:creationId xmlns:p14="http://schemas.microsoft.com/office/powerpoint/2010/main" val="31689052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1821CE-63AD-1E45-9E61-B32D3F54416D}"/>
              </a:ext>
            </a:extLst>
          </p:cNvPr>
          <p:cNvSpPr>
            <a:spLocks noGrp="1"/>
          </p:cNvSpPr>
          <p:nvPr>
            <p:ph idx="1"/>
          </p:nvPr>
        </p:nvSpPr>
        <p:spPr>
          <a:xfrm>
            <a:off x="457200" y="653143"/>
            <a:ext cx="8229600" cy="5823857"/>
          </a:xfrm>
        </p:spPr>
        <p:txBody>
          <a:bodyPr>
            <a:normAutofit fontScale="92500" lnSpcReduction="20000"/>
          </a:bodyPr>
          <a:lstStyle/>
          <a:p>
            <a:pPr marL="0" indent="0" algn="ctr">
              <a:buNone/>
            </a:pPr>
            <a:r>
              <a:rPr lang="en-US" dirty="0">
                <a:latin typeface="Avenir Book" panose="02000503020000020003" pitchFamily="2" charset="0"/>
              </a:rPr>
              <a:t>Specific Phobias </a:t>
            </a:r>
          </a:p>
          <a:p>
            <a:endParaRPr lang="en-US" dirty="0">
              <a:latin typeface="Avenir Book" panose="02000503020000020003" pitchFamily="2" charset="0"/>
            </a:endParaRPr>
          </a:p>
          <a:p>
            <a:pPr marL="0" indent="0">
              <a:buNone/>
            </a:pPr>
            <a:r>
              <a:rPr lang="en-US" sz="2100" dirty="0">
                <a:latin typeface="Avenir Book" panose="02000503020000020003" pitchFamily="2" charset="0"/>
              </a:rPr>
              <a:t>A specific phobia is the intense, irrational fear of a specific object, such as a dog, or a situation, such as flying. </a:t>
            </a:r>
          </a:p>
          <a:p>
            <a:pPr marL="0" indent="0">
              <a:buNone/>
            </a:pPr>
            <a:endParaRPr lang="en-US" sz="2100" dirty="0">
              <a:latin typeface="Avenir Book" panose="02000503020000020003" pitchFamily="2" charset="0"/>
            </a:endParaRPr>
          </a:p>
          <a:p>
            <a:pPr marL="0" indent="0">
              <a:buNone/>
            </a:pPr>
            <a:r>
              <a:rPr lang="en-US" sz="2100" dirty="0">
                <a:latin typeface="Avenir Book" panose="02000503020000020003" pitchFamily="2" charset="0"/>
              </a:rPr>
              <a:t>Fears are common in childhood and often go away. </a:t>
            </a:r>
          </a:p>
          <a:p>
            <a:pPr marL="0" indent="0">
              <a:buNone/>
            </a:pPr>
            <a:endParaRPr lang="en-US" sz="2100" dirty="0">
              <a:latin typeface="Avenir Book" panose="02000503020000020003" pitchFamily="2" charset="0"/>
            </a:endParaRPr>
          </a:p>
          <a:p>
            <a:pPr marL="0" indent="0">
              <a:buNone/>
            </a:pPr>
            <a:r>
              <a:rPr lang="en-US" sz="2100" dirty="0">
                <a:latin typeface="Avenir Book" panose="02000503020000020003" pitchFamily="2" charset="0"/>
              </a:rPr>
              <a:t>A phobia is diagnosed if the fear persists for at least six months and interferes with a child’s daily routine, such as refusing to play outdoors for fear of encountering a dog. </a:t>
            </a:r>
          </a:p>
          <a:p>
            <a:pPr marL="0" indent="0">
              <a:buNone/>
            </a:pPr>
            <a:endParaRPr lang="en-US" sz="2100" dirty="0">
              <a:latin typeface="Avenir Book" panose="02000503020000020003" pitchFamily="2" charset="0"/>
            </a:endParaRPr>
          </a:p>
          <a:p>
            <a:pPr marL="0" indent="0">
              <a:buNone/>
            </a:pPr>
            <a:r>
              <a:rPr lang="en-US" sz="2100" dirty="0">
                <a:latin typeface="Avenir Book" panose="02000503020000020003" pitchFamily="2" charset="0"/>
              </a:rPr>
              <a:t>Common childhood phobias include animals, storms, heights, water, blood, the dark, and medical procedures. </a:t>
            </a:r>
          </a:p>
          <a:p>
            <a:pPr marL="0" indent="0">
              <a:buNone/>
            </a:pPr>
            <a:endParaRPr lang="en-US" sz="2100" dirty="0">
              <a:latin typeface="Avenir Book" panose="02000503020000020003" pitchFamily="2" charset="0"/>
            </a:endParaRPr>
          </a:p>
          <a:p>
            <a:pPr marL="0" indent="0">
              <a:buNone/>
            </a:pPr>
            <a:r>
              <a:rPr lang="en-US" sz="2100" dirty="0">
                <a:latin typeface="Avenir Book" panose="02000503020000020003" pitchFamily="2" charset="0"/>
              </a:rPr>
              <a:t>Children will avoid situations or things that they fear or endure them with anxious feelings, which may show up as crying, tantrums, clinging, avoidance, headaches, and stomachaches. </a:t>
            </a:r>
          </a:p>
          <a:p>
            <a:pPr marL="0" indent="0">
              <a:buNone/>
            </a:pPr>
            <a:endParaRPr lang="en-US" sz="2100" dirty="0">
              <a:latin typeface="Avenir Book" panose="02000503020000020003" pitchFamily="2" charset="0"/>
            </a:endParaRPr>
          </a:p>
          <a:p>
            <a:pPr marL="0" indent="0">
              <a:buNone/>
            </a:pPr>
            <a:r>
              <a:rPr lang="en-US" sz="2100" dirty="0">
                <a:latin typeface="Avenir Book" panose="02000503020000020003" pitchFamily="2" charset="0"/>
              </a:rPr>
              <a:t>Unlike adults, children do not usually recognize that their fear is irrational. </a:t>
            </a:r>
          </a:p>
        </p:txBody>
      </p:sp>
    </p:spTree>
    <p:extLst>
      <p:ext uri="{BB962C8B-B14F-4D97-AF65-F5344CB8AC3E}">
        <p14:creationId xmlns:p14="http://schemas.microsoft.com/office/powerpoint/2010/main" val="30635475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D3088A-D940-EE4E-B7F8-A4C2C323A504}"/>
              </a:ext>
            </a:extLst>
          </p:cNvPr>
          <p:cNvSpPr>
            <a:spLocks noGrp="1"/>
          </p:cNvSpPr>
          <p:nvPr>
            <p:ph idx="1"/>
          </p:nvPr>
        </p:nvSpPr>
        <p:spPr>
          <a:xfrm>
            <a:off x="283029" y="642257"/>
            <a:ext cx="8534400" cy="5834743"/>
          </a:xfrm>
        </p:spPr>
        <p:txBody>
          <a:bodyPr>
            <a:normAutofit/>
          </a:bodyPr>
          <a:lstStyle/>
          <a:p>
            <a:pPr marL="0" indent="0" algn="ctr">
              <a:buNone/>
            </a:pPr>
            <a:endParaRPr lang="en-US" sz="2000" dirty="0">
              <a:latin typeface="Avenir Book" panose="02000503020000020003" pitchFamily="2" charset="0"/>
            </a:endParaRPr>
          </a:p>
          <a:p>
            <a:pPr marL="0" indent="0" algn="ctr">
              <a:buNone/>
            </a:pPr>
            <a:r>
              <a:rPr lang="en-US" sz="2000" dirty="0">
                <a:latin typeface="Avenir Book" panose="02000503020000020003" pitchFamily="2" charset="0"/>
              </a:rPr>
              <a:t>Treatment for Childhood Anxiety</a:t>
            </a:r>
          </a:p>
          <a:p>
            <a:pPr marL="0" indent="0" algn="ctr">
              <a:buNone/>
            </a:pPr>
            <a:endParaRPr lang="en-US" sz="2000" dirty="0">
              <a:latin typeface="Avenir Book" panose="02000503020000020003" pitchFamily="2" charset="0"/>
            </a:endParaRPr>
          </a:p>
          <a:p>
            <a:pPr marL="0" indent="0">
              <a:buNone/>
            </a:pPr>
            <a:r>
              <a:rPr lang="en-US" sz="2000" dirty="0">
                <a:latin typeface="Avenir Book" panose="02000503020000020003" pitchFamily="2" charset="0"/>
              </a:rPr>
              <a:t>Several scientifically proven and effective treatment options are available for children with anxiety disorders. </a:t>
            </a:r>
          </a:p>
          <a:p>
            <a:pPr marL="0" indent="0">
              <a:buNone/>
            </a:pPr>
            <a:r>
              <a:rPr lang="en-US" sz="2000" dirty="0">
                <a:latin typeface="Avenir Book" panose="02000503020000020003" pitchFamily="2" charset="0"/>
              </a:rPr>
              <a:t>The two treatments that most help children overcome an anxiety disorder are cognitive-behavioral therapy and medication. </a:t>
            </a:r>
          </a:p>
          <a:p>
            <a:pPr marL="0" indent="0">
              <a:buNone/>
            </a:pPr>
            <a:r>
              <a:rPr lang="en-US" sz="2000" dirty="0">
                <a:latin typeface="Avenir Book" panose="02000503020000020003" pitchFamily="2" charset="0"/>
              </a:rPr>
              <a:t>Your doctor may recommend one or a combination of treatments. </a:t>
            </a:r>
          </a:p>
          <a:p>
            <a:pPr marL="0" indent="0">
              <a:buNone/>
            </a:pPr>
            <a:r>
              <a:rPr lang="en-US" sz="2000" dirty="0">
                <a:latin typeface="Avenir Book" panose="02000503020000020003" pitchFamily="2" charset="0"/>
              </a:rPr>
              <a:t>No one treatment works best for every child; one child may respond better, or sooner, to a particular method than another child with the same diagnosis. </a:t>
            </a:r>
          </a:p>
          <a:p>
            <a:pPr marL="0" indent="0">
              <a:buNone/>
            </a:pPr>
            <a:endParaRPr lang="en-US" sz="2000" dirty="0">
              <a:latin typeface="Avenir Book" panose="02000503020000020003" pitchFamily="2" charset="0"/>
            </a:endParaRPr>
          </a:p>
          <a:p>
            <a:pPr marL="0" indent="0">
              <a:buNone/>
            </a:pPr>
            <a:r>
              <a:rPr lang="en-US" sz="2000" dirty="0">
                <a:latin typeface="Avenir Book" panose="02000503020000020003" pitchFamily="2" charset="0"/>
              </a:rPr>
              <a:t>That’s why it’s important to discuss with your doctor or therapist how to decide which treatment works best for your child and family lifestyle.</a:t>
            </a:r>
          </a:p>
        </p:txBody>
      </p:sp>
    </p:spTree>
    <p:extLst>
      <p:ext uri="{BB962C8B-B14F-4D97-AF65-F5344CB8AC3E}">
        <p14:creationId xmlns:p14="http://schemas.microsoft.com/office/powerpoint/2010/main" val="24114972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33E183-A5FC-9143-8032-BFE8D1CF7D39}"/>
              </a:ext>
            </a:extLst>
          </p:cNvPr>
          <p:cNvSpPr>
            <a:spLocks noGrp="1"/>
          </p:cNvSpPr>
          <p:nvPr>
            <p:ph idx="1"/>
          </p:nvPr>
        </p:nvSpPr>
        <p:spPr>
          <a:xfrm>
            <a:off x="272143" y="598714"/>
            <a:ext cx="8643257" cy="5878286"/>
          </a:xfrm>
        </p:spPr>
        <p:txBody>
          <a:bodyPr>
            <a:normAutofit fontScale="70000" lnSpcReduction="20000"/>
          </a:bodyPr>
          <a:lstStyle/>
          <a:p>
            <a:pPr marL="0" indent="0" algn="ctr">
              <a:buNone/>
            </a:pPr>
            <a:endParaRPr lang="en-US" sz="2900" dirty="0">
              <a:latin typeface="Avenir Book" panose="02000503020000020003" pitchFamily="2" charset="0"/>
            </a:endParaRPr>
          </a:p>
          <a:p>
            <a:pPr marL="0" indent="0" algn="ctr">
              <a:buNone/>
            </a:pPr>
            <a:r>
              <a:rPr lang="en-US" sz="2900" dirty="0">
                <a:latin typeface="Avenir Book" panose="02000503020000020003" pitchFamily="2" charset="0"/>
              </a:rPr>
              <a:t>Cognitive Behavioral Therapy (CBT) </a:t>
            </a:r>
          </a:p>
          <a:p>
            <a:endParaRPr lang="en-US" dirty="0">
              <a:latin typeface="Avenir Book" panose="02000503020000020003" pitchFamily="2" charset="0"/>
            </a:endParaRPr>
          </a:p>
          <a:p>
            <a:r>
              <a:rPr lang="en-US" dirty="0">
                <a:latin typeface="Avenir Book" panose="02000503020000020003" pitchFamily="2" charset="0"/>
              </a:rPr>
              <a:t>CBT is a type of talk therapy that has been scientifically shown to be effective in treating anxiety disorders. </a:t>
            </a:r>
          </a:p>
          <a:p>
            <a:endParaRPr lang="en-US" dirty="0">
              <a:latin typeface="Avenir Book" panose="02000503020000020003" pitchFamily="2" charset="0"/>
            </a:endParaRPr>
          </a:p>
          <a:p>
            <a:r>
              <a:rPr lang="en-US" dirty="0">
                <a:latin typeface="Avenir Book" panose="02000503020000020003" pitchFamily="2" charset="0"/>
              </a:rPr>
              <a:t>CBT teaches skills and techniques to your child that she can use to reduce her anxiety. </a:t>
            </a:r>
          </a:p>
          <a:p>
            <a:endParaRPr lang="en-US" dirty="0">
              <a:latin typeface="Avenir Book" panose="02000503020000020003" pitchFamily="2" charset="0"/>
            </a:endParaRPr>
          </a:p>
          <a:p>
            <a:r>
              <a:rPr lang="en-US" dirty="0">
                <a:latin typeface="Avenir Book" panose="02000503020000020003" pitchFamily="2" charset="0"/>
              </a:rPr>
              <a:t>Your child will learn to identify and replace negative thinking patterns and behaviors with positive ones. </a:t>
            </a:r>
          </a:p>
          <a:p>
            <a:endParaRPr lang="en-US" dirty="0">
              <a:latin typeface="Avenir Book" panose="02000503020000020003" pitchFamily="2" charset="0"/>
            </a:endParaRPr>
          </a:p>
          <a:p>
            <a:r>
              <a:rPr lang="en-US" dirty="0">
                <a:latin typeface="Avenir Book" panose="02000503020000020003" pitchFamily="2" charset="0"/>
              </a:rPr>
              <a:t>He/she will also learn to separate realistic from unrealistic thoughts and will receive homework to practice what is learned in therapy. </a:t>
            </a:r>
          </a:p>
          <a:p>
            <a:endParaRPr lang="en-US" dirty="0">
              <a:latin typeface="Avenir Book" panose="02000503020000020003" pitchFamily="2" charset="0"/>
            </a:endParaRPr>
          </a:p>
          <a:p>
            <a:r>
              <a:rPr lang="en-US" dirty="0">
                <a:latin typeface="Avenir Book" panose="02000503020000020003" pitchFamily="2" charset="0"/>
              </a:rPr>
              <a:t>Your support is important to the success of your child’s therapy. </a:t>
            </a:r>
          </a:p>
          <a:p>
            <a:endParaRPr lang="en-US" dirty="0">
              <a:latin typeface="Avenir Book" panose="02000503020000020003" pitchFamily="2" charset="0"/>
            </a:endParaRPr>
          </a:p>
          <a:p>
            <a:r>
              <a:rPr lang="en-US" dirty="0">
                <a:latin typeface="Avenir Book" panose="02000503020000020003" pitchFamily="2" charset="0"/>
              </a:rPr>
              <a:t>The therapist can work with you to ensure progress is made at home and in school, and he or she can give advice on how the entire family can best manage your child’s symptoms.</a:t>
            </a:r>
          </a:p>
          <a:p>
            <a:endParaRPr lang="en-US" dirty="0">
              <a:latin typeface="Avenir Book" panose="02000503020000020003" pitchFamily="2" charset="0"/>
            </a:endParaRPr>
          </a:p>
          <a:p>
            <a:r>
              <a:rPr lang="en-US" dirty="0">
                <a:latin typeface="Avenir Book" panose="02000503020000020003" pitchFamily="2" charset="0"/>
              </a:rPr>
              <a:t>CBT is generally short-term—sessions last about 12 weeks— but the benefits are long-term.</a:t>
            </a:r>
          </a:p>
        </p:txBody>
      </p:sp>
    </p:spTree>
    <p:extLst>
      <p:ext uri="{BB962C8B-B14F-4D97-AF65-F5344CB8AC3E}">
        <p14:creationId xmlns:p14="http://schemas.microsoft.com/office/powerpoint/2010/main" val="19427730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09AF58-9127-9F4B-A0D3-25E8D07C05AA}"/>
              </a:ext>
            </a:extLst>
          </p:cNvPr>
          <p:cNvSpPr>
            <a:spLocks noGrp="1"/>
          </p:cNvSpPr>
          <p:nvPr>
            <p:ph idx="1"/>
          </p:nvPr>
        </p:nvSpPr>
        <p:spPr>
          <a:xfrm>
            <a:off x="174171" y="674914"/>
            <a:ext cx="8839200" cy="5802086"/>
          </a:xfrm>
        </p:spPr>
        <p:txBody>
          <a:bodyPr>
            <a:normAutofit/>
          </a:bodyPr>
          <a:lstStyle/>
          <a:p>
            <a:pPr marL="0" indent="0" algn="ctr">
              <a:buNone/>
            </a:pPr>
            <a:r>
              <a:rPr lang="en-US" sz="2000" dirty="0">
                <a:latin typeface="Avenir Book" panose="02000503020000020003" pitchFamily="2" charset="0"/>
              </a:rPr>
              <a:t>Medication </a:t>
            </a:r>
          </a:p>
          <a:p>
            <a:endParaRPr lang="en-US" sz="1800" dirty="0">
              <a:latin typeface="Avenir Book" panose="02000503020000020003" pitchFamily="2" charset="0"/>
            </a:endParaRPr>
          </a:p>
          <a:p>
            <a:r>
              <a:rPr lang="en-US" sz="1800" dirty="0">
                <a:latin typeface="Avenir Book" panose="02000503020000020003" pitchFamily="2" charset="0"/>
              </a:rPr>
              <a:t>Prescription medications can be effective in the treatment of anxiety disorders. </a:t>
            </a:r>
          </a:p>
          <a:p>
            <a:r>
              <a:rPr lang="en-US" sz="1800" dirty="0">
                <a:latin typeface="Avenir Book" panose="02000503020000020003" pitchFamily="2" charset="0"/>
              </a:rPr>
              <a:t>A major research study found that a combination of CBT and an antidepressant worked better for children ages 7 to 17 than either treatment alone. </a:t>
            </a:r>
          </a:p>
          <a:p>
            <a:r>
              <a:rPr lang="en-US" sz="1800" dirty="0">
                <a:latin typeface="Avenir Book" panose="02000503020000020003" pitchFamily="2" charset="0"/>
              </a:rPr>
              <a:t>Medication can be a short-term or long-term treatment option, depending on how severe your child’s symptoms are and how he or she responds to treatment. </a:t>
            </a:r>
          </a:p>
          <a:p>
            <a:r>
              <a:rPr lang="en-US" sz="1800" dirty="0">
                <a:latin typeface="Avenir Book" panose="02000503020000020003" pitchFamily="2" charset="0"/>
              </a:rPr>
              <a:t>It is also essential to let your doctor know about other prescription or over-the-counter medications your child takes, even if it is for a short period. </a:t>
            </a:r>
          </a:p>
          <a:p>
            <a:r>
              <a:rPr lang="en-US" sz="1800" dirty="0">
                <a:latin typeface="Avenir Book" panose="02000503020000020003" pitchFamily="2" charset="0"/>
              </a:rPr>
              <a:t>Selective Serotonin Reuptake Inhibitors (SSRIs) and Serotonin Norepinephrine Reuptake Inhibitors (SNRIs) are currently the medications of choice for the treatment of childhood anxiety disorders. </a:t>
            </a:r>
          </a:p>
          <a:p>
            <a:r>
              <a:rPr lang="en-US" sz="1800" dirty="0">
                <a:latin typeface="Avenir Book" panose="02000503020000020003" pitchFamily="2" charset="0"/>
              </a:rPr>
              <a:t>Other types of medications, such as tricyclic antidepressants and benzodiazepines, are less commonly used to treat children with anxiety disorders. </a:t>
            </a:r>
          </a:p>
          <a:p>
            <a:r>
              <a:rPr lang="en-US" sz="1800" dirty="0">
                <a:latin typeface="Avenir Book" panose="02000503020000020003" pitchFamily="2" charset="0"/>
              </a:rPr>
              <a:t>The U.S. Food and Drug Administration (FDA) has approved the use of some SSRIs and SNRIs for the treatment of children. </a:t>
            </a:r>
          </a:p>
        </p:txBody>
      </p:sp>
    </p:spTree>
    <p:extLst>
      <p:ext uri="{BB962C8B-B14F-4D97-AF65-F5344CB8AC3E}">
        <p14:creationId xmlns:p14="http://schemas.microsoft.com/office/powerpoint/2010/main" val="15676351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2198" y="517437"/>
            <a:ext cx="8607040" cy="6099484"/>
          </a:xfrm>
        </p:spPr>
        <p:txBody>
          <a:bodyPr>
            <a:normAutofit fontScale="92500" lnSpcReduction="20000"/>
          </a:bodyPr>
          <a:lstStyle/>
          <a:p>
            <a:pPr marL="0" indent="0" algn="just">
              <a:buNone/>
            </a:pPr>
            <a:r>
              <a:rPr lang="en-US" dirty="0">
                <a:latin typeface="Avenir Book"/>
                <a:cs typeface="Avenir Book"/>
              </a:rPr>
              <a:t>                Disruptive Mood </a:t>
            </a:r>
            <a:r>
              <a:rPr lang="en-US" dirty="0" err="1">
                <a:latin typeface="Avenir Book"/>
                <a:cs typeface="Avenir Book"/>
              </a:rPr>
              <a:t>Dysregulation</a:t>
            </a:r>
            <a:r>
              <a:rPr lang="en-US" dirty="0">
                <a:latin typeface="Avenir Book"/>
                <a:cs typeface="Avenir Book"/>
              </a:rPr>
              <a:t> Disorder </a:t>
            </a:r>
          </a:p>
          <a:p>
            <a:pPr algn="just"/>
            <a:endParaRPr lang="en-US" dirty="0">
              <a:latin typeface="Avenir Book"/>
              <a:cs typeface="Avenir Book"/>
            </a:endParaRPr>
          </a:p>
          <a:p>
            <a:pPr lvl="1" algn="just"/>
            <a:r>
              <a:rPr lang="en-US" sz="1900" dirty="0">
                <a:latin typeface="Avenir Book"/>
                <a:cs typeface="Avenir Book"/>
              </a:rPr>
              <a:t>Severe recurrent temper outbursts in response to common stressors, including verbal or behavioral expressions of temper that are out of proportion in intensity or duration to the provocation</a:t>
            </a:r>
          </a:p>
          <a:p>
            <a:pPr lvl="1" algn="just"/>
            <a:endParaRPr lang="en-US" sz="1900" dirty="0">
              <a:latin typeface="Avenir Book"/>
              <a:cs typeface="Avenir Book"/>
            </a:endParaRPr>
          </a:p>
          <a:p>
            <a:pPr lvl="1" algn="just"/>
            <a:r>
              <a:rPr lang="en-US" sz="1900" dirty="0">
                <a:latin typeface="Avenir Book"/>
                <a:cs typeface="Avenir Book"/>
              </a:rPr>
              <a:t>Temper outbursts are inconsistent with developmental level</a:t>
            </a:r>
          </a:p>
          <a:p>
            <a:pPr lvl="1" algn="just"/>
            <a:endParaRPr lang="en-US" sz="1900" dirty="0">
              <a:latin typeface="Avenir Book"/>
              <a:cs typeface="Avenir Book"/>
            </a:endParaRPr>
          </a:p>
          <a:p>
            <a:pPr lvl="1" algn="just"/>
            <a:r>
              <a:rPr lang="en-US" sz="1900" dirty="0">
                <a:latin typeface="Avenir Book"/>
                <a:cs typeface="Avenir Book"/>
              </a:rPr>
              <a:t>The temper outbursts tend to occur at least three times per week</a:t>
            </a:r>
          </a:p>
          <a:p>
            <a:pPr lvl="1" algn="just"/>
            <a:endParaRPr lang="en-US" sz="1900" dirty="0">
              <a:latin typeface="Avenir Book"/>
              <a:cs typeface="Avenir Book"/>
            </a:endParaRPr>
          </a:p>
          <a:p>
            <a:pPr lvl="1" algn="just"/>
            <a:r>
              <a:rPr lang="en-US" sz="1900" dirty="0">
                <a:latin typeface="Avenir Book"/>
                <a:cs typeface="Avenir Book"/>
              </a:rPr>
              <a:t> Persistent negative mood between temper outbursts most days, and the negative mood is observable to others </a:t>
            </a:r>
          </a:p>
          <a:p>
            <a:pPr lvl="1" algn="just"/>
            <a:endParaRPr lang="en-US" sz="1900" dirty="0">
              <a:latin typeface="Avenir Book"/>
              <a:cs typeface="Avenir Book"/>
            </a:endParaRPr>
          </a:p>
          <a:p>
            <a:pPr lvl="1" algn="just"/>
            <a:r>
              <a:rPr lang="en-US" sz="1900" dirty="0">
                <a:latin typeface="Avenir Book"/>
                <a:cs typeface="Avenir Book"/>
              </a:rPr>
              <a:t>These symptoms have been present for at least 12 months and do not clear for more than 3 months at a time </a:t>
            </a:r>
          </a:p>
          <a:p>
            <a:pPr lvl="1" algn="just"/>
            <a:endParaRPr lang="en-US" sz="1900" dirty="0">
              <a:latin typeface="Avenir Book"/>
              <a:cs typeface="Avenir Book"/>
            </a:endParaRPr>
          </a:p>
          <a:p>
            <a:pPr lvl="1" algn="just"/>
            <a:r>
              <a:rPr lang="en-US" sz="1900" dirty="0">
                <a:latin typeface="Avenir Book"/>
                <a:cs typeface="Avenir Book"/>
              </a:rPr>
              <a:t>Temper outbursts or negative mood are present in at least two settings (at home, at school, or with peers) and are severe in at least in one setting</a:t>
            </a:r>
          </a:p>
          <a:p>
            <a:pPr lvl="1" algn="just"/>
            <a:endParaRPr lang="en-US" sz="1900" dirty="0">
              <a:latin typeface="Avenir Book"/>
              <a:cs typeface="Avenir Book"/>
            </a:endParaRPr>
          </a:p>
          <a:p>
            <a:pPr lvl="1" algn="just"/>
            <a:r>
              <a:rPr lang="en-US" sz="1900" dirty="0">
                <a:latin typeface="Avenir Book"/>
                <a:cs typeface="Avenir Book"/>
              </a:rPr>
              <a:t>Age 6 or higher (or equivalent developmental level)</a:t>
            </a:r>
          </a:p>
          <a:p>
            <a:pPr lvl="1" algn="just"/>
            <a:endParaRPr lang="en-US" sz="1900" dirty="0">
              <a:latin typeface="Avenir Book"/>
              <a:cs typeface="Avenir Book"/>
            </a:endParaRPr>
          </a:p>
          <a:p>
            <a:pPr lvl="1" algn="just"/>
            <a:r>
              <a:rPr lang="en-US" sz="1900" dirty="0">
                <a:latin typeface="Avenir Book"/>
                <a:cs typeface="Avenir Book"/>
              </a:rPr>
              <a:t>Onset before age 10</a:t>
            </a:r>
          </a:p>
          <a:p>
            <a:endParaRPr lang="en-US" dirty="0"/>
          </a:p>
        </p:txBody>
      </p:sp>
    </p:spTree>
    <p:extLst>
      <p:ext uri="{BB962C8B-B14F-4D97-AF65-F5344CB8AC3E}">
        <p14:creationId xmlns:p14="http://schemas.microsoft.com/office/powerpoint/2010/main" val="38282457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6829"/>
            <a:ext cx="8229600" cy="5850171"/>
          </a:xfrm>
        </p:spPr>
        <p:txBody>
          <a:bodyPr>
            <a:normAutofit fontScale="92500" lnSpcReduction="10000"/>
          </a:bodyPr>
          <a:lstStyle/>
          <a:p>
            <a:pPr marL="0" indent="0" algn="ctr">
              <a:buNone/>
            </a:pPr>
            <a:r>
              <a:rPr lang="en-US" sz="2000" b="1" dirty="0">
                <a:latin typeface="Avenir Book"/>
                <a:cs typeface="Avenir Book"/>
              </a:rPr>
              <a:t>Oppositional Defiant Disorder</a:t>
            </a:r>
          </a:p>
          <a:p>
            <a:pPr algn="just"/>
            <a:endParaRPr lang="en-US" sz="2000" dirty="0">
              <a:latin typeface="Avenir Book"/>
              <a:cs typeface="Avenir Book"/>
            </a:endParaRPr>
          </a:p>
          <a:p>
            <a:pPr marL="0" indent="0" algn="just">
              <a:buNone/>
            </a:pPr>
            <a:r>
              <a:rPr lang="en-US" sz="2000" dirty="0">
                <a:latin typeface="Avenir Book"/>
                <a:cs typeface="Avenir Book"/>
              </a:rPr>
              <a:t>When children act out persistently so that it causes serious problems at home, in school, or with peers, they may be diagnosed with Oppositional Defiant Disorder (ODD). </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ODD usually starts before 8 years of age, but no later than by about 12 years of age. Children with ODD are more likely to act oppositional or defiant around people they know well, such as family members, a regular care provider, or a teacher. </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Examples of ODD behaviors include:</a:t>
            </a:r>
          </a:p>
          <a:p>
            <a:pPr marL="0" indent="0" algn="just">
              <a:buNone/>
            </a:pPr>
            <a:endParaRPr lang="en-US" sz="2000" dirty="0">
              <a:latin typeface="Avenir Book"/>
              <a:cs typeface="Avenir Book"/>
            </a:endParaRPr>
          </a:p>
          <a:p>
            <a:pPr algn="just">
              <a:buFont typeface="Wingdings" charset="2"/>
              <a:buChar char="§"/>
            </a:pPr>
            <a:r>
              <a:rPr lang="en-US" sz="2000" dirty="0">
                <a:latin typeface="Avenir Book"/>
                <a:cs typeface="Avenir Book"/>
              </a:rPr>
              <a:t>Often being angry or losing one’s temper</a:t>
            </a:r>
          </a:p>
          <a:p>
            <a:pPr algn="just">
              <a:buFont typeface="Wingdings" charset="2"/>
              <a:buChar char="§"/>
            </a:pPr>
            <a:r>
              <a:rPr lang="en-US" sz="2000" dirty="0">
                <a:latin typeface="Avenir Book"/>
                <a:cs typeface="Avenir Book"/>
              </a:rPr>
              <a:t>Often arguing with adults or refusing to comply with adults’ rules or requests</a:t>
            </a:r>
          </a:p>
          <a:p>
            <a:pPr algn="just">
              <a:buFont typeface="Wingdings" charset="2"/>
              <a:buChar char="§"/>
            </a:pPr>
            <a:r>
              <a:rPr lang="en-US" sz="2000" dirty="0">
                <a:latin typeface="Avenir Book"/>
                <a:cs typeface="Avenir Book"/>
              </a:rPr>
              <a:t>Often resentful or spiteful</a:t>
            </a:r>
          </a:p>
          <a:p>
            <a:pPr algn="just">
              <a:buFont typeface="Wingdings" charset="2"/>
              <a:buChar char="§"/>
            </a:pPr>
            <a:r>
              <a:rPr lang="en-US" sz="2000" dirty="0">
                <a:latin typeface="Avenir Book"/>
                <a:cs typeface="Avenir Book"/>
              </a:rPr>
              <a:t>Deliberately annoying others or becoming annoyed with others</a:t>
            </a:r>
          </a:p>
          <a:p>
            <a:pPr algn="just">
              <a:buFont typeface="Wingdings" charset="2"/>
              <a:buChar char="§"/>
            </a:pPr>
            <a:r>
              <a:rPr lang="en-US" sz="2000" dirty="0">
                <a:latin typeface="Avenir Book"/>
                <a:cs typeface="Avenir Book"/>
              </a:rPr>
              <a:t>Often blaming other people for one’s own mistakes or misbehavior</a:t>
            </a:r>
          </a:p>
        </p:txBody>
      </p:sp>
    </p:spTree>
    <p:extLst>
      <p:ext uri="{BB962C8B-B14F-4D97-AF65-F5344CB8AC3E}">
        <p14:creationId xmlns:p14="http://schemas.microsoft.com/office/powerpoint/2010/main" val="41018840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843" y="595837"/>
            <a:ext cx="8622717" cy="6115164"/>
          </a:xfrm>
        </p:spPr>
        <p:txBody>
          <a:bodyPr>
            <a:normAutofit/>
          </a:bodyPr>
          <a:lstStyle/>
          <a:p>
            <a:pPr marL="0" indent="0" algn="ctr">
              <a:buNone/>
            </a:pPr>
            <a:r>
              <a:rPr lang="en-US" dirty="0">
                <a:latin typeface="Avenir Book"/>
                <a:cs typeface="Avenir Book"/>
              </a:rPr>
              <a:t>Conduct Disorder</a:t>
            </a:r>
          </a:p>
          <a:p>
            <a:pPr algn="ctr"/>
            <a:endParaRPr lang="en-US" b="1" u="sng" dirty="0">
              <a:latin typeface="Avenir Book"/>
              <a:cs typeface="Avenir Book"/>
            </a:endParaRPr>
          </a:p>
          <a:p>
            <a:pPr marL="0" indent="0" algn="just">
              <a:buNone/>
            </a:pPr>
            <a:r>
              <a:rPr lang="en-US" sz="2000" dirty="0">
                <a:latin typeface="Avenir Book"/>
                <a:cs typeface="Avenir Book"/>
              </a:rPr>
              <a:t>Conduct Disorder (CD) is diagnosed when children show an ongoing pattern of aggression toward others, and serious violations of rules and social norms at home, in school, and with peers. </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These rule violations may involve breaking the law and result in arrest. Children with CD are more likely to get injured and may have difficulties getting along with peers.</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Examples of CD behaviors include:</a:t>
            </a:r>
          </a:p>
          <a:p>
            <a:pPr marL="0" indent="0" algn="just">
              <a:buNone/>
            </a:pPr>
            <a:endParaRPr lang="en-US" sz="2000" dirty="0">
              <a:latin typeface="Avenir Book"/>
              <a:cs typeface="Avenir Book"/>
            </a:endParaRPr>
          </a:p>
          <a:p>
            <a:pPr algn="just">
              <a:buFont typeface="Wingdings" charset="2"/>
              <a:buChar char="§"/>
            </a:pPr>
            <a:r>
              <a:rPr lang="en-US" sz="2000" dirty="0">
                <a:latin typeface="Avenir Book"/>
                <a:cs typeface="Avenir Book"/>
              </a:rPr>
              <a:t>Breaking serious rules, such as running away, staying out at night when told not to, or skipping school</a:t>
            </a:r>
          </a:p>
          <a:p>
            <a:pPr algn="just">
              <a:buFont typeface="Wingdings" charset="2"/>
              <a:buChar char="§"/>
            </a:pPr>
            <a:r>
              <a:rPr lang="en-US" sz="2000" dirty="0">
                <a:latin typeface="Avenir Book"/>
                <a:cs typeface="Avenir Book"/>
              </a:rPr>
              <a:t>Being aggressive in a way that causes harm, such as  bullying, fighting, or being cruel to animals</a:t>
            </a:r>
          </a:p>
          <a:p>
            <a:pPr algn="just">
              <a:buFont typeface="Wingdings" charset="2"/>
              <a:buChar char="§"/>
            </a:pPr>
            <a:r>
              <a:rPr lang="en-US" sz="2000" dirty="0">
                <a:latin typeface="Avenir Book"/>
                <a:cs typeface="Avenir Book"/>
              </a:rPr>
              <a:t>Lying, stealing, or damaging other people’s property on purpose</a:t>
            </a:r>
          </a:p>
        </p:txBody>
      </p:sp>
    </p:spTree>
    <p:extLst>
      <p:ext uri="{BB962C8B-B14F-4D97-AF65-F5344CB8AC3E}">
        <p14:creationId xmlns:p14="http://schemas.microsoft.com/office/powerpoint/2010/main" val="1328998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931" y="593837"/>
            <a:ext cx="8708964" cy="6103331"/>
          </a:xfrm>
        </p:spPr>
        <p:txBody>
          <a:bodyPr>
            <a:normAutofit/>
          </a:bodyPr>
          <a:lstStyle/>
          <a:p>
            <a:pPr marL="0" indent="0" algn="just">
              <a:buNone/>
            </a:pPr>
            <a:endParaRPr lang="en-US" sz="2000" dirty="0">
              <a:latin typeface="Avenir Book"/>
              <a:cs typeface="Avenir Book"/>
            </a:endParaRPr>
          </a:p>
          <a:p>
            <a:pPr marL="0" indent="0" algn="just">
              <a:buNone/>
            </a:pPr>
            <a:r>
              <a:rPr lang="en-US" sz="2000" dirty="0">
                <a:latin typeface="Avenir Book"/>
                <a:cs typeface="Avenir Book"/>
              </a:rPr>
              <a:t>It's typically up to the adults in a child's life to identify whether the child has a mental health concern. </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Unfortunately, many adults don't know the signs and symptoms of mental illness in children.</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Children often lack the vocabulary or developmental ability to explain their concerns.</a:t>
            </a:r>
          </a:p>
          <a:p>
            <a:pPr algn="just"/>
            <a:endParaRPr lang="en-US" sz="2000" dirty="0">
              <a:latin typeface="Avenir Book"/>
              <a:cs typeface="Avenir Book"/>
            </a:endParaRPr>
          </a:p>
          <a:p>
            <a:pPr marL="0" indent="0" algn="just">
              <a:buNone/>
            </a:pPr>
            <a:r>
              <a:rPr lang="en-US" sz="2000" dirty="0">
                <a:latin typeface="Avenir Book"/>
                <a:cs typeface="Avenir Book"/>
              </a:rPr>
              <a:t>Parents may avoid seeking help for their child due to concerns about the stigma associated with mental illness, the use of certain medications, and the cost or logistical challenges of treatment.</a:t>
            </a:r>
          </a:p>
        </p:txBody>
      </p:sp>
    </p:spTree>
    <p:extLst>
      <p:ext uri="{BB962C8B-B14F-4D97-AF65-F5344CB8AC3E}">
        <p14:creationId xmlns:p14="http://schemas.microsoft.com/office/powerpoint/2010/main" val="42845998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2198" y="564477"/>
            <a:ext cx="8607040" cy="6068124"/>
          </a:xfrm>
        </p:spPr>
        <p:txBody>
          <a:bodyPr>
            <a:normAutofit fontScale="70000" lnSpcReduction="20000"/>
          </a:bodyPr>
          <a:lstStyle/>
          <a:p>
            <a:pPr marL="0" indent="0" algn="ctr">
              <a:buNone/>
            </a:pPr>
            <a:r>
              <a:rPr lang="en-US" b="1" dirty="0">
                <a:latin typeface="Avenir Book"/>
                <a:cs typeface="Avenir Book"/>
              </a:rPr>
              <a:t>Attention Deficit Hyperactivity Disorder</a:t>
            </a:r>
          </a:p>
          <a:p>
            <a:pPr marL="0" indent="0" algn="just">
              <a:buNone/>
            </a:pPr>
            <a:endParaRPr lang="en-US" dirty="0">
              <a:latin typeface="Avenir Book"/>
              <a:cs typeface="Avenir Book"/>
            </a:endParaRPr>
          </a:p>
          <a:p>
            <a:pPr marL="0" indent="0" algn="just">
              <a:buNone/>
            </a:pPr>
            <a:r>
              <a:rPr lang="en-US" dirty="0">
                <a:latin typeface="Avenir Book"/>
                <a:cs typeface="Avenir Book"/>
              </a:rPr>
              <a:t>ADHD is one of the most common neurodevelopmental disorders of childhood. </a:t>
            </a:r>
          </a:p>
          <a:p>
            <a:pPr marL="0" indent="0" algn="just">
              <a:buNone/>
            </a:pPr>
            <a:endParaRPr lang="en-US" dirty="0">
              <a:latin typeface="Avenir Book"/>
              <a:cs typeface="Avenir Book"/>
            </a:endParaRPr>
          </a:p>
          <a:p>
            <a:pPr marL="0" indent="0" algn="just">
              <a:buNone/>
            </a:pPr>
            <a:r>
              <a:rPr lang="en-US" dirty="0">
                <a:latin typeface="Avenir Book"/>
                <a:cs typeface="Avenir Book"/>
              </a:rPr>
              <a:t>It is usually first diagnosed in childhood and often lasts into adulthood.</a:t>
            </a:r>
          </a:p>
          <a:p>
            <a:pPr marL="0" indent="0" algn="just">
              <a:buNone/>
            </a:pPr>
            <a:endParaRPr lang="en-US" dirty="0">
              <a:latin typeface="Avenir Book"/>
              <a:cs typeface="Avenir Book"/>
            </a:endParaRPr>
          </a:p>
          <a:p>
            <a:pPr marL="0" indent="0" algn="just">
              <a:buNone/>
            </a:pPr>
            <a:r>
              <a:rPr lang="en-US" dirty="0">
                <a:latin typeface="Avenir Book"/>
                <a:cs typeface="Avenir Book"/>
              </a:rPr>
              <a:t>Children with ADHD may have trouble paying attention, controlling impulsive behaviors (may act without thinking about what the result will be), or be overly active.</a:t>
            </a:r>
            <a:endParaRPr lang="en-US" dirty="0">
              <a:latin typeface="Avenir Book"/>
              <a:cs typeface="Avenir Book"/>
              <a:hlinkClick r:id="rId2"/>
            </a:endParaRPr>
          </a:p>
          <a:p>
            <a:pPr algn="just"/>
            <a:endParaRPr lang="en-US" dirty="0">
              <a:latin typeface="Avenir Book"/>
              <a:cs typeface="Avenir Book"/>
            </a:endParaRPr>
          </a:p>
          <a:p>
            <a:pPr marL="0" indent="0" algn="just">
              <a:buNone/>
            </a:pPr>
            <a:r>
              <a:rPr lang="en-US" b="1" u="sng" dirty="0">
                <a:latin typeface="Avenir Book"/>
                <a:cs typeface="Avenir Book"/>
              </a:rPr>
              <a:t>Signs and Symptoms:</a:t>
            </a:r>
          </a:p>
          <a:p>
            <a:pPr algn="just"/>
            <a:endParaRPr lang="en-US" dirty="0">
              <a:latin typeface="Avenir Book"/>
              <a:cs typeface="Avenir Book"/>
            </a:endParaRPr>
          </a:p>
          <a:p>
            <a:pPr algn="just">
              <a:buFont typeface="Wingdings" charset="2"/>
              <a:buChar char="§"/>
            </a:pPr>
            <a:r>
              <a:rPr lang="en-US" dirty="0">
                <a:latin typeface="Avenir Book"/>
                <a:cs typeface="Avenir Book"/>
              </a:rPr>
              <a:t>It is normal for children to have trouble focusing and behaving at one time or another. However, children with ADHD do not just grow out of these behaviors. </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The symptoms continue and can cause difficulty at school, at home, or with friends.</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A child with ADHD might:</a:t>
            </a:r>
          </a:p>
          <a:p>
            <a:pPr marL="0" indent="0" algn="just">
              <a:buNone/>
            </a:pPr>
            <a:endParaRPr lang="en-US" dirty="0">
              <a:latin typeface="Avenir Book"/>
              <a:cs typeface="Avenir Book"/>
            </a:endParaRPr>
          </a:p>
          <a:p>
            <a:pPr algn="just">
              <a:buFont typeface="Wingdings" charset="2"/>
              <a:buChar char="§"/>
            </a:pPr>
            <a:r>
              <a:rPr lang="en-US" dirty="0">
                <a:latin typeface="Avenir Book"/>
                <a:cs typeface="Avenir Book"/>
              </a:rPr>
              <a:t>daydream a lot				forget or lose things a lot</a:t>
            </a:r>
          </a:p>
          <a:p>
            <a:pPr algn="just">
              <a:buFont typeface="Wingdings" charset="2"/>
              <a:buChar char="§"/>
            </a:pPr>
            <a:r>
              <a:rPr lang="en-US" dirty="0">
                <a:latin typeface="Avenir Book"/>
                <a:cs typeface="Avenir Book"/>
              </a:rPr>
              <a:t>squirm or fidget				talk too much</a:t>
            </a:r>
          </a:p>
          <a:p>
            <a:pPr algn="just">
              <a:buFont typeface="Wingdings" charset="2"/>
              <a:buChar char="§"/>
            </a:pPr>
            <a:r>
              <a:rPr lang="en-US" dirty="0">
                <a:latin typeface="Avenir Book"/>
                <a:cs typeface="Avenir Book"/>
              </a:rPr>
              <a:t>have a hard time resisting temptation	have trouble taking turns</a:t>
            </a:r>
          </a:p>
          <a:p>
            <a:pPr algn="just">
              <a:buFont typeface="Wingdings" charset="2"/>
              <a:buChar char="§"/>
            </a:pPr>
            <a:r>
              <a:rPr lang="en-US" dirty="0">
                <a:latin typeface="Avenir Book"/>
                <a:cs typeface="Avenir Book"/>
              </a:rPr>
              <a:t>have difficulty getting along with others</a:t>
            </a:r>
          </a:p>
          <a:p>
            <a:pPr algn="just">
              <a:buFont typeface="Wingdings" charset="2"/>
              <a:buChar char="§"/>
            </a:pPr>
            <a:r>
              <a:rPr lang="en-US" dirty="0">
                <a:latin typeface="Avenir Book"/>
                <a:cs typeface="Avenir Book"/>
              </a:rPr>
              <a:t>Make careless mistakes, take unnecessary risks</a:t>
            </a:r>
          </a:p>
        </p:txBody>
      </p:sp>
    </p:spTree>
    <p:extLst>
      <p:ext uri="{BB962C8B-B14F-4D97-AF65-F5344CB8AC3E}">
        <p14:creationId xmlns:p14="http://schemas.microsoft.com/office/powerpoint/2010/main" val="8174474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810" y="533117"/>
            <a:ext cx="8701106" cy="6177883"/>
          </a:xfrm>
        </p:spPr>
        <p:txBody>
          <a:bodyPr>
            <a:normAutofit fontScale="77500" lnSpcReduction="20000"/>
          </a:bodyPr>
          <a:lstStyle/>
          <a:p>
            <a:pPr marL="0" indent="0" algn="ctr">
              <a:buNone/>
            </a:pPr>
            <a:r>
              <a:rPr lang="en-US" sz="2800" u="sng" dirty="0">
                <a:latin typeface="Avenir Book"/>
                <a:cs typeface="Avenir Book"/>
              </a:rPr>
              <a:t>Types</a:t>
            </a:r>
          </a:p>
          <a:p>
            <a:pPr marL="0" indent="0" algn="ctr">
              <a:buNone/>
            </a:pPr>
            <a:endParaRPr lang="en-US" sz="2800" u="sng" dirty="0">
              <a:latin typeface="Avenir Book"/>
              <a:cs typeface="Avenir Book"/>
            </a:endParaRPr>
          </a:p>
          <a:p>
            <a:pPr algn="just">
              <a:buFont typeface="Wingdings" charset="2"/>
              <a:buChar char="§"/>
            </a:pPr>
            <a:r>
              <a:rPr lang="en-US" sz="2200" dirty="0">
                <a:latin typeface="Avenir Book"/>
                <a:cs typeface="Avenir Book"/>
              </a:rPr>
              <a:t>There are three different types of ADHD, depending on which types of symptoms are strongest in the individual:</a:t>
            </a:r>
          </a:p>
          <a:p>
            <a:pPr marL="274320" lvl="1" indent="0" algn="just">
              <a:buNone/>
            </a:pPr>
            <a:endParaRPr lang="en-US" sz="2400" dirty="0">
              <a:latin typeface="Avenir Book"/>
              <a:cs typeface="Avenir Book"/>
            </a:endParaRPr>
          </a:p>
          <a:p>
            <a:pPr marL="274320" lvl="1" indent="0" algn="just">
              <a:buNone/>
            </a:pPr>
            <a:r>
              <a:rPr lang="en-US" sz="2400" dirty="0">
                <a:latin typeface="Avenir Book"/>
                <a:cs typeface="Avenir Book"/>
              </a:rPr>
              <a:t>1) Predominantly Inattentive Presentation: </a:t>
            </a:r>
          </a:p>
          <a:p>
            <a:pPr marL="274320" lvl="1" indent="0" algn="just">
              <a:buNone/>
            </a:pPr>
            <a:endParaRPr lang="en-US" sz="2400" dirty="0">
              <a:latin typeface="Avenir Book"/>
              <a:cs typeface="Avenir Book"/>
            </a:endParaRPr>
          </a:p>
          <a:p>
            <a:pPr lvl="1" algn="just">
              <a:buFont typeface="Wingdings" charset="2"/>
              <a:buChar char="§"/>
            </a:pPr>
            <a:r>
              <a:rPr lang="en-US" sz="1800" dirty="0">
                <a:latin typeface="Avenir Book"/>
                <a:cs typeface="Avenir Book"/>
              </a:rPr>
              <a:t>Difficulty finishing a task</a:t>
            </a:r>
          </a:p>
          <a:p>
            <a:pPr lvl="1" algn="just">
              <a:buFont typeface="Wingdings" charset="2"/>
              <a:buChar char="§"/>
            </a:pPr>
            <a:r>
              <a:rPr lang="en-US" sz="1800" dirty="0">
                <a:latin typeface="Avenir Book"/>
                <a:cs typeface="Avenir Book"/>
              </a:rPr>
              <a:t>Difficulty paying attention to details</a:t>
            </a:r>
          </a:p>
          <a:p>
            <a:pPr lvl="1" algn="just">
              <a:buFont typeface="Wingdings" charset="2"/>
              <a:buChar char="§"/>
            </a:pPr>
            <a:r>
              <a:rPr lang="en-US" sz="1800" dirty="0">
                <a:latin typeface="Avenir Book"/>
                <a:cs typeface="Avenir Book"/>
              </a:rPr>
              <a:t>Difficulty follow instructions or conversations</a:t>
            </a:r>
          </a:p>
          <a:p>
            <a:pPr lvl="1" algn="just">
              <a:buFont typeface="Wingdings" charset="2"/>
              <a:buChar char="§"/>
            </a:pPr>
            <a:r>
              <a:rPr lang="en-US" sz="1800" dirty="0">
                <a:latin typeface="Avenir Book"/>
                <a:cs typeface="Avenir Book"/>
              </a:rPr>
              <a:t>Easily distracted or forgets details of daily routines.</a:t>
            </a:r>
          </a:p>
          <a:p>
            <a:pPr marL="0" indent="0" algn="just">
              <a:buNone/>
            </a:pPr>
            <a:endParaRPr lang="en-US" dirty="0">
              <a:latin typeface="Avenir Book"/>
              <a:cs typeface="Avenir Book"/>
            </a:endParaRPr>
          </a:p>
          <a:p>
            <a:pPr marL="0" indent="0" algn="just">
              <a:buNone/>
            </a:pPr>
            <a:r>
              <a:rPr lang="en-US" dirty="0">
                <a:latin typeface="Avenir Book"/>
                <a:cs typeface="Avenir Book"/>
              </a:rPr>
              <a:t>2) Predominantly Hyperactive-Impulsive Presentation:</a:t>
            </a:r>
          </a:p>
          <a:p>
            <a:pPr marL="0" indent="0" algn="just">
              <a:buNone/>
            </a:pPr>
            <a:endParaRPr lang="en-US" sz="2200" dirty="0">
              <a:latin typeface="Avenir Book"/>
              <a:cs typeface="Avenir Book"/>
            </a:endParaRPr>
          </a:p>
          <a:p>
            <a:pPr lvl="1" algn="just">
              <a:buFont typeface="Wingdings" pitchFamily="2" charset="2"/>
              <a:buChar char="§"/>
            </a:pPr>
            <a:r>
              <a:rPr lang="en-US" sz="1800" dirty="0">
                <a:latin typeface="Avenir Book"/>
                <a:cs typeface="Avenir Book"/>
              </a:rPr>
              <a:t>Fidgets and talks a lot</a:t>
            </a:r>
          </a:p>
          <a:p>
            <a:pPr lvl="1" algn="just">
              <a:buFont typeface="Wingdings" pitchFamily="2" charset="2"/>
              <a:buChar char="§"/>
            </a:pPr>
            <a:r>
              <a:rPr lang="en-US" sz="1800" dirty="0">
                <a:latin typeface="Avenir Book"/>
                <a:cs typeface="Avenir Book"/>
              </a:rPr>
              <a:t>Hard to sit still for long </a:t>
            </a:r>
          </a:p>
          <a:p>
            <a:pPr lvl="1" algn="just">
              <a:buFont typeface="Wingdings" pitchFamily="2" charset="2"/>
              <a:buChar char="§"/>
            </a:pPr>
            <a:r>
              <a:rPr lang="en-US" sz="1800" dirty="0">
                <a:latin typeface="Avenir Book"/>
                <a:cs typeface="Avenir Book"/>
              </a:rPr>
              <a:t>Younger children may run, jump or climb constantly </a:t>
            </a:r>
          </a:p>
          <a:p>
            <a:pPr lvl="1" algn="just">
              <a:buFont typeface="Wingdings" pitchFamily="2" charset="2"/>
              <a:buChar char="§"/>
            </a:pPr>
            <a:r>
              <a:rPr lang="en-US" sz="1800" dirty="0">
                <a:latin typeface="Avenir Book"/>
                <a:cs typeface="Avenir Book"/>
              </a:rPr>
              <a:t>Restless, impulsive</a:t>
            </a:r>
          </a:p>
          <a:p>
            <a:pPr lvl="1" algn="just">
              <a:buFont typeface="Wingdings" pitchFamily="2" charset="2"/>
              <a:buChar char="§"/>
            </a:pPr>
            <a:r>
              <a:rPr lang="en-US" sz="1800" dirty="0">
                <a:latin typeface="Avenir Book"/>
                <a:cs typeface="Avenir Book"/>
              </a:rPr>
              <a:t>Interrupts others a lot</a:t>
            </a:r>
          </a:p>
          <a:p>
            <a:pPr lvl="1" algn="just">
              <a:buFont typeface="Wingdings" pitchFamily="2" charset="2"/>
              <a:buChar char="§"/>
            </a:pPr>
            <a:r>
              <a:rPr lang="en-US" sz="1800" dirty="0">
                <a:latin typeface="Avenir Book"/>
                <a:cs typeface="Avenir Book"/>
              </a:rPr>
              <a:t>Grab things from people</a:t>
            </a:r>
          </a:p>
          <a:p>
            <a:pPr lvl="1" algn="just">
              <a:buFont typeface="Wingdings" pitchFamily="2" charset="2"/>
              <a:buChar char="§"/>
            </a:pPr>
            <a:r>
              <a:rPr lang="en-US" sz="1800" dirty="0">
                <a:latin typeface="Avenir Book"/>
                <a:cs typeface="Avenir Book"/>
              </a:rPr>
              <a:t>Cannot wait their turn or listen to directions. </a:t>
            </a:r>
          </a:p>
          <a:p>
            <a:pPr lvl="1" algn="just">
              <a:buFont typeface="Wingdings" pitchFamily="2" charset="2"/>
              <a:buChar char="§"/>
            </a:pPr>
            <a:endParaRPr lang="en-US" sz="1800" dirty="0">
              <a:latin typeface="Avenir Book"/>
              <a:cs typeface="Avenir Book"/>
            </a:endParaRPr>
          </a:p>
          <a:p>
            <a:pPr marL="0" indent="0" algn="just">
              <a:buNone/>
            </a:pPr>
            <a:r>
              <a:rPr lang="en-US" sz="2200" dirty="0">
                <a:latin typeface="Avenir Book"/>
                <a:cs typeface="Avenir Book"/>
              </a:rPr>
              <a:t>3) Combined Presentation: Symptoms of the above two types are equally present in the person.</a:t>
            </a:r>
          </a:p>
        </p:txBody>
      </p:sp>
    </p:spTree>
    <p:extLst>
      <p:ext uri="{BB962C8B-B14F-4D97-AF65-F5344CB8AC3E}">
        <p14:creationId xmlns:p14="http://schemas.microsoft.com/office/powerpoint/2010/main" val="40599368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421" y="560847"/>
            <a:ext cx="8873561" cy="6150154"/>
          </a:xfrm>
        </p:spPr>
        <p:txBody>
          <a:bodyPr>
            <a:normAutofit fontScale="92500" lnSpcReduction="10000"/>
          </a:bodyPr>
          <a:lstStyle/>
          <a:p>
            <a:pPr marL="0" indent="0" algn="ctr">
              <a:buNone/>
            </a:pPr>
            <a:r>
              <a:rPr lang="en-US" sz="2000" b="1" u="sng" dirty="0">
                <a:latin typeface="Avenir Book"/>
                <a:cs typeface="Avenir Book"/>
              </a:rPr>
              <a:t>Childhood Onset Schizophrenia</a:t>
            </a:r>
          </a:p>
          <a:p>
            <a:pPr marL="0" indent="0" algn="just">
              <a:buNone/>
            </a:pPr>
            <a:endParaRPr lang="en-US" sz="2000" dirty="0">
              <a:latin typeface="Avenir Book"/>
              <a:cs typeface="Avenir Book"/>
            </a:endParaRPr>
          </a:p>
          <a:p>
            <a:pPr marL="0" indent="0" algn="just">
              <a:buNone/>
            </a:pPr>
            <a:r>
              <a:rPr lang="en-US" sz="1700" dirty="0">
                <a:latin typeface="Avenir Book"/>
                <a:cs typeface="Avenir Book"/>
              </a:rPr>
              <a:t>Childhood schizophrenia is an uncommon but severe mental disorder in which children interpret reality abnormally. </a:t>
            </a:r>
          </a:p>
          <a:p>
            <a:pPr marL="0" indent="0" algn="just">
              <a:buNone/>
            </a:pPr>
            <a:endParaRPr lang="en-US" sz="1700" dirty="0">
              <a:latin typeface="Avenir Book"/>
              <a:cs typeface="Avenir Book"/>
            </a:endParaRPr>
          </a:p>
          <a:p>
            <a:pPr marL="0" indent="0" algn="just">
              <a:buNone/>
            </a:pPr>
            <a:r>
              <a:rPr lang="en-US" sz="1700" dirty="0">
                <a:latin typeface="Avenir Book"/>
                <a:cs typeface="Avenir Book"/>
              </a:rPr>
              <a:t>Prevalence is  1 in 40,000</a:t>
            </a:r>
          </a:p>
          <a:p>
            <a:pPr marL="0" indent="0" algn="just">
              <a:buNone/>
            </a:pPr>
            <a:endParaRPr lang="en-US" sz="1700" dirty="0">
              <a:latin typeface="Avenir Book"/>
              <a:cs typeface="Avenir Book"/>
            </a:endParaRPr>
          </a:p>
          <a:p>
            <a:pPr marL="0" indent="0" algn="just">
              <a:buNone/>
            </a:pPr>
            <a:r>
              <a:rPr lang="en-US" sz="1700" dirty="0">
                <a:latin typeface="Avenir Book"/>
                <a:cs typeface="Avenir Book"/>
              </a:rPr>
              <a:t>Schizophrenia involves a range of problems in:</a:t>
            </a:r>
          </a:p>
          <a:p>
            <a:pPr marL="0" indent="0" algn="just">
              <a:buNone/>
            </a:pPr>
            <a:endParaRPr lang="en-US" sz="1900" dirty="0">
              <a:latin typeface="Avenir Book"/>
              <a:cs typeface="Avenir Book"/>
            </a:endParaRPr>
          </a:p>
          <a:p>
            <a:pPr lvl="1" algn="just">
              <a:buFont typeface="Wingdings" pitchFamily="2" charset="2"/>
              <a:buChar char="§"/>
            </a:pPr>
            <a:r>
              <a:rPr lang="en-US" sz="1600" dirty="0">
                <a:latin typeface="Avenir Book"/>
                <a:cs typeface="Avenir Book"/>
              </a:rPr>
              <a:t>Thinking (cognitive) </a:t>
            </a:r>
          </a:p>
          <a:p>
            <a:pPr lvl="1" algn="just">
              <a:buFont typeface="Wingdings" pitchFamily="2" charset="2"/>
              <a:buChar char="§"/>
            </a:pPr>
            <a:r>
              <a:rPr lang="en-US" sz="1600" dirty="0">
                <a:latin typeface="Avenir Book"/>
                <a:cs typeface="Avenir Book"/>
              </a:rPr>
              <a:t>Behavior  </a:t>
            </a:r>
          </a:p>
          <a:p>
            <a:pPr lvl="1" algn="just">
              <a:buFont typeface="Wingdings" pitchFamily="2" charset="2"/>
              <a:buChar char="§"/>
            </a:pPr>
            <a:r>
              <a:rPr lang="en-US" sz="1600" dirty="0">
                <a:latin typeface="Avenir Book"/>
                <a:cs typeface="Avenir Book"/>
              </a:rPr>
              <a:t>Emotions. </a:t>
            </a:r>
          </a:p>
          <a:p>
            <a:pPr marL="274320" lvl="1" indent="0" algn="just">
              <a:buNone/>
            </a:pPr>
            <a:endParaRPr lang="en-US" sz="1600" dirty="0">
              <a:latin typeface="Avenir Book"/>
              <a:cs typeface="Avenir Book"/>
            </a:endParaRPr>
          </a:p>
          <a:p>
            <a:pPr marL="0" indent="0" algn="just">
              <a:buNone/>
            </a:pPr>
            <a:r>
              <a:rPr lang="en-US" sz="1600" dirty="0">
                <a:latin typeface="Avenir Book"/>
                <a:cs typeface="Avenir Book"/>
              </a:rPr>
              <a:t>It may result in some combination of hallucinations, delusions, and extremely disordered thinking and behavior that impairs the child's ability to function.</a:t>
            </a:r>
          </a:p>
          <a:p>
            <a:pPr marL="0" indent="0" algn="just">
              <a:buNone/>
            </a:pPr>
            <a:endParaRPr lang="en-US" sz="1600" dirty="0">
              <a:latin typeface="Avenir Book"/>
              <a:cs typeface="Avenir Book"/>
            </a:endParaRPr>
          </a:p>
          <a:p>
            <a:pPr algn="just">
              <a:buFont typeface="Wingdings" charset="2"/>
              <a:buChar char="§"/>
            </a:pPr>
            <a:r>
              <a:rPr lang="en-US" sz="1600" dirty="0">
                <a:latin typeface="Avenir Book"/>
                <a:cs typeface="Avenir Book"/>
              </a:rPr>
              <a:t>Childhood schizophrenia is essentially the same as schizophrenia in adults, but it occurs early in life and has a profound impact on a child's behavior and development. </a:t>
            </a:r>
          </a:p>
          <a:p>
            <a:pPr algn="just">
              <a:buFont typeface="Wingdings" charset="2"/>
              <a:buChar char="§"/>
            </a:pPr>
            <a:r>
              <a:rPr lang="en-US" sz="1600" dirty="0">
                <a:latin typeface="Avenir Book"/>
                <a:cs typeface="Avenir Book"/>
              </a:rPr>
              <a:t>With childhood schizophrenia, the early age of onset presents special challenges for diagnosis, treatment, education, and emotional and social development.</a:t>
            </a:r>
          </a:p>
          <a:p>
            <a:pPr algn="just">
              <a:buFont typeface="Wingdings" charset="2"/>
              <a:buChar char="§"/>
            </a:pPr>
            <a:r>
              <a:rPr lang="en-US" sz="1600" dirty="0">
                <a:latin typeface="Avenir Book"/>
                <a:cs typeface="Avenir Book"/>
              </a:rPr>
              <a:t>Schizophrenia is a chronic condition that requires lifelong treatment. </a:t>
            </a:r>
          </a:p>
          <a:p>
            <a:pPr algn="just">
              <a:buFont typeface="Wingdings" charset="2"/>
              <a:buChar char="§"/>
            </a:pPr>
            <a:r>
              <a:rPr lang="en-US" sz="1600" dirty="0">
                <a:latin typeface="Avenir Book"/>
                <a:cs typeface="Avenir Book"/>
              </a:rPr>
              <a:t>Identifying and starting treatment for childhood schizophrenia as early as possible may significantly improve your child's long-term outcome</a:t>
            </a:r>
            <a:r>
              <a:rPr lang="en-US" sz="1600" dirty="0"/>
              <a:t>.</a:t>
            </a:r>
          </a:p>
          <a:p>
            <a:endParaRPr lang="en-US" dirty="0"/>
          </a:p>
          <a:p>
            <a:endParaRPr lang="en-US" dirty="0"/>
          </a:p>
        </p:txBody>
      </p:sp>
    </p:spTree>
    <p:extLst>
      <p:ext uri="{BB962C8B-B14F-4D97-AF65-F5344CB8AC3E}">
        <p14:creationId xmlns:p14="http://schemas.microsoft.com/office/powerpoint/2010/main" val="31691039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810" y="501757"/>
            <a:ext cx="8701106" cy="6193564"/>
          </a:xfrm>
        </p:spPr>
        <p:txBody>
          <a:bodyPr>
            <a:normAutofit/>
          </a:bodyPr>
          <a:lstStyle/>
          <a:p>
            <a:pPr marL="0" indent="0" algn="ctr">
              <a:buNone/>
            </a:pPr>
            <a:r>
              <a:rPr lang="en-US" b="1" u="sng" dirty="0">
                <a:latin typeface="Avenir Book"/>
                <a:cs typeface="Avenir Book"/>
              </a:rPr>
              <a:t>Early Signs and Symptoms</a:t>
            </a:r>
            <a:endParaRPr lang="en-US" sz="2000" b="1" u="sng" dirty="0">
              <a:latin typeface="Avenir Book"/>
              <a:cs typeface="Avenir Book"/>
            </a:endParaRPr>
          </a:p>
          <a:p>
            <a:pPr algn="just"/>
            <a:endParaRPr lang="en-US" sz="2000" b="1" u="sng" dirty="0">
              <a:latin typeface="Avenir Book"/>
              <a:cs typeface="Avenir Book"/>
            </a:endParaRPr>
          </a:p>
          <a:p>
            <a:pPr algn="just">
              <a:buFont typeface="Wingdings" charset="2"/>
              <a:buChar char="§"/>
            </a:pPr>
            <a:r>
              <a:rPr lang="en-US" sz="1400" dirty="0">
                <a:latin typeface="Avenir Book"/>
                <a:cs typeface="Avenir Book"/>
              </a:rPr>
              <a:t>The earliest indications of childhood schizophrenia may include developmental problems, such as:</a:t>
            </a:r>
          </a:p>
          <a:p>
            <a:pPr marL="0" indent="0" algn="just">
              <a:buNone/>
            </a:pPr>
            <a:endParaRPr lang="en-US" sz="1400" dirty="0">
              <a:latin typeface="Avenir Book"/>
              <a:cs typeface="Avenir Book"/>
            </a:endParaRPr>
          </a:p>
          <a:p>
            <a:pPr algn="just">
              <a:buFont typeface="Wingdings" charset="2"/>
              <a:buChar char="§"/>
            </a:pPr>
            <a:r>
              <a:rPr lang="en-US" sz="1400" dirty="0">
                <a:latin typeface="Avenir Book"/>
                <a:cs typeface="Avenir Book"/>
              </a:rPr>
              <a:t>Language delays</a:t>
            </a:r>
          </a:p>
          <a:p>
            <a:pPr algn="just">
              <a:buFont typeface="Wingdings" charset="2"/>
              <a:buChar char="§"/>
            </a:pPr>
            <a:r>
              <a:rPr lang="en-US" sz="1400" dirty="0">
                <a:latin typeface="Avenir Book"/>
                <a:cs typeface="Avenir Book"/>
              </a:rPr>
              <a:t>Late or unusual crawling</a:t>
            </a:r>
          </a:p>
          <a:p>
            <a:pPr algn="just">
              <a:buFont typeface="Wingdings" charset="2"/>
              <a:buChar char="§"/>
            </a:pPr>
            <a:r>
              <a:rPr lang="en-US" sz="1400" dirty="0">
                <a:latin typeface="Avenir Book"/>
                <a:cs typeface="Avenir Book"/>
              </a:rPr>
              <a:t>Late walking</a:t>
            </a:r>
          </a:p>
          <a:p>
            <a:pPr algn="just">
              <a:buFont typeface="Wingdings" charset="2"/>
              <a:buChar char="§"/>
            </a:pPr>
            <a:r>
              <a:rPr lang="en-US" sz="1400" dirty="0">
                <a:latin typeface="Avenir Book"/>
                <a:cs typeface="Avenir Book"/>
              </a:rPr>
              <a:t>Other abnormal motor behaviors — for example, rocking or arm flapping</a:t>
            </a:r>
          </a:p>
          <a:p>
            <a:pPr algn="just">
              <a:buFont typeface="Wingdings" charset="2"/>
              <a:buChar char="§"/>
            </a:pPr>
            <a:endParaRPr lang="en-US" sz="1400" dirty="0">
              <a:latin typeface="Avenir Book"/>
              <a:cs typeface="Avenir Book"/>
            </a:endParaRPr>
          </a:p>
          <a:p>
            <a:pPr algn="just">
              <a:buFont typeface="Wingdings" charset="2"/>
              <a:buChar char="§"/>
            </a:pPr>
            <a:r>
              <a:rPr lang="en-US" sz="1400" dirty="0">
                <a:latin typeface="Avenir Book"/>
                <a:cs typeface="Avenir Book"/>
              </a:rPr>
              <a:t>Other premorbid abnormalities include:</a:t>
            </a:r>
          </a:p>
          <a:p>
            <a:pPr algn="just">
              <a:buFont typeface="Wingdings" charset="2"/>
              <a:buChar char="§"/>
            </a:pPr>
            <a:endParaRPr lang="en-US" sz="1600" dirty="0">
              <a:latin typeface="Avenir Book"/>
              <a:cs typeface="Avenir Book"/>
            </a:endParaRPr>
          </a:p>
          <a:p>
            <a:pPr lvl="1" algn="just">
              <a:buFont typeface="Wingdings" charset="2"/>
              <a:buChar char="§"/>
            </a:pPr>
            <a:r>
              <a:rPr lang="en-US" sz="1200" dirty="0">
                <a:latin typeface="Avenir Book"/>
                <a:cs typeface="Avenir Book"/>
              </a:rPr>
              <a:t>Introversion</a:t>
            </a:r>
          </a:p>
          <a:p>
            <a:pPr lvl="1" algn="just">
              <a:buFont typeface="Wingdings" charset="2"/>
              <a:buChar char="§"/>
            </a:pPr>
            <a:r>
              <a:rPr lang="en-US" sz="1200" dirty="0">
                <a:latin typeface="Avenir Book"/>
                <a:cs typeface="Avenir Book"/>
              </a:rPr>
              <a:t>Aggression</a:t>
            </a:r>
          </a:p>
          <a:p>
            <a:pPr lvl="1" algn="just">
              <a:buFont typeface="Wingdings" charset="2"/>
              <a:buChar char="§"/>
            </a:pPr>
            <a:r>
              <a:rPr lang="en-US" sz="1200" dirty="0">
                <a:latin typeface="Avenir Book"/>
                <a:cs typeface="Avenir Book"/>
              </a:rPr>
              <a:t>Depression</a:t>
            </a:r>
          </a:p>
          <a:p>
            <a:pPr lvl="1" algn="just">
              <a:buFont typeface="Wingdings" charset="2"/>
              <a:buChar char="§"/>
            </a:pPr>
            <a:r>
              <a:rPr lang="en-US" sz="1200" dirty="0">
                <a:latin typeface="Avenir Book"/>
                <a:cs typeface="Avenir Book"/>
              </a:rPr>
              <a:t>Manic like behaviors</a:t>
            </a:r>
          </a:p>
          <a:p>
            <a:pPr lvl="1" algn="just">
              <a:buFont typeface="Wingdings" charset="2"/>
              <a:buChar char="§"/>
            </a:pPr>
            <a:r>
              <a:rPr lang="en-US" sz="1200" dirty="0">
                <a:latin typeface="Avenir Book"/>
                <a:cs typeface="Avenir Book"/>
              </a:rPr>
              <a:t>Suicidal Ideation</a:t>
            </a:r>
          </a:p>
          <a:p>
            <a:pPr algn="just">
              <a:buFont typeface="Wingdings" charset="2"/>
              <a:buChar char="§"/>
            </a:pPr>
            <a:endParaRPr lang="en-US" sz="1400" dirty="0">
              <a:latin typeface="Avenir Book"/>
              <a:cs typeface="Avenir Book"/>
            </a:endParaRPr>
          </a:p>
          <a:p>
            <a:pPr algn="just">
              <a:buFont typeface="Wingdings" charset="2"/>
              <a:buChar char="§"/>
            </a:pPr>
            <a:r>
              <a:rPr lang="en-US" sz="1400" dirty="0">
                <a:latin typeface="Avenir Book"/>
                <a:cs typeface="Avenir Book"/>
              </a:rPr>
              <a:t>Some of these signs and symptoms are also common in children with pervasive developmental disorders, such as autism spectrum disorder. </a:t>
            </a:r>
          </a:p>
          <a:p>
            <a:pPr algn="just">
              <a:buFont typeface="Wingdings" charset="2"/>
              <a:buChar char="§"/>
            </a:pPr>
            <a:endParaRPr lang="en-US" sz="1400" dirty="0">
              <a:latin typeface="Avenir Book"/>
              <a:cs typeface="Avenir Book"/>
            </a:endParaRPr>
          </a:p>
          <a:p>
            <a:pPr algn="just">
              <a:buFont typeface="Wingdings" charset="2"/>
              <a:buChar char="§"/>
            </a:pPr>
            <a:r>
              <a:rPr lang="en-US" sz="1400" dirty="0">
                <a:latin typeface="Avenir Book"/>
                <a:cs typeface="Avenir Book"/>
              </a:rPr>
              <a:t>So ruling out these developmental disorders is one of the first steps in diagnosis.</a:t>
            </a:r>
          </a:p>
        </p:txBody>
      </p:sp>
    </p:spTree>
    <p:extLst>
      <p:ext uri="{BB962C8B-B14F-4D97-AF65-F5344CB8AC3E}">
        <p14:creationId xmlns:p14="http://schemas.microsoft.com/office/powerpoint/2010/main" val="25441320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809" y="610333"/>
            <a:ext cx="8732461" cy="5866667"/>
          </a:xfrm>
        </p:spPr>
        <p:txBody>
          <a:bodyPr>
            <a:normAutofit/>
          </a:bodyPr>
          <a:lstStyle/>
          <a:p>
            <a:pPr marL="0" indent="0" algn="just">
              <a:buNone/>
            </a:pPr>
            <a:endParaRPr lang="en-US" sz="2000" dirty="0">
              <a:latin typeface="Avenir Book"/>
              <a:cs typeface="Avenir Book"/>
            </a:endParaRPr>
          </a:p>
          <a:p>
            <a:pPr marL="0" indent="0" algn="ctr">
              <a:buNone/>
            </a:pPr>
            <a:r>
              <a:rPr lang="en-US" b="1" u="sng" dirty="0">
                <a:latin typeface="Avenir Book"/>
                <a:cs typeface="Avenir Book"/>
              </a:rPr>
              <a:t>Symptoms in Teenagers</a:t>
            </a:r>
          </a:p>
          <a:p>
            <a:pPr marL="0" indent="0" algn="just">
              <a:buNone/>
            </a:pPr>
            <a:endParaRPr lang="en-US" sz="2000" dirty="0">
              <a:latin typeface="Avenir Book"/>
              <a:cs typeface="Avenir Book"/>
            </a:endParaRPr>
          </a:p>
          <a:p>
            <a:pPr marL="0" indent="0" algn="just">
              <a:buNone/>
            </a:pPr>
            <a:r>
              <a:rPr lang="en-US" sz="1800" dirty="0">
                <a:latin typeface="Avenir Book"/>
                <a:cs typeface="Avenir Book"/>
              </a:rPr>
              <a:t>Schizophrenia symptoms in teenagers are similar to those in adults, but the condition may be more difficult to recognize in this age group. </a:t>
            </a:r>
          </a:p>
          <a:p>
            <a:pPr marL="0" indent="0" algn="just">
              <a:buNone/>
            </a:pPr>
            <a:endParaRPr lang="en-US" sz="1800" dirty="0">
              <a:latin typeface="Avenir Book"/>
              <a:cs typeface="Avenir Book"/>
            </a:endParaRPr>
          </a:p>
          <a:p>
            <a:pPr marL="0" indent="0" algn="just">
              <a:buNone/>
            </a:pPr>
            <a:r>
              <a:rPr lang="en-US" sz="1800" dirty="0">
                <a:latin typeface="Avenir Book"/>
                <a:cs typeface="Avenir Book"/>
              </a:rPr>
              <a:t>This may be in part because some of the early symptoms of schizophrenia in teenagers are common for typical development during teen years, such as:</a:t>
            </a:r>
          </a:p>
          <a:p>
            <a:pPr marL="274320" lvl="1" indent="0" algn="just">
              <a:buNone/>
            </a:pPr>
            <a:endParaRPr lang="en-US" sz="1600" dirty="0">
              <a:latin typeface="Avenir Book"/>
              <a:cs typeface="Avenir Book"/>
            </a:endParaRPr>
          </a:p>
          <a:p>
            <a:pPr lvl="1" algn="just">
              <a:buFont typeface="Wingdings" charset="2"/>
              <a:buChar char="§"/>
            </a:pPr>
            <a:r>
              <a:rPr lang="en-US" sz="1600" dirty="0">
                <a:latin typeface="Avenir Book"/>
                <a:cs typeface="Avenir Book"/>
              </a:rPr>
              <a:t>Withdrawal from friends and family</a:t>
            </a:r>
          </a:p>
          <a:p>
            <a:pPr lvl="1" algn="just">
              <a:buFont typeface="Wingdings" charset="2"/>
              <a:buChar char="§"/>
            </a:pPr>
            <a:endParaRPr lang="en-US" sz="1600" dirty="0">
              <a:latin typeface="Avenir Book"/>
              <a:cs typeface="Avenir Book"/>
            </a:endParaRPr>
          </a:p>
          <a:p>
            <a:pPr lvl="1" algn="just">
              <a:buFont typeface="Wingdings" charset="2"/>
              <a:buChar char="§"/>
            </a:pPr>
            <a:r>
              <a:rPr lang="en-US" sz="1600" dirty="0">
                <a:latin typeface="Avenir Book"/>
                <a:cs typeface="Avenir Book"/>
              </a:rPr>
              <a:t>A drop in performance at school</a:t>
            </a:r>
          </a:p>
          <a:p>
            <a:pPr lvl="1" algn="just">
              <a:buFont typeface="Wingdings" charset="2"/>
              <a:buChar char="§"/>
            </a:pPr>
            <a:endParaRPr lang="en-US" sz="1600" dirty="0">
              <a:latin typeface="Avenir Book"/>
              <a:cs typeface="Avenir Book"/>
            </a:endParaRPr>
          </a:p>
          <a:p>
            <a:pPr lvl="1" algn="just">
              <a:buFont typeface="Wingdings" charset="2"/>
              <a:buChar char="§"/>
            </a:pPr>
            <a:r>
              <a:rPr lang="en-US" sz="1600" dirty="0">
                <a:latin typeface="Avenir Book"/>
                <a:cs typeface="Avenir Book"/>
              </a:rPr>
              <a:t>Trouble sleeping</a:t>
            </a:r>
          </a:p>
          <a:p>
            <a:pPr lvl="1" algn="just">
              <a:buFont typeface="Wingdings" charset="2"/>
              <a:buChar char="§"/>
            </a:pPr>
            <a:endParaRPr lang="en-US" sz="1600" dirty="0">
              <a:latin typeface="Avenir Book"/>
              <a:cs typeface="Avenir Book"/>
            </a:endParaRPr>
          </a:p>
          <a:p>
            <a:pPr lvl="1" algn="just">
              <a:buFont typeface="Wingdings" charset="2"/>
              <a:buChar char="§"/>
            </a:pPr>
            <a:r>
              <a:rPr lang="en-US" sz="1600" dirty="0">
                <a:latin typeface="Avenir Book"/>
                <a:cs typeface="Avenir Book"/>
              </a:rPr>
              <a:t>Irritability or depressed mood</a:t>
            </a:r>
          </a:p>
          <a:p>
            <a:pPr lvl="1" algn="just">
              <a:buFont typeface="Wingdings" charset="2"/>
              <a:buChar char="§"/>
            </a:pPr>
            <a:endParaRPr lang="en-US" sz="1600" dirty="0">
              <a:latin typeface="Avenir Book"/>
              <a:cs typeface="Avenir Book"/>
            </a:endParaRPr>
          </a:p>
          <a:p>
            <a:pPr lvl="1" algn="just">
              <a:buFont typeface="Wingdings" charset="2"/>
              <a:buChar char="§"/>
            </a:pPr>
            <a:r>
              <a:rPr lang="en-US" sz="1600" dirty="0">
                <a:latin typeface="Avenir Book"/>
                <a:cs typeface="Avenir Book"/>
              </a:rPr>
              <a:t>Lack of motivation</a:t>
            </a:r>
          </a:p>
        </p:txBody>
      </p:sp>
    </p:spTree>
    <p:extLst>
      <p:ext uri="{BB962C8B-B14F-4D97-AF65-F5344CB8AC3E}">
        <p14:creationId xmlns:p14="http://schemas.microsoft.com/office/powerpoint/2010/main" val="39769426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60847"/>
            <a:ext cx="8229600" cy="6188296"/>
          </a:xfrm>
        </p:spPr>
        <p:txBody>
          <a:bodyPr>
            <a:normAutofit lnSpcReduction="10000"/>
          </a:bodyPr>
          <a:lstStyle/>
          <a:p>
            <a:pPr marL="0" indent="0" algn="just">
              <a:buNone/>
            </a:pPr>
            <a:endParaRPr lang="en-US" sz="2000" dirty="0">
              <a:latin typeface="Avenir Book"/>
              <a:cs typeface="Avenir Book"/>
            </a:endParaRPr>
          </a:p>
          <a:p>
            <a:pPr marL="0" indent="0" algn="just">
              <a:buNone/>
            </a:pPr>
            <a:r>
              <a:rPr lang="en-US" sz="2000" dirty="0">
                <a:latin typeface="Avenir Book"/>
                <a:cs typeface="Avenir Book"/>
              </a:rPr>
              <a:t>Compared with schizophrenia symptoms in adults, teens may be:</a:t>
            </a:r>
          </a:p>
          <a:p>
            <a:pPr algn="just"/>
            <a:endParaRPr lang="en-US" sz="2000" dirty="0">
              <a:latin typeface="Avenir Book"/>
              <a:cs typeface="Avenir Book"/>
            </a:endParaRPr>
          </a:p>
          <a:p>
            <a:pPr algn="just">
              <a:buFont typeface="Wingdings" charset="2"/>
              <a:buChar char="§"/>
            </a:pPr>
            <a:r>
              <a:rPr lang="en-US" sz="2000" dirty="0">
                <a:latin typeface="Avenir Book"/>
                <a:cs typeface="Avenir Book"/>
              </a:rPr>
              <a:t>Less likely to have delusions</a:t>
            </a:r>
          </a:p>
          <a:p>
            <a:pPr algn="just">
              <a:buFont typeface="Wingdings" charset="2"/>
              <a:buChar char="§"/>
            </a:pPr>
            <a:r>
              <a:rPr lang="en-US" sz="2000" dirty="0">
                <a:latin typeface="Avenir Book"/>
                <a:cs typeface="Avenir Book"/>
              </a:rPr>
              <a:t>More likely to have visual hallucinations</a:t>
            </a:r>
          </a:p>
          <a:p>
            <a:pPr algn="just">
              <a:buFont typeface="Wingdings" charset="2"/>
              <a:buChar char="§"/>
            </a:pPr>
            <a:r>
              <a:rPr lang="en-US" sz="2000" dirty="0">
                <a:latin typeface="Avenir Book"/>
                <a:cs typeface="Avenir Book"/>
              </a:rPr>
              <a:t>Later signs and symptoms</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As children with schizophrenia age, more typical signs and symptoms of the disorder begin to appear. </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Signs and symptoms may include:</a:t>
            </a:r>
          </a:p>
          <a:p>
            <a:pPr marL="0" indent="0" algn="just">
              <a:buNone/>
            </a:pPr>
            <a:endParaRPr lang="en-US" sz="2000" dirty="0">
              <a:latin typeface="Avenir Book"/>
              <a:cs typeface="Avenir Book"/>
            </a:endParaRPr>
          </a:p>
          <a:p>
            <a:pPr algn="just"/>
            <a:r>
              <a:rPr lang="en-US" sz="2000" dirty="0">
                <a:latin typeface="Avenir Book"/>
                <a:cs typeface="Avenir Book"/>
              </a:rPr>
              <a:t>Delusions. </a:t>
            </a:r>
          </a:p>
          <a:p>
            <a:pPr marL="0" indent="0" algn="just">
              <a:buNone/>
            </a:pPr>
            <a:endParaRPr lang="en-US" sz="2000" dirty="0">
              <a:latin typeface="Avenir Book"/>
              <a:cs typeface="Avenir Book"/>
            </a:endParaRPr>
          </a:p>
          <a:p>
            <a:pPr lvl="1" algn="just"/>
            <a:r>
              <a:rPr lang="en-US" sz="1600" dirty="0">
                <a:latin typeface="Avenir Book"/>
                <a:cs typeface="Avenir Book"/>
              </a:rPr>
              <a:t>False beliefs that are not based on reality.</a:t>
            </a:r>
          </a:p>
          <a:p>
            <a:pPr lvl="1" algn="just"/>
            <a:r>
              <a:rPr lang="en-US" sz="1600" dirty="0">
                <a:latin typeface="Avenir Book"/>
                <a:cs typeface="Avenir Book"/>
              </a:rPr>
              <a:t>May think you're being harmed or harassed</a:t>
            </a:r>
          </a:p>
          <a:p>
            <a:pPr lvl="1" algn="just"/>
            <a:r>
              <a:rPr lang="en-US" sz="1600" dirty="0">
                <a:latin typeface="Avenir Book"/>
                <a:cs typeface="Avenir Book"/>
              </a:rPr>
              <a:t>Certain gestures or comments are directed at you </a:t>
            </a:r>
          </a:p>
          <a:p>
            <a:pPr lvl="1" algn="just"/>
            <a:r>
              <a:rPr lang="en-US" sz="1600" dirty="0">
                <a:latin typeface="Avenir Book"/>
                <a:cs typeface="Avenir Book"/>
              </a:rPr>
              <a:t>You have exceptional ability or fame</a:t>
            </a:r>
          </a:p>
          <a:p>
            <a:pPr algn="just"/>
            <a:endParaRPr lang="en-US" sz="2000" dirty="0">
              <a:latin typeface="Avenir Book"/>
              <a:cs typeface="Avenir Book"/>
            </a:endParaRPr>
          </a:p>
        </p:txBody>
      </p:sp>
    </p:spTree>
    <p:extLst>
      <p:ext uri="{BB962C8B-B14F-4D97-AF65-F5344CB8AC3E}">
        <p14:creationId xmlns:p14="http://schemas.microsoft.com/office/powerpoint/2010/main" val="10058705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3324"/>
            <a:ext cx="8229600" cy="5833676"/>
          </a:xfrm>
        </p:spPr>
        <p:txBody>
          <a:bodyPr>
            <a:normAutofit fontScale="92500" lnSpcReduction="20000"/>
          </a:bodyPr>
          <a:lstStyle/>
          <a:p>
            <a:pPr algn="just">
              <a:buFont typeface="Wingdings" charset="2"/>
              <a:buChar char="§"/>
            </a:pPr>
            <a:r>
              <a:rPr lang="en-US" sz="2000" dirty="0">
                <a:latin typeface="Avenir Book"/>
                <a:cs typeface="Avenir Book"/>
              </a:rPr>
              <a:t>Hallucinations:</a:t>
            </a:r>
          </a:p>
          <a:p>
            <a:pPr algn="just">
              <a:buFont typeface="Wingdings" charset="2"/>
              <a:buChar char="§"/>
            </a:pPr>
            <a:endParaRPr lang="en-US" sz="2000" dirty="0">
              <a:latin typeface="Avenir Book"/>
              <a:cs typeface="Avenir Book"/>
            </a:endParaRPr>
          </a:p>
          <a:p>
            <a:pPr lvl="1" algn="just">
              <a:buFont typeface="Wingdings" charset="2"/>
              <a:buChar char="§"/>
            </a:pPr>
            <a:r>
              <a:rPr lang="en-US" sz="1600" dirty="0">
                <a:latin typeface="Avenir Book"/>
                <a:cs typeface="Avenir Book"/>
              </a:rPr>
              <a:t>Seeing or hearing things that don't exist. </a:t>
            </a:r>
          </a:p>
          <a:p>
            <a:pPr lvl="1" algn="just">
              <a:buFont typeface="Wingdings" charset="2"/>
              <a:buChar char="§"/>
            </a:pPr>
            <a:r>
              <a:rPr lang="en-US" sz="1600" dirty="0">
                <a:latin typeface="Avenir Book"/>
                <a:cs typeface="Avenir Book"/>
              </a:rPr>
              <a:t>Hallucinations have the full force and impact of a normal experience</a:t>
            </a:r>
          </a:p>
          <a:p>
            <a:pPr lvl="1" algn="just">
              <a:buFont typeface="Wingdings" charset="2"/>
              <a:buChar char="§"/>
            </a:pPr>
            <a:r>
              <a:rPr lang="en-US" sz="1600" dirty="0">
                <a:latin typeface="Avenir Book"/>
                <a:cs typeface="Avenir Book"/>
              </a:rPr>
              <a:t> Hallucinations can be in any of the senses, but hearing voices is the most common hallucination</a:t>
            </a:r>
          </a:p>
          <a:p>
            <a:pPr lvl="1" algn="just">
              <a:buFont typeface="Wingdings" charset="2"/>
              <a:buChar char="§"/>
            </a:pPr>
            <a:r>
              <a:rPr lang="en-US" sz="1600" dirty="0">
                <a:latin typeface="Avenir Book"/>
                <a:cs typeface="Avenir Book"/>
              </a:rPr>
              <a:t>They are involuntary and person cannot control their frequency.</a:t>
            </a:r>
          </a:p>
          <a:p>
            <a:pPr marL="0" indent="0" algn="just">
              <a:buNone/>
            </a:pPr>
            <a:endParaRPr lang="en-US" sz="2000" dirty="0">
              <a:latin typeface="Avenir Book"/>
              <a:cs typeface="Avenir Book"/>
            </a:endParaRPr>
          </a:p>
          <a:p>
            <a:pPr algn="just">
              <a:buFont typeface="Wingdings" charset="2"/>
              <a:buChar char="§"/>
            </a:pPr>
            <a:r>
              <a:rPr lang="en-US" sz="2000" dirty="0">
                <a:latin typeface="Avenir Book"/>
                <a:cs typeface="Avenir Book"/>
              </a:rPr>
              <a:t>Disorganized thinking:</a:t>
            </a:r>
          </a:p>
          <a:p>
            <a:pPr algn="just">
              <a:buFont typeface="Wingdings" charset="2"/>
              <a:buChar char="§"/>
            </a:pPr>
            <a:endParaRPr lang="en-US" sz="2000" dirty="0">
              <a:latin typeface="Avenir Book"/>
              <a:cs typeface="Avenir Book"/>
            </a:endParaRPr>
          </a:p>
          <a:p>
            <a:pPr lvl="1" algn="just">
              <a:buFont typeface="Wingdings" pitchFamily="2" charset="2"/>
              <a:buChar char="§"/>
            </a:pPr>
            <a:r>
              <a:rPr lang="en-US" sz="1600" dirty="0">
                <a:latin typeface="Avenir Book"/>
                <a:cs typeface="Avenir Book"/>
              </a:rPr>
              <a:t>Disorganized thinking is inferred from disorganized speech. </a:t>
            </a:r>
          </a:p>
          <a:p>
            <a:pPr lvl="1" algn="just">
              <a:buFont typeface="Wingdings" pitchFamily="2" charset="2"/>
              <a:buChar char="§"/>
            </a:pPr>
            <a:r>
              <a:rPr lang="en-US" sz="1600" dirty="0">
                <a:latin typeface="Avenir Book"/>
                <a:cs typeface="Avenir Book"/>
              </a:rPr>
              <a:t>Effective communication can be impaired, and answers to questions may be partially or completely unrelated. </a:t>
            </a:r>
          </a:p>
          <a:p>
            <a:pPr lvl="1" algn="just">
              <a:buFont typeface="Wingdings" pitchFamily="2" charset="2"/>
              <a:buChar char="§"/>
            </a:pPr>
            <a:r>
              <a:rPr lang="en-US" sz="1600" dirty="0">
                <a:latin typeface="Avenir Book"/>
                <a:cs typeface="Avenir Book"/>
              </a:rPr>
              <a:t>Speech may include putting together meaningless words that can't be understood; known as word salad or making up words which is neologism.</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a:latin typeface="Avenir Book"/>
                <a:cs typeface="Avenir Book"/>
              </a:rPr>
              <a:t>Extremely disorganized or abnormal motor behavior: </a:t>
            </a:r>
          </a:p>
          <a:p>
            <a:pPr algn="just">
              <a:buFont typeface="Wingdings" charset="2"/>
              <a:buChar char="§"/>
            </a:pPr>
            <a:endParaRPr lang="en-US" sz="2000" dirty="0">
              <a:latin typeface="Avenir Book"/>
              <a:cs typeface="Avenir Book"/>
            </a:endParaRPr>
          </a:p>
          <a:p>
            <a:pPr lvl="1" algn="just">
              <a:buFont typeface="Wingdings" charset="2"/>
              <a:buChar char="§"/>
            </a:pPr>
            <a:r>
              <a:rPr lang="en-US" sz="1600" dirty="0">
                <a:latin typeface="Avenir Book"/>
                <a:cs typeface="Avenir Book"/>
              </a:rPr>
              <a:t>Childlike silliness to unpredictable agitation </a:t>
            </a:r>
          </a:p>
          <a:p>
            <a:pPr lvl="1" algn="just">
              <a:buFont typeface="Wingdings" charset="2"/>
              <a:buChar char="§"/>
            </a:pPr>
            <a:r>
              <a:rPr lang="en-US" sz="1600" dirty="0">
                <a:latin typeface="Avenir Book"/>
                <a:cs typeface="Avenir Book"/>
              </a:rPr>
              <a:t>Behavior is not focused on a goal, which makes it hard to do tasks. Behavior can include resistance to instructions </a:t>
            </a:r>
          </a:p>
          <a:p>
            <a:pPr lvl="1" algn="just">
              <a:buFont typeface="Wingdings" charset="2"/>
              <a:buChar char="§"/>
            </a:pPr>
            <a:r>
              <a:rPr lang="en-US" sz="1600" dirty="0">
                <a:latin typeface="Avenir Book"/>
                <a:cs typeface="Avenir Book"/>
              </a:rPr>
              <a:t>Inappropriate or bizarre posture such as catatonia, a complete lack of response (mutism) or useless and excessive movement.</a:t>
            </a:r>
          </a:p>
        </p:txBody>
      </p:sp>
    </p:spTree>
    <p:extLst>
      <p:ext uri="{BB962C8B-B14F-4D97-AF65-F5344CB8AC3E}">
        <p14:creationId xmlns:p14="http://schemas.microsoft.com/office/powerpoint/2010/main" val="11421592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59820"/>
            <a:ext cx="8229600" cy="5817180"/>
          </a:xfrm>
        </p:spPr>
        <p:txBody>
          <a:bodyPr>
            <a:normAutofit/>
          </a:bodyPr>
          <a:lstStyle/>
          <a:p>
            <a:pPr algn="just"/>
            <a:endParaRPr lang="en-US" sz="2000" dirty="0">
              <a:latin typeface="Avenir Book"/>
              <a:cs typeface="Avenir Book"/>
            </a:endParaRPr>
          </a:p>
          <a:p>
            <a:pPr algn="just">
              <a:buFont typeface="Wingdings" charset="2"/>
              <a:buChar char="§"/>
            </a:pPr>
            <a:r>
              <a:rPr lang="en-US" sz="2000" dirty="0">
                <a:latin typeface="Avenir Book"/>
                <a:cs typeface="Avenir Book"/>
              </a:rPr>
              <a:t>Negative symptoms: </a:t>
            </a:r>
          </a:p>
          <a:p>
            <a:pPr algn="just">
              <a:buFont typeface="Wingdings" charset="2"/>
              <a:buChar char="§"/>
            </a:pPr>
            <a:endParaRPr lang="en-US" sz="2000" dirty="0">
              <a:latin typeface="Avenir Book"/>
              <a:cs typeface="Avenir Book"/>
            </a:endParaRPr>
          </a:p>
          <a:p>
            <a:pPr lvl="2" algn="just">
              <a:buFont typeface="Wingdings" pitchFamily="2" charset="2"/>
              <a:buChar char="§"/>
            </a:pPr>
            <a:r>
              <a:rPr lang="en-US" dirty="0">
                <a:latin typeface="Avenir Book"/>
                <a:cs typeface="Avenir Book"/>
              </a:rPr>
              <a:t>This refers to reduced or lack of ability to function normally.  </a:t>
            </a:r>
          </a:p>
          <a:p>
            <a:pPr lvl="2" algn="just">
              <a:buFont typeface="Wingdings" pitchFamily="2" charset="2"/>
              <a:buChar char="§"/>
            </a:pPr>
            <a:r>
              <a:rPr lang="en-US" dirty="0">
                <a:latin typeface="Avenir Book"/>
                <a:cs typeface="Avenir Book"/>
              </a:rPr>
              <a:t>These symptoms are described as “taking life away from you”</a:t>
            </a:r>
          </a:p>
          <a:p>
            <a:pPr lvl="2" algn="just">
              <a:buFont typeface="Wingdings" pitchFamily="2" charset="2"/>
              <a:buChar char="§"/>
            </a:pPr>
            <a:r>
              <a:rPr lang="en-US" dirty="0">
                <a:latin typeface="Avenir Book"/>
                <a:cs typeface="Avenir Book"/>
              </a:rPr>
              <a:t>May neglect personal hygiene or appear to lack emotion</a:t>
            </a:r>
          </a:p>
          <a:p>
            <a:pPr lvl="2" algn="just">
              <a:buFont typeface="Wingdings" pitchFamily="2" charset="2"/>
              <a:buChar char="§"/>
            </a:pPr>
            <a:r>
              <a:rPr lang="en-US" dirty="0">
                <a:latin typeface="Avenir Book"/>
                <a:cs typeface="Avenir Book"/>
              </a:rPr>
              <a:t>Doesn't make eye contact</a:t>
            </a:r>
          </a:p>
          <a:p>
            <a:pPr lvl="2" algn="just">
              <a:buFont typeface="Wingdings" pitchFamily="2" charset="2"/>
              <a:buChar char="§"/>
            </a:pPr>
            <a:r>
              <a:rPr lang="en-US" dirty="0">
                <a:latin typeface="Avenir Book"/>
                <a:cs typeface="Avenir Book"/>
              </a:rPr>
              <a:t>Doesn't change facial expressions </a:t>
            </a:r>
          </a:p>
          <a:p>
            <a:pPr lvl="2" algn="just">
              <a:buFont typeface="Wingdings" pitchFamily="2" charset="2"/>
              <a:buChar char="§"/>
            </a:pPr>
            <a:r>
              <a:rPr lang="en-US" dirty="0">
                <a:latin typeface="Avenir Book"/>
                <a:cs typeface="Avenir Book"/>
              </a:rPr>
              <a:t>Speaks in a monotone</a:t>
            </a:r>
          </a:p>
          <a:p>
            <a:pPr lvl="2" algn="just">
              <a:buFont typeface="Wingdings" pitchFamily="2" charset="2"/>
              <a:buChar char="§"/>
            </a:pPr>
            <a:r>
              <a:rPr lang="en-US" dirty="0">
                <a:latin typeface="Avenir Book"/>
                <a:cs typeface="Avenir Book"/>
              </a:rPr>
              <a:t>Doesn't add hand or head movements that normally occur when speaking. </a:t>
            </a:r>
          </a:p>
          <a:p>
            <a:pPr lvl="2" algn="just">
              <a:buFont typeface="Wingdings" pitchFamily="2" charset="2"/>
              <a:buChar char="§"/>
            </a:pPr>
            <a:r>
              <a:rPr lang="en-US" dirty="0">
                <a:latin typeface="Avenir Book"/>
                <a:cs typeface="Avenir Book"/>
              </a:rPr>
              <a:t>Reduced ability to engage in activities</a:t>
            </a:r>
          </a:p>
          <a:p>
            <a:pPr lvl="2" algn="just">
              <a:buFont typeface="Wingdings" pitchFamily="2" charset="2"/>
              <a:buChar char="§"/>
            </a:pPr>
            <a:r>
              <a:rPr lang="en-US" dirty="0">
                <a:latin typeface="Avenir Book"/>
                <a:cs typeface="Avenir Book"/>
              </a:rPr>
              <a:t>Loss of interest in everyday activities</a:t>
            </a:r>
          </a:p>
          <a:p>
            <a:pPr lvl="2" algn="just">
              <a:buFont typeface="Wingdings" pitchFamily="2" charset="2"/>
              <a:buChar char="§"/>
            </a:pPr>
            <a:r>
              <a:rPr lang="en-US" dirty="0">
                <a:latin typeface="Avenir Book"/>
                <a:cs typeface="Avenir Book"/>
              </a:rPr>
              <a:t>Social withdrawal </a:t>
            </a:r>
          </a:p>
          <a:p>
            <a:pPr lvl="2" algn="just">
              <a:buFont typeface="Wingdings" pitchFamily="2" charset="2"/>
              <a:buChar char="§"/>
            </a:pPr>
            <a:r>
              <a:rPr lang="en-US" dirty="0">
                <a:latin typeface="Avenir Book"/>
                <a:cs typeface="Avenir Book"/>
              </a:rPr>
              <a:t>Lack ability to experience pleasure.</a:t>
            </a:r>
          </a:p>
        </p:txBody>
      </p:sp>
    </p:spTree>
    <p:extLst>
      <p:ext uri="{BB962C8B-B14F-4D97-AF65-F5344CB8AC3E}">
        <p14:creationId xmlns:p14="http://schemas.microsoft.com/office/powerpoint/2010/main" val="33449436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1006F-B290-9B42-8190-4A83C84D4EEA}"/>
              </a:ext>
            </a:extLst>
          </p:cNvPr>
          <p:cNvSpPr>
            <a:spLocks noGrp="1"/>
          </p:cNvSpPr>
          <p:nvPr>
            <p:ph type="title"/>
          </p:nvPr>
        </p:nvSpPr>
        <p:spPr>
          <a:xfrm>
            <a:off x="2667000" y="511629"/>
            <a:ext cx="2612571" cy="435429"/>
          </a:xfrm>
        </p:spPr>
        <p:txBody>
          <a:bodyPr>
            <a:normAutofit fontScale="90000"/>
          </a:bodyPr>
          <a:lstStyle/>
          <a:p>
            <a:r>
              <a:rPr lang="en-US" sz="2400" dirty="0"/>
              <a:t>Treatment Options</a:t>
            </a:r>
          </a:p>
        </p:txBody>
      </p:sp>
      <p:sp>
        <p:nvSpPr>
          <p:cNvPr id="3" name="Content Placeholder 2">
            <a:extLst>
              <a:ext uri="{FF2B5EF4-FFF2-40B4-BE49-F238E27FC236}">
                <a16:creationId xmlns:a16="http://schemas.microsoft.com/office/drawing/2014/main" id="{3CE7A071-8249-D840-AF2A-615C2AADCB48}"/>
              </a:ext>
            </a:extLst>
          </p:cNvPr>
          <p:cNvSpPr>
            <a:spLocks noGrp="1"/>
          </p:cNvSpPr>
          <p:nvPr>
            <p:ph idx="1"/>
          </p:nvPr>
        </p:nvSpPr>
        <p:spPr>
          <a:xfrm>
            <a:off x="152399" y="947059"/>
            <a:ext cx="8817429" cy="5725884"/>
          </a:xfrm>
        </p:spPr>
        <p:txBody>
          <a:bodyPr>
            <a:normAutofit fontScale="25000" lnSpcReduction="20000"/>
          </a:bodyPr>
          <a:lstStyle/>
          <a:p>
            <a:pPr algn="just"/>
            <a:endParaRPr lang="en-US" sz="6400" dirty="0">
              <a:latin typeface="Avenir Book" panose="02000503020000020003" pitchFamily="2" charset="0"/>
            </a:endParaRPr>
          </a:p>
          <a:p>
            <a:pPr algn="just"/>
            <a:r>
              <a:rPr lang="en-US" sz="6400" dirty="0">
                <a:latin typeface="Avenir Book" panose="02000503020000020003" pitchFamily="2" charset="0"/>
              </a:rPr>
              <a:t>The main treatments for childhood schizophrenia are:</a:t>
            </a:r>
          </a:p>
          <a:p>
            <a:pPr algn="just"/>
            <a:endParaRPr lang="en-US" sz="6400" dirty="0">
              <a:latin typeface="Avenir Book" panose="02000503020000020003" pitchFamily="2" charset="0"/>
            </a:endParaRPr>
          </a:p>
          <a:p>
            <a:pPr algn="just"/>
            <a:r>
              <a:rPr lang="en-US" sz="6400" dirty="0">
                <a:latin typeface="Avenir Book" panose="02000503020000020003" pitchFamily="2" charset="0"/>
              </a:rPr>
              <a:t>Medications</a:t>
            </a:r>
          </a:p>
          <a:p>
            <a:pPr algn="just"/>
            <a:r>
              <a:rPr lang="en-US" sz="6400" dirty="0">
                <a:latin typeface="Avenir Book" panose="02000503020000020003" pitchFamily="2" charset="0"/>
              </a:rPr>
              <a:t>Psychotherapy</a:t>
            </a:r>
          </a:p>
          <a:p>
            <a:pPr algn="just"/>
            <a:r>
              <a:rPr lang="en-US" sz="6400" dirty="0">
                <a:latin typeface="Avenir Book" panose="02000503020000020003" pitchFamily="2" charset="0"/>
              </a:rPr>
              <a:t>Life skills training</a:t>
            </a:r>
          </a:p>
          <a:p>
            <a:pPr algn="just"/>
            <a:r>
              <a:rPr lang="en-US" sz="6400" dirty="0">
                <a:latin typeface="Avenir Book" panose="02000503020000020003" pitchFamily="2" charset="0"/>
              </a:rPr>
              <a:t>Hospitalization</a:t>
            </a:r>
          </a:p>
          <a:p>
            <a:pPr algn="just"/>
            <a:endParaRPr lang="en-US" dirty="0">
              <a:latin typeface="Avenir Book" panose="02000503020000020003" pitchFamily="2" charset="0"/>
            </a:endParaRPr>
          </a:p>
          <a:p>
            <a:pPr marL="0" indent="0" algn="ctr">
              <a:buNone/>
            </a:pPr>
            <a:r>
              <a:rPr lang="en-US" sz="6400" b="1" dirty="0">
                <a:solidFill>
                  <a:srgbClr val="FF0000"/>
                </a:solidFill>
                <a:latin typeface="Avenir Book" panose="02000503020000020003" pitchFamily="2" charset="0"/>
              </a:rPr>
              <a:t>Medications</a:t>
            </a:r>
          </a:p>
          <a:p>
            <a:pPr algn="just"/>
            <a:endParaRPr lang="en-US" sz="3400" dirty="0">
              <a:latin typeface="Avenir Book" panose="02000503020000020003" pitchFamily="2" charset="0"/>
            </a:endParaRPr>
          </a:p>
          <a:p>
            <a:pPr algn="just"/>
            <a:r>
              <a:rPr lang="en-US" sz="5600" dirty="0">
                <a:latin typeface="Avenir Book" panose="02000503020000020003" pitchFamily="2" charset="0"/>
              </a:rPr>
              <a:t>Most of the antipsychotics used in children are the same as those used for adults with schizophrenia. </a:t>
            </a:r>
          </a:p>
          <a:p>
            <a:pPr algn="just"/>
            <a:r>
              <a:rPr lang="en-US" sz="5600" dirty="0">
                <a:latin typeface="Avenir Book" panose="02000503020000020003" pitchFamily="2" charset="0"/>
              </a:rPr>
              <a:t>Antipsychotic drugs are often effective at managing symptoms such as delusions, hallucinations, loss of motivation and lack of emotion.</a:t>
            </a:r>
          </a:p>
          <a:p>
            <a:pPr algn="just"/>
            <a:endParaRPr lang="en-US" sz="5600" dirty="0">
              <a:latin typeface="Avenir Book" panose="02000503020000020003" pitchFamily="2" charset="0"/>
            </a:endParaRPr>
          </a:p>
          <a:p>
            <a:pPr algn="just"/>
            <a:r>
              <a:rPr lang="en-US" sz="5600" dirty="0">
                <a:latin typeface="Avenir Book" panose="02000503020000020003" pitchFamily="2" charset="0"/>
              </a:rPr>
              <a:t>In general, the goal of treatment with antipsychotics is to effectively manage symptoms at the lowest possible dose. </a:t>
            </a:r>
          </a:p>
          <a:p>
            <a:pPr algn="just"/>
            <a:endParaRPr lang="en-US" sz="5600" dirty="0">
              <a:latin typeface="Avenir Book" panose="02000503020000020003" pitchFamily="2" charset="0"/>
            </a:endParaRPr>
          </a:p>
          <a:p>
            <a:pPr algn="just"/>
            <a:r>
              <a:rPr lang="en-US" sz="5600" dirty="0">
                <a:latin typeface="Avenir Book" panose="02000503020000020003" pitchFamily="2" charset="0"/>
              </a:rPr>
              <a:t>Over time, your child's doctor may try combinations, different medications or different doses. </a:t>
            </a:r>
          </a:p>
          <a:p>
            <a:pPr algn="just"/>
            <a:endParaRPr lang="en-US" sz="5600" dirty="0">
              <a:latin typeface="Avenir Book" panose="02000503020000020003" pitchFamily="2" charset="0"/>
            </a:endParaRPr>
          </a:p>
          <a:p>
            <a:pPr algn="just"/>
            <a:r>
              <a:rPr lang="en-US" sz="5600" dirty="0">
                <a:latin typeface="Avenir Book" panose="02000503020000020003" pitchFamily="2" charset="0"/>
              </a:rPr>
              <a:t>Depending on the symptoms, other medications also may help, such as antidepressants or anti-anxiety drugs. </a:t>
            </a:r>
          </a:p>
          <a:p>
            <a:pPr algn="just"/>
            <a:endParaRPr lang="en-US" sz="5600" dirty="0">
              <a:latin typeface="Avenir Book" panose="02000503020000020003" pitchFamily="2" charset="0"/>
            </a:endParaRPr>
          </a:p>
          <a:p>
            <a:pPr algn="just"/>
            <a:r>
              <a:rPr lang="en-US" sz="5600" dirty="0">
                <a:latin typeface="Avenir Book" panose="02000503020000020003" pitchFamily="2" charset="0"/>
              </a:rPr>
              <a:t>It can take several weeks after starting a medication to notice an improvement in symptoms.</a:t>
            </a:r>
          </a:p>
          <a:p>
            <a:pPr marL="0" indent="0">
              <a:buNone/>
            </a:pPr>
            <a:endParaRPr lang="en-US" sz="5600" dirty="0"/>
          </a:p>
          <a:p>
            <a:pPr marL="0" indent="0">
              <a:buNone/>
            </a:pPr>
            <a:endParaRPr lang="en-US" dirty="0"/>
          </a:p>
        </p:txBody>
      </p:sp>
    </p:spTree>
    <p:extLst>
      <p:ext uri="{BB962C8B-B14F-4D97-AF65-F5344CB8AC3E}">
        <p14:creationId xmlns:p14="http://schemas.microsoft.com/office/powerpoint/2010/main" val="14983904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F1A8DA-97EC-294B-82F5-9DC7615896DE}"/>
              </a:ext>
            </a:extLst>
          </p:cNvPr>
          <p:cNvSpPr>
            <a:spLocks noGrp="1"/>
          </p:cNvSpPr>
          <p:nvPr>
            <p:ph idx="1"/>
          </p:nvPr>
        </p:nvSpPr>
        <p:spPr>
          <a:xfrm>
            <a:off x="457200" y="631371"/>
            <a:ext cx="8229600" cy="5845629"/>
          </a:xfrm>
        </p:spPr>
        <p:txBody>
          <a:bodyPr>
            <a:normAutofit/>
          </a:bodyPr>
          <a:lstStyle/>
          <a:p>
            <a:pPr marL="0" indent="0" algn="ctr">
              <a:buNone/>
            </a:pPr>
            <a:r>
              <a:rPr lang="en-US" sz="2000" dirty="0">
                <a:solidFill>
                  <a:srgbClr val="FF0000"/>
                </a:solidFill>
                <a:latin typeface="Avenir Book" panose="02000503020000020003" pitchFamily="2" charset="0"/>
              </a:rPr>
              <a:t>Second-generation antipsychotics</a:t>
            </a:r>
          </a:p>
          <a:p>
            <a:pPr algn="just"/>
            <a:endParaRPr lang="en-US" sz="2000" dirty="0">
              <a:latin typeface="Avenir Book" panose="02000503020000020003" pitchFamily="2" charset="0"/>
            </a:endParaRPr>
          </a:p>
          <a:p>
            <a:pPr algn="just"/>
            <a:r>
              <a:rPr lang="en-US" sz="2000" dirty="0">
                <a:latin typeface="Avenir Book" panose="02000503020000020003" pitchFamily="2" charset="0"/>
              </a:rPr>
              <a:t>Newer, second-generation medications are generally preferred because they have fewer side effects than do first-generation antipsychotics. </a:t>
            </a:r>
          </a:p>
          <a:p>
            <a:pPr algn="just"/>
            <a:endParaRPr lang="en-US" sz="2000" dirty="0">
              <a:latin typeface="Avenir Book" panose="02000503020000020003" pitchFamily="2" charset="0"/>
            </a:endParaRPr>
          </a:p>
          <a:p>
            <a:pPr algn="just"/>
            <a:r>
              <a:rPr lang="en-US" sz="2000" dirty="0">
                <a:latin typeface="Avenir Book" panose="02000503020000020003" pitchFamily="2" charset="0"/>
              </a:rPr>
              <a:t>Examples of second-generation antipsychotics approved by the Food and Drug Administration (FDA) to treat schizophrenia in teenagers age 13 and older include:</a:t>
            </a:r>
          </a:p>
          <a:p>
            <a:pPr algn="just"/>
            <a:endParaRPr lang="en-US" sz="2000" dirty="0">
              <a:latin typeface="Avenir Book" panose="02000503020000020003" pitchFamily="2" charset="0"/>
            </a:endParaRPr>
          </a:p>
          <a:p>
            <a:pPr algn="just"/>
            <a:r>
              <a:rPr lang="en-US" sz="2000" dirty="0">
                <a:latin typeface="Avenir Book" panose="02000503020000020003" pitchFamily="2" charset="0"/>
              </a:rPr>
              <a:t>Aripiprazole (Abilify)</a:t>
            </a:r>
          </a:p>
          <a:p>
            <a:pPr algn="just"/>
            <a:r>
              <a:rPr lang="en-US" sz="2000" dirty="0">
                <a:latin typeface="Avenir Book" panose="02000503020000020003" pitchFamily="2" charset="0"/>
              </a:rPr>
              <a:t>Olanzapine (Zyprexa)</a:t>
            </a:r>
          </a:p>
          <a:p>
            <a:pPr algn="just"/>
            <a:r>
              <a:rPr lang="en-US" sz="2000" dirty="0">
                <a:latin typeface="Avenir Book" panose="02000503020000020003" pitchFamily="2" charset="0"/>
              </a:rPr>
              <a:t>Quetiapine (Seroquel)</a:t>
            </a:r>
          </a:p>
          <a:p>
            <a:pPr algn="just"/>
            <a:r>
              <a:rPr lang="en-US" sz="2000" dirty="0">
                <a:latin typeface="Avenir Book" panose="02000503020000020003" pitchFamily="2" charset="0"/>
              </a:rPr>
              <a:t>Risperidone (Risperdal)</a:t>
            </a:r>
          </a:p>
          <a:p>
            <a:pPr algn="just"/>
            <a:r>
              <a:rPr lang="en-US" sz="2000" dirty="0">
                <a:latin typeface="Avenir Book" panose="02000503020000020003" pitchFamily="2" charset="0"/>
              </a:rPr>
              <a:t>Paliperidone (Invega) is FDA-approved for children 12 years of age and older.</a:t>
            </a:r>
          </a:p>
          <a:p>
            <a:endParaRPr lang="en-US" dirty="0"/>
          </a:p>
        </p:txBody>
      </p:sp>
    </p:spTree>
    <p:extLst>
      <p:ext uri="{BB962C8B-B14F-4D97-AF65-F5344CB8AC3E}">
        <p14:creationId xmlns:p14="http://schemas.microsoft.com/office/powerpoint/2010/main" val="3896756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5271D-B53D-944D-BA14-2938985FD575}"/>
              </a:ext>
            </a:extLst>
          </p:cNvPr>
          <p:cNvSpPr>
            <a:spLocks noGrp="1"/>
          </p:cNvSpPr>
          <p:nvPr>
            <p:ph type="title"/>
          </p:nvPr>
        </p:nvSpPr>
        <p:spPr>
          <a:xfrm>
            <a:off x="2155372" y="772886"/>
            <a:ext cx="4463143" cy="522514"/>
          </a:xfrm>
        </p:spPr>
        <p:txBody>
          <a:bodyPr>
            <a:normAutofit/>
          </a:bodyPr>
          <a:lstStyle/>
          <a:p>
            <a:r>
              <a:rPr lang="en-US" sz="2800" dirty="0">
                <a:latin typeface="Avenir Book" panose="02000503020000020003" pitchFamily="2" charset="0"/>
              </a:rPr>
              <a:t>Major Depression in Children</a:t>
            </a:r>
          </a:p>
        </p:txBody>
      </p:sp>
      <p:sp>
        <p:nvSpPr>
          <p:cNvPr id="3" name="Content Placeholder 2">
            <a:extLst>
              <a:ext uri="{FF2B5EF4-FFF2-40B4-BE49-F238E27FC236}">
                <a16:creationId xmlns:a16="http://schemas.microsoft.com/office/drawing/2014/main" id="{D352D319-F43F-5140-ABBB-ABC0317F87D1}"/>
              </a:ext>
            </a:extLst>
          </p:cNvPr>
          <p:cNvSpPr>
            <a:spLocks noGrp="1"/>
          </p:cNvSpPr>
          <p:nvPr>
            <p:ph idx="1"/>
          </p:nvPr>
        </p:nvSpPr>
        <p:spPr>
          <a:xfrm>
            <a:off x="206829" y="1600200"/>
            <a:ext cx="8937171" cy="4876800"/>
          </a:xfrm>
        </p:spPr>
        <p:txBody>
          <a:bodyPr>
            <a:normAutofit/>
          </a:bodyPr>
          <a:lstStyle/>
          <a:p>
            <a:r>
              <a:rPr lang="en-US" dirty="0">
                <a:latin typeface="Avenir Book" panose="02000503020000020003" pitchFamily="2" charset="0"/>
              </a:rPr>
              <a:t>A type of mood (or “affective”) disorder, major depression, goes far beyond the typical feelings of sadness that a child might experience. </a:t>
            </a:r>
          </a:p>
          <a:p>
            <a:endParaRPr lang="en-US" dirty="0">
              <a:latin typeface="Avenir Book" panose="02000503020000020003" pitchFamily="2" charset="0"/>
            </a:endParaRPr>
          </a:p>
          <a:p>
            <a:r>
              <a:rPr lang="en-US" dirty="0">
                <a:latin typeface="Avenir Book" panose="02000503020000020003" pitchFamily="2" charset="0"/>
              </a:rPr>
              <a:t>Instead, major depression is a persistently sad or irritable mood that affects a child’s thinking and behavior at home, in school, and with peers.</a:t>
            </a:r>
          </a:p>
          <a:p>
            <a:endParaRPr lang="en-US" dirty="0">
              <a:latin typeface="Avenir Book" panose="02000503020000020003" pitchFamily="2" charset="0"/>
            </a:endParaRPr>
          </a:p>
          <a:p>
            <a:r>
              <a:rPr lang="en-US" dirty="0">
                <a:latin typeface="Avenir Book" panose="02000503020000020003" pitchFamily="2" charset="0"/>
              </a:rPr>
              <a:t>Early and consistent treatment can help to lessen the risk of recurrence and reduce the severity of symptoms while improving functioning and well-being.</a:t>
            </a:r>
          </a:p>
        </p:txBody>
      </p:sp>
    </p:spTree>
    <p:extLst>
      <p:ext uri="{BB962C8B-B14F-4D97-AF65-F5344CB8AC3E}">
        <p14:creationId xmlns:p14="http://schemas.microsoft.com/office/powerpoint/2010/main" val="3057151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8A2AB3-6CB9-5041-BD9B-498CDE814636}"/>
              </a:ext>
            </a:extLst>
          </p:cNvPr>
          <p:cNvSpPr>
            <a:spLocks noGrp="1"/>
          </p:cNvSpPr>
          <p:nvPr>
            <p:ph idx="1"/>
          </p:nvPr>
        </p:nvSpPr>
        <p:spPr>
          <a:xfrm>
            <a:off x="185057" y="620486"/>
            <a:ext cx="8839200" cy="5856514"/>
          </a:xfrm>
        </p:spPr>
        <p:txBody>
          <a:bodyPr>
            <a:normAutofit/>
          </a:bodyPr>
          <a:lstStyle/>
          <a:p>
            <a:pPr marL="0" indent="0">
              <a:buNone/>
            </a:pPr>
            <a:endParaRPr lang="en-US" b="1" cap="all" dirty="0"/>
          </a:p>
          <a:p>
            <a:pPr marL="0" indent="0" algn="ctr">
              <a:buNone/>
            </a:pPr>
            <a:r>
              <a:rPr lang="en-US" dirty="0">
                <a:latin typeface="Avenir Book" panose="02000503020000020003" pitchFamily="2" charset="0"/>
              </a:rPr>
              <a:t>Which Children Get Depressed?</a:t>
            </a:r>
          </a:p>
          <a:p>
            <a:pPr marL="0" indent="0" algn="ctr">
              <a:buNone/>
            </a:pPr>
            <a:endParaRPr lang="en-US" dirty="0">
              <a:latin typeface="Avenir Book" panose="02000503020000020003" pitchFamily="2" charset="0"/>
            </a:endParaRPr>
          </a:p>
          <a:p>
            <a:pPr marL="0" indent="0">
              <a:buNone/>
            </a:pPr>
            <a:r>
              <a:rPr lang="en-US" dirty="0">
                <a:latin typeface="Avenir Book" panose="02000503020000020003" pitchFamily="2" charset="0"/>
              </a:rPr>
              <a:t>Up to 3% of children and 8% of adolescents in the U.S. have depression. The condition is significantly more common in boys under age 10. But by age 16, girls have a greater incidence of depression.</a:t>
            </a:r>
          </a:p>
          <a:p>
            <a:pPr marL="0" indent="0">
              <a:buNone/>
            </a:pPr>
            <a:endParaRPr lang="en-US" dirty="0">
              <a:latin typeface="Avenir Book" panose="02000503020000020003" pitchFamily="2" charset="0"/>
            </a:endParaRPr>
          </a:p>
          <a:p>
            <a:pPr marL="0" indent="0">
              <a:buNone/>
            </a:pPr>
            <a:r>
              <a:rPr lang="en-US" dirty="0">
                <a:latin typeface="Avenir Book" panose="02000503020000020003" pitchFamily="2" charset="0"/>
              </a:rPr>
              <a:t>Bipolar Disorder is more common in adolescents than in younger children. Bipolar Disorder can be more severe than in adolescents. It may also happen with, or be hidden by ADHD, Obsessive Compulsive Disorder or Conduct Disorder. </a:t>
            </a:r>
          </a:p>
        </p:txBody>
      </p:sp>
    </p:spTree>
    <p:extLst>
      <p:ext uri="{BB962C8B-B14F-4D97-AF65-F5344CB8AC3E}">
        <p14:creationId xmlns:p14="http://schemas.microsoft.com/office/powerpoint/2010/main" val="3074053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B44482-161A-664F-917D-16329AB0D065}"/>
              </a:ext>
            </a:extLst>
          </p:cNvPr>
          <p:cNvSpPr>
            <a:spLocks noGrp="1"/>
          </p:cNvSpPr>
          <p:nvPr>
            <p:ph idx="1"/>
          </p:nvPr>
        </p:nvSpPr>
        <p:spPr>
          <a:xfrm>
            <a:off x="457200" y="740229"/>
            <a:ext cx="8229600" cy="5736771"/>
          </a:xfrm>
        </p:spPr>
        <p:txBody>
          <a:bodyPr/>
          <a:lstStyle/>
          <a:p>
            <a:pPr marL="0" indent="0" algn="ctr">
              <a:buNone/>
            </a:pPr>
            <a:r>
              <a:rPr lang="en-US" dirty="0">
                <a:latin typeface="Avenir Book" panose="02000503020000020003" pitchFamily="2" charset="0"/>
              </a:rPr>
              <a:t>Who is affected by major depression?</a:t>
            </a:r>
          </a:p>
          <a:p>
            <a:pPr marL="0" indent="0">
              <a:buNone/>
            </a:pPr>
            <a:endParaRPr lang="en-US" dirty="0">
              <a:latin typeface="Avenir Book" panose="02000503020000020003" pitchFamily="2" charset="0"/>
            </a:endParaRPr>
          </a:p>
          <a:p>
            <a:pPr marL="0" indent="0">
              <a:buNone/>
            </a:pPr>
            <a:r>
              <a:rPr lang="en-US" sz="2000" dirty="0">
                <a:latin typeface="Avenir Book" panose="02000503020000020003" pitchFamily="2" charset="0"/>
              </a:rPr>
              <a:t>The National Institute of Mental Health, part of the National Institutes of Health, reports the following:</a:t>
            </a:r>
          </a:p>
          <a:p>
            <a:endParaRPr lang="en-US" dirty="0">
              <a:latin typeface="Avenir Book" panose="02000503020000020003" pitchFamily="2" charset="0"/>
            </a:endParaRPr>
          </a:p>
          <a:p>
            <a:pPr lvl="1"/>
            <a:r>
              <a:rPr lang="en-US" dirty="0">
                <a:latin typeface="Avenir Book" panose="02000503020000020003" pitchFamily="2" charset="0"/>
              </a:rPr>
              <a:t>Research indicates that depression onset is occurring earlier in life today than in past decades.</a:t>
            </a:r>
          </a:p>
          <a:p>
            <a:pPr lvl="1"/>
            <a:r>
              <a:rPr lang="en-US" dirty="0">
                <a:latin typeface="Avenir Book" panose="02000503020000020003" pitchFamily="2" charset="0"/>
              </a:rPr>
              <a:t>Early-onset depression often persists, recurs, and continues into adulthood. </a:t>
            </a:r>
          </a:p>
          <a:p>
            <a:pPr lvl="1"/>
            <a:r>
              <a:rPr lang="en-US" dirty="0">
                <a:latin typeface="Avenir Book" panose="02000503020000020003" pitchFamily="2" charset="0"/>
              </a:rPr>
              <a:t>Depression in youth may also predict more severe illness in adulthood.</a:t>
            </a:r>
          </a:p>
          <a:p>
            <a:pPr lvl="1"/>
            <a:r>
              <a:rPr lang="en-US" dirty="0">
                <a:latin typeface="Avenir Book" panose="02000503020000020003" pitchFamily="2" charset="0"/>
              </a:rPr>
              <a:t>There is an increased incidence of depression in children whose parents experience depression.</a:t>
            </a:r>
          </a:p>
          <a:p>
            <a:endParaRPr lang="en-US" dirty="0"/>
          </a:p>
        </p:txBody>
      </p:sp>
    </p:spTree>
    <p:extLst>
      <p:ext uri="{BB962C8B-B14F-4D97-AF65-F5344CB8AC3E}">
        <p14:creationId xmlns:p14="http://schemas.microsoft.com/office/powerpoint/2010/main" val="2913384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8E8A98-1C6A-0A46-AEB5-67405721691E}"/>
              </a:ext>
            </a:extLst>
          </p:cNvPr>
          <p:cNvSpPr>
            <a:spLocks noGrp="1"/>
          </p:cNvSpPr>
          <p:nvPr>
            <p:ph idx="1"/>
          </p:nvPr>
        </p:nvSpPr>
        <p:spPr>
          <a:xfrm>
            <a:off x="457200" y="544286"/>
            <a:ext cx="8229600" cy="5932714"/>
          </a:xfrm>
        </p:spPr>
        <p:txBody>
          <a:bodyPr>
            <a:normAutofit lnSpcReduction="10000"/>
          </a:bodyPr>
          <a:lstStyle/>
          <a:p>
            <a:pPr marL="0" indent="0" algn="ctr">
              <a:buNone/>
            </a:pPr>
            <a:r>
              <a:rPr lang="en-US" dirty="0">
                <a:latin typeface="Avenir Book" panose="02000503020000020003" pitchFamily="2" charset="0"/>
              </a:rPr>
              <a:t>What are the risk factors for major depression?</a:t>
            </a:r>
          </a:p>
          <a:p>
            <a:pPr marL="0" indent="0" algn="ctr">
              <a:buNone/>
            </a:pPr>
            <a:endParaRPr lang="en-US" dirty="0">
              <a:latin typeface="Avenir Book" panose="02000503020000020003" pitchFamily="2" charset="0"/>
            </a:endParaRPr>
          </a:p>
          <a:p>
            <a:pPr marL="0" indent="0">
              <a:buNone/>
            </a:pPr>
            <a:r>
              <a:rPr lang="en-US" sz="2200" dirty="0">
                <a:latin typeface="Avenir Book" panose="02000503020000020003" pitchFamily="2" charset="0"/>
              </a:rPr>
              <a:t>The following are the most common risk factors for major depression:</a:t>
            </a:r>
          </a:p>
          <a:p>
            <a:endParaRPr lang="en-US" dirty="0">
              <a:latin typeface="Avenir Book" panose="02000503020000020003" pitchFamily="2" charset="0"/>
            </a:endParaRPr>
          </a:p>
          <a:p>
            <a:pPr lvl="1"/>
            <a:r>
              <a:rPr lang="en-US" dirty="0">
                <a:latin typeface="Avenir Book" panose="02000503020000020003" pitchFamily="2" charset="0"/>
              </a:rPr>
              <a:t>Family history of depression (especially if a parent experienced depression as a child or adolescent)</a:t>
            </a:r>
          </a:p>
          <a:p>
            <a:pPr lvl="1"/>
            <a:r>
              <a:rPr lang="en-US" dirty="0">
                <a:latin typeface="Avenir Book" panose="02000503020000020003" pitchFamily="2" charset="0"/>
              </a:rPr>
              <a:t>Excessive stress</a:t>
            </a:r>
          </a:p>
          <a:p>
            <a:pPr lvl="1"/>
            <a:r>
              <a:rPr lang="en-US" dirty="0">
                <a:latin typeface="Avenir Book" panose="02000503020000020003" pitchFamily="2" charset="0"/>
              </a:rPr>
              <a:t>Abuse or neglect</a:t>
            </a:r>
          </a:p>
          <a:p>
            <a:pPr lvl="1"/>
            <a:r>
              <a:rPr lang="en-US" dirty="0">
                <a:latin typeface="Avenir Book" panose="02000503020000020003" pitchFamily="2" charset="0"/>
              </a:rPr>
              <a:t>Trauma (physical and/or emotional)</a:t>
            </a:r>
          </a:p>
          <a:p>
            <a:pPr lvl="1"/>
            <a:r>
              <a:rPr lang="en-US" dirty="0">
                <a:latin typeface="Avenir Book" panose="02000503020000020003" pitchFamily="2" charset="0"/>
              </a:rPr>
              <a:t>Other psychiatric disorders</a:t>
            </a:r>
          </a:p>
          <a:p>
            <a:pPr lvl="1"/>
            <a:r>
              <a:rPr lang="en-US" dirty="0">
                <a:latin typeface="Avenir Book" panose="02000503020000020003" pitchFamily="2" charset="0"/>
              </a:rPr>
              <a:t>Loss of a parent, caregiver, or other loved one</a:t>
            </a:r>
          </a:p>
          <a:p>
            <a:pPr lvl="1"/>
            <a:r>
              <a:rPr lang="en-US" dirty="0">
                <a:latin typeface="Avenir Book" panose="02000503020000020003" pitchFamily="2" charset="0"/>
              </a:rPr>
              <a:t>Cigarette smoking</a:t>
            </a:r>
          </a:p>
          <a:p>
            <a:pPr lvl="1"/>
            <a:r>
              <a:rPr lang="en-US" dirty="0">
                <a:latin typeface="Avenir Book" panose="02000503020000020003" pitchFamily="2" charset="0"/>
              </a:rPr>
              <a:t>Loss of a relationship (for example, moving away, loss of boyfriend or girlfriend)</a:t>
            </a:r>
          </a:p>
          <a:p>
            <a:pPr lvl="1"/>
            <a:r>
              <a:rPr lang="en-US" dirty="0">
                <a:latin typeface="Avenir Book" panose="02000503020000020003" pitchFamily="2" charset="0"/>
              </a:rPr>
              <a:t>Other chronic illnesses (for example, diabetes)</a:t>
            </a:r>
          </a:p>
          <a:p>
            <a:pPr lvl="1"/>
            <a:r>
              <a:rPr lang="en-US" dirty="0">
                <a:latin typeface="Avenir Book" panose="02000503020000020003" pitchFamily="2" charset="0"/>
              </a:rPr>
              <a:t>Other developmental, learning, or conduct disorders</a:t>
            </a:r>
          </a:p>
          <a:p>
            <a:endParaRPr lang="en-US" dirty="0"/>
          </a:p>
        </p:txBody>
      </p:sp>
    </p:spTree>
    <p:extLst>
      <p:ext uri="{BB962C8B-B14F-4D97-AF65-F5344CB8AC3E}">
        <p14:creationId xmlns:p14="http://schemas.microsoft.com/office/powerpoint/2010/main" val="3862546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CF5324-C031-2540-94AE-452080894279}"/>
              </a:ext>
            </a:extLst>
          </p:cNvPr>
          <p:cNvSpPr>
            <a:spLocks noGrp="1"/>
          </p:cNvSpPr>
          <p:nvPr>
            <p:ph idx="1"/>
          </p:nvPr>
        </p:nvSpPr>
        <p:spPr>
          <a:xfrm>
            <a:off x="348343" y="533400"/>
            <a:ext cx="8632371" cy="5943600"/>
          </a:xfrm>
        </p:spPr>
        <p:txBody>
          <a:bodyPr>
            <a:normAutofit fontScale="77500" lnSpcReduction="20000"/>
          </a:bodyPr>
          <a:lstStyle/>
          <a:p>
            <a:pPr marL="0" indent="0" algn="ctr">
              <a:buNone/>
            </a:pPr>
            <a:r>
              <a:rPr lang="en-US" dirty="0">
                <a:latin typeface="Avenir Book" panose="02000503020000020003" pitchFamily="2" charset="0"/>
              </a:rPr>
              <a:t>What are the symptoms of major depression?</a:t>
            </a:r>
          </a:p>
          <a:p>
            <a:pPr marL="0" indent="0" algn="ctr">
              <a:buNone/>
            </a:pPr>
            <a:endParaRPr lang="en-US" dirty="0">
              <a:latin typeface="Avenir Book" panose="02000503020000020003" pitchFamily="2" charset="0"/>
            </a:endParaRPr>
          </a:p>
          <a:p>
            <a:r>
              <a:rPr lang="en-US" dirty="0">
                <a:latin typeface="Avenir Book" panose="02000503020000020003" pitchFamily="2" charset="0"/>
              </a:rPr>
              <a:t>The following are the most common symptoms of major depression. </a:t>
            </a:r>
          </a:p>
          <a:p>
            <a:r>
              <a:rPr lang="en-US" dirty="0">
                <a:latin typeface="Avenir Book" panose="02000503020000020003" pitchFamily="2" charset="0"/>
              </a:rPr>
              <a:t>However, each child may experience symptoms differently.</a:t>
            </a:r>
          </a:p>
          <a:p>
            <a:endParaRPr lang="en-US" dirty="0">
              <a:latin typeface="Avenir Book" panose="02000503020000020003" pitchFamily="2" charset="0"/>
            </a:endParaRPr>
          </a:p>
          <a:p>
            <a:pPr marL="0" indent="0">
              <a:buNone/>
            </a:pPr>
            <a:r>
              <a:rPr lang="en-US" dirty="0">
                <a:latin typeface="Avenir Book" panose="02000503020000020003" pitchFamily="2" charset="0"/>
              </a:rPr>
              <a:t> Symptoms may include:</a:t>
            </a:r>
          </a:p>
          <a:p>
            <a:pPr lvl="1"/>
            <a:r>
              <a:rPr lang="en-US" dirty="0">
                <a:latin typeface="Avenir Book" panose="02000503020000020003" pitchFamily="2" charset="0"/>
              </a:rPr>
              <a:t>Persistent feelings of sadness</a:t>
            </a:r>
          </a:p>
          <a:p>
            <a:pPr lvl="1"/>
            <a:r>
              <a:rPr lang="en-US" dirty="0">
                <a:latin typeface="Avenir Book" panose="02000503020000020003" pitchFamily="2" charset="0"/>
              </a:rPr>
              <a:t>Feeling hopeless or helpless</a:t>
            </a:r>
          </a:p>
          <a:p>
            <a:pPr lvl="1"/>
            <a:r>
              <a:rPr lang="en-US" dirty="0">
                <a:latin typeface="Avenir Book" panose="02000503020000020003" pitchFamily="2" charset="0"/>
              </a:rPr>
              <a:t>Low self-esteem</a:t>
            </a:r>
          </a:p>
          <a:p>
            <a:pPr lvl="1"/>
            <a:r>
              <a:rPr lang="en-US" dirty="0">
                <a:latin typeface="Avenir Book" panose="02000503020000020003" pitchFamily="2" charset="0"/>
              </a:rPr>
              <a:t>Feeling inadequate</a:t>
            </a:r>
          </a:p>
          <a:p>
            <a:pPr lvl="1"/>
            <a:r>
              <a:rPr lang="en-US" dirty="0">
                <a:latin typeface="Avenir Book" panose="02000503020000020003" pitchFamily="2" charset="0"/>
              </a:rPr>
              <a:t>Excessive guilt</a:t>
            </a:r>
          </a:p>
          <a:p>
            <a:pPr lvl="1"/>
            <a:r>
              <a:rPr lang="en-US" dirty="0">
                <a:latin typeface="Avenir Book" panose="02000503020000020003" pitchFamily="2" charset="0"/>
              </a:rPr>
              <a:t>Feelings of wanting to die</a:t>
            </a:r>
          </a:p>
          <a:p>
            <a:pPr lvl="1"/>
            <a:r>
              <a:rPr lang="en-US" dirty="0">
                <a:latin typeface="Avenir Book" panose="02000503020000020003" pitchFamily="2" charset="0"/>
              </a:rPr>
              <a:t>Loss of interest in usual activities or activities once enjoyed</a:t>
            </a:r>
          </a:p>
          <a:p>
            <a:pPr lvl="1"/>
            <a:r>
              <a:rPr lang="en-US" dirty="0">
                <a:latin typeface="Avenir Book" panose="02000503020000020003" pitchFamily="2" charset="0"/>
              </a:rPr>
              <a:t>Difficulty with relationships</a:t>
            </a:r>
          </a:p>
          <a:p>
            <a:pPr lvl="1"/>
            <a:r>
              <a:rPr lang="en-US" dirty="0">
                <a:latin typeface="Avenir Book" panose="02000503020000020003" pitchFamily="2" charset="0"/>
              </a:rPr>
              <a:t>Sleep disturbances (for example, insomnia, hypersomnia)</a:t>
            </a:r>
          </a:p>
          <a:p>
            <a:pPr lvl="1"/>
            <a:r>
              <a:rPr lang="en-US" dirty="0">
                <a:latin typeface="Avenir Book" panose="02000503020000020003" pitchFamily="2" charset="0"/>
              </a:rPr>
              <a:t>Changes in appetite or weight</a:t>
            </a:r>
          </a:p>
          <a:p>
            <a:pPr lvl="1"/>
            <a:r>
              <a:rPr lang="en-US" dirty="0">
                <a:latin typeface="Avenir Book" panose="02000503020000020003" pitchFamily="2" charset="0"/>
              </a:rPr>
              <a:t>Decreased energy</a:t>
            </a:r>
          </a:p>
          <a:p>
            <a:pPr lvl="1"/>
            <a:r>
              <a:rPr lang="en-US" dirty="0">
                <a:latin typeface="Avenir Book" panose="02000503020000020003" pitchFamily="2" charset="0"/>
              </a:rPr>
              <a:t>Difficulty concentrating</a:t>
            </a:r>
          </a:p>
          <a:p>
            <a:pPr lvl="1"/>
            <a:r>
              <a:rPr lang="en-US" dirty="0">
                <a:latin typeface="Avenir Book" panose="02000503020000020003" pitchFamily="2" charset="0"/>
              </a:rPr>
              <a:t>A decrease in the ability to make decisions</a:t>
            </a:r>
          </a:p>
          <a:p>
            <a:pPr lvl="1"/>
            <a:r>
              <a:rPr lang="en-US" dirty="0">
                <a:latin typeface="Avenir Book" panose="02000503020000020003" pitchFamily="2" charset="0"/>
              </a:rPr>
              <a:t>Suicidal thoughts or attempts</a:t>
            </a:r>
          </a:p>
          <a:p>
            <a:pPr lvl="1"/>
            <a:r>
              <a:rPr lang="en-US" dirty="0">
                <a:latin typeface="Avenir Book" panose="02000503020000020003" pitchFamily="2" charset="0"/>
              </a:rPr>
              <a:t>Frequent physical complaints (for example, headache, stomachache, fatigue)</a:t>
            </a:r>
          </a:p>
          <a:p>
            <a:pPr lvl="1"/>
            <a:r>
              <a:rPr lang="en-US" dirty="0">
                <a:latin typeface="Avenir Book" panose="02000503020000020003" pitchFamily="2" charset="0"/>
              </a:rPr>
              <a:t>Running away or threats of running away from home</a:t>
            </a:r>
          </a:p>
          <a:p>
            <a:endParaRPr lang="en-US" dirty="0"/>
          </a:p>
        </p:txBody>
      </p:sp>
    </p:spTree>
    <p:extLst>
      <p:ext uri="{BB962C8B-B14F-4D97-AF65-F5344CB8AC3E}">
        <p14:creationId xmlns:p14="http://schemas.microsoft.com/office/powerpoint/2010/main" val="23382445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4286</TotalTime>
  <Words>5564</Words>
  <Application>Microsoft Macintosh PowerPoint</Application>
  <PresentationFormat>On-screen Show (4:3)</PresentationFormat>
  <Paragraphs>617</Paragraphs>
  <Slides>49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Avenir Book</vt:lpstr>
      <vt:lpstr>Wingdings</vt:lpstr>
      <vt:lpstr>Clarity</vt:lpstr>
      <vt:lpstr>Mental illness in children: Know the signs  </vt:lpstr>
      <vt:lpstr>PowerPoint Presentation</vt:lpstr>
      <vt:lpstr>PowerPoint Presentation</vt:lpstr>
      <vt:lpstr>PowerPoint Presentation</vt:lpstr>
      <vt:lpstr>Major Depression in Children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Anxiety Disorders of Childhood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Treatment Options</vt:lpstr>
      <vt:lpstr>PowerPoint Presentation</vt:lpstr>
    </vt:vector>
  </TitlesOfParts>
  <Company>The Levy Launch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illness in children: Know the signs  </dc:title>
  <dc:creator>Elijah Levy</dc:creator>
  <cp:lastModifiedBy>Levy, Elijah</cp:lastModifiedBy>
  <cp:revision>47</cp:revision>
  <dcterms:created xsi:type="dcterms:W3CDTF">2018-01-09T04:59:59Z</dcterms:created>
  <dcterms:modified xsi:type="dcterms:W3CDTF">2021-12-12T15:44:40Z</dcterms:modified>
</cp:coreProperties>
</file>