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 id="260" r:id="rId4"/>
    <p:sldId id="257" r:id="rId5"/>
    <p:sldId id="258"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D124DC-0CE0-074C-BF37-DE17C5246D1C}" type="datetimeFigureOut">
              <a:rPr lang="en-US" smtClean="0"/>
              <a:t>10/29/19</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CFE409F8-82B7-814F-93AA-33FC86C629ED}"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748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D124DC-0CE0-074C-BF37-DE17C5246D1C}"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09F8-82B7-814F-93AA-33FC86C629ED}"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8311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D124DC-0CE0-074C-BF37-DE17C5246D1C}"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09F8-82B7-814F-93AA-33FC86C629ED}"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7728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D124DC-0CE0-074C-BF37-DE17C5246D1C}"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09F8-82B7-814F-93AA-33FC86C629ED}"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689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D124DC-0CE0-074C-BF37-DE17C5246D1C}"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09F8-82B7-814F-93AA-33FC86C629ED}"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70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D124DC-0CE0-074C-BF37-DE17C5246D1C}"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09F8-82B7-814F-93AA-33FC86C629ED}"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1553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D124DC-0CE0-074C-BF37-DE17C5246D1C}" type="datetimeFigureOut">
              <a:rPr lang="en-US" smtClean="0"/>
              <a:t>10/29/19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09F8-82B7-814F-93AA-33FC86C629ED}"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7774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D124DC-0CE0-074C-BF37-DE17C5246D1C}" type="datetimeFigureOut">
              <a:rPr lang="en-US" smtClean="0"/>
              <a:t>10/29/19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09F8-82B7-814F-93AA-33FC86C629ED}"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449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124DC-0CE0-074C-BF37-DE17C5246D1C}" type="datetimeFigureOut">
              <a:rPr lang="en-US" smtClean="0"/>
              <a:t>10/29/19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09F8-82B7-814F-93AA-33FC86C629ED}" type="slidenum">
              <a:rPr lang="en-US" smtClean="0"/>
              <a:t>‹#›</a:t>
            </a:fld>
            <a:endParaRPr lang="en-US"/>
          </a:p>
        </p:txBody>
      </p:sp>
    </p:spTree>
    <p:extLst>
      <p:ext uri="{BB962C8B-B14F-4D97-AF65-F5344CB8AC3E}">
        <p14:creationId xmlns:p14="http://schemas.microsoft.com/office/powerpoint/2010/main" val="3851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D124DC-0CE0-074C-BF37-DE17C5246D1C}"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09F8-82B7-814F-93AA-33FC86C629ED}"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6453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DD124DC-0CE0-074C-BF37-DE17C5246D1C}" type="datetimeFigureOut">
              <a:rPr lang="en-US" smtClean="0"/>
              <a:t>10/29/19</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CFE409F8-82B7-814F-93AA-33FC86C629ED}"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244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DD124DC-0CE0-074C-BF37-DE17C5246D1C}" type="datetimeFigureOut">
              <a:rPr lang="en-US" smtClean="0"/>
              <a:t>10/29/19</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FE409F8-82B7-814F-93AA-33FC86C629ED}"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968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25770-EF55-7A43-944D-CD902B07BE23}"/>
              </a:ext>
            </a:extLst>
          </p:cNvPr>
          <p:cNvSpPr>
            <a:spLocks noGrp="1"/>
          </p:cNvSpPr>
          <p:nvPr>
            <p:ph type="ctrTitle"/>
          </p:nvPr>
        </p:nvSpPr>
        <p:spPr>
          <a:xfrm>
            <a:off x="1404078" y="522756"/>
            <a:ext cx="9943475" cy="1655762"/>
          </a:xfrm>
        </p:spPr>
        <p:txBody>
          <a:bodyPr>
            <a:normAutofit fontScale="90000"/>
          </a:bodyPr>
          <a:lstStyle/>
          <a:p>
            <a:r>
              <a:rPr lang="en-US" dirty="0"/>
              <a:t>Coronary Artery Disease</a:t>
            </a:r>
          </a:p>
        </p:txBody>
      </p:sp>
      <p:sp>
        <p:nvSpPr>
          <p:cNvPr id="3" name="Subtitle 2">
            <a:extLst>
              <a:ext uri="{FF2B5EF4-FFF2-40B4-BE49-F238E27FC236}">
                <a16:creationId xmlns:a16="http://schemas.microsoft.com/office/drawing/2014/main" id="{3A677087-D9AF-1841-A0D8-58DDB921815E}"/>
              </a:ext>
            </a:extLst>
          </p:cNvPr>
          <p:cNvSpPr>
            <a:spLocks noGrp="1"/>
          </p:cNvSpPr>
          <p:nvPr>
            <p:ph type="subTitle" idx="1"/>
          </p:nvPr>
        </p:nvSpPr>
        <p:spPr>
          <a:xfrm>
            <a:off x="1524000" y="3602038"/>
            <a:ext cx="9144000" cy="1404677"/>
          </a:xfrm>
        </p:spPr>
        <p:txBody>
          <a:bodyPr/>
          <a:lstStyle/>
          <a:p>
            <a:r>
              <a:rPr lang="en-US" dirty="0"/>
              <a:t>                                    Definition, Causes and Symptoms</a:t>
            </a:r>
          </a:p>
        </p:txBody>
      </p:sp>
    </p:spTree>
    <p:extLst>
      <p:ext uri="{BB962C8B-B14F-4D97-AF65-F5344CB8AC3E}">
        <p14:creationId xmlns:p14="http://schemas.microsoft.com/office/powerpoint/2010/main" val="3642066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A1A64A-6104-8940-B546-D53E6F68C773}"/>
              </a:ext>
            </a:extLst>
          </p:cNvPr>
          <p:cNvSpPr>
            <a:spLocks noGrp="1"/>
          </p:cNvSpPr>
          <p:nvPr>
            <p:ph idx="1"/>
          </p:nvPr>
        </p:nvSpPr>
        <p:spPr>
          <a:xfrm>
            <a:off x="344774" y="329784"/>
            <a:ext cx="11497456" cy="6115986"/>
          </a:xfrm>
        </p:spPr>
        <p:txBody>
          <a:bodyPr>
            <a:normAutofit/>
          </a:bodyPr>
          <a:lstStyle/>
          <a:p>
            <a:pPr marL="0" indent="0">
              <a:buNone/>
            </a:pPr>
            <a:endParaRPr lang="en-US" sz="2000" dirty="0"/>
          </a:p>
          <a:p>
            <a:r>
              <a:rPr lang="en-US" sz="2000" dirty="0"/>
              <a:t>Coronary artery disease develops when the major blood vessels that supply your heart with blood, oxygen and nutrients (coronary arteries) become damaged or diseased. Cholesterol-containing deposits (plaque) in your arteries and inflammation are usually to blame for coronary artery disease.</a:t>
            </a:r>
          </a:p>
          <a:p>
            <a:endParaRPr lang="en-US" sz="2000" dirty="0"/>
          </a:p>
          <a:p>
            <a:r>
              <a:rPr lang="en-US" sz="2000" dirty="0"/>
              <a:t>When plaque builds up, it narrows your coronary arteries, decreasing blood flow to your heart. Eventually, the decreased blood flow may cause chest pain (angina), shortness of breath, or other coronary artery disease signs and symptoms. A complete blockage can cause a heart attack.</a:t>
            </a:r>
          </a:p>
          <a:p>
            <a:endParaRPr lang="en-US" sz="2000" dirty="0"/>
          </a:p>
          <a:p>
            <a:r>
              <a:rPr lang="en-US" sz="2000" dirty="0"/>
              <a:t>Because coronary artery disease often develops over decades, you might not notice a problem until you have a significant blockage or a heart attack. But there's plenty you can do to prevent and treat coronary artery disease. A healthy lifestyle can make a big impact.</a:t>
            </a:r>
          </a:p>
          <a:p>
            <a:pPr marL="0" indent="0">
              <a:buNone/>
            </a:pPr>
            <a:endParaRPr lang="en-US" dirty="0"/>
          </a:p>
        </p:txBody>
      </p:sp>
    </p:spTree>
    <p:extLst>
      <p:ext uri="{BB962C8B-B14F-4D97-AF65-F5344CB8AC3E}">
        <p14:creationId xmlns:p14="http://schemas.microsoft.com/office/powerpoint/2010/main" val="3994977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F0E8C1-5C5D-514E-B6E0-029CEE74A122}"/>
              </a:ext>
            </a:extLst>
          </p:cNvPr>
          <p:cNvSpPr>
            <a:spLocks noGrp="1"/>
          </p:cNvSpPr>
          <p:nvPr>
            <p:ph idx="1"/>
          </p:nvPr>
        </p:nvSpPr>
        <p:spPr>
          <a:xfrm>
            <a:off x="304800" y="185056"/>
            <a:ext cx="11571514" cy="6379029"/>
          </a:xfrm>
        </p:spPr>
        <p:txBody>
          <a:bodyPr>
            <a:normAutofit fontScale="92500" lnSpcReduction="20000"/>
          </a:bodyPr>
          <a:lstStyle/>
          <a:p>
            <a:pPr marL="0" indent="0" algn="ctr">
              <a:buNone/>
            </a:pPr>
            <a:r>
              <a:rPr lang="en-US" sz="2200" dirty="0"/>
              <a:t>Symptoms</a:t>
            </a:r>
          </a:p>
          <a:p>
            <a:r>
              <a:rPr lang="en-US" sz="2200" dirty="0"/>
              <a:t>If your coronary arteries narrow, they can't supply enough oxygen-rich blood to your heart — especially when it's beating hard, such as during exercise. </a:t>
            </a:r>
          </a:p>
          <a:p>
            <a:r>
              <a:rPr lang="en-US" sz="2200" dirty="0"/>
              <a:t>At first, the decreased blood flow may not cause any coronary artery disease symptoms.</a:t>
            </a:r>
          </a:p>
          <a:p>
            <a:r>
              <a:rPr lang="en-US" sz="2200" dirty="0"/>
              <a:t>As plaque continues to build up in your coronary arteries, however, you may develop coronary artery disease signs and symptoms, including:</a:t>
            </a:r>
          </a:p>
          <a:p>
            <a:endParaRPr lang="en-US" sz="2200" dirty="0"/>
          </a:p>
          <a:p>
            <a:pPr lvl="1"/>
            <a:r>
              <a:rPr lang="en-US" sz="2000" b="1" dirty="0"/>
              <a:t>Chest pain (angina).</a:t>
            </a:r>
            <a:r>
              <a:rPr lang="en-US" sz="2000" dirty="0"/>
              <a:t> You may feel pressure or tightness in your chest, as if someone were standing on your chest. This pain, referred to as angina, usually occurs on the middle or left side of the chest. Angina is generally triggered by physical or emotional stress.</a:t>
            </a:r>
          </a:p>
          <a:p>
            <a:pPr lvl="1"/>
            <a:r>
              <a:rPr lang="en-US" sz="2000" dirty="0"/>
              <a:t>The pain usually goes away within minutes after stopping the stressful activity. In some people, especially women, this pain may be fleeting or sharp and felt in the neck, arm or back.</a:t>
            </a:r>
          </a:p>
          <a:p>
            <a:pPr lvl="1"/>
            <a:r>
              <a:rPr lang="en-US" sz="2000" b="1" dirty="0"/>
              <a:t>Shortness of breath.</a:t>
            </a:r>
            <a:r>
              <a:rPr lang="en-US" sz="2000" dirty="0"/>
              <a:t> If your heart can't pump enough blood to meet your body's needs, you may develop shortness of breath or extreme fatigue with exertion.</a:t>
            </a:r>
          </a:p>
          <a:p>
            <a:pPr lvl="1"/>
            <a:r>
              <a:rPr lang="en-US" sz="2000" b="1" dirty="0"/>
              <a:t>Heart attack.</a:t>
            </a:r>
            <a:r>
              <a:rPr lang="en-US" sz="2000" dirty="0"/>
              <a:t> A completely blocked coronary artery will cause a heart attack. The classic signs and symptoms of a heart attack include crushing pressure in your chest and pain in your shoulder or arm, sometimes with shortness of breath and sweating.</a:t>
            </a:r>
          </a:p>
          <a:p>
            <a:pPr marL="0" indent="0">
              <a:buNone/>
            </a:pPr>
            <a:endParaRPr lang="en-US" dirty="0"/>
          </a:p>
        </p:txBody>
      </p:sp>
    </p:spTree>
    <p:extLst>
      <p:ext uri="{BB962C8B-B14F-4D97-AF65-F5344CB8AC3E}">
        <p14:creationId xmlns:p14="http://schemas.microsoft.com/office/powerpoint/2010/main" val="108941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1F78A6-8216-B34D-A2C5-FF832053C8CA}"/>
              </a:ext>
            </a:extLst>
          </p:cNvPr>
          <p:cNvSpPr>
            <a:spLocks noGrp="1"/>
          </p:cNvSpPr>
          <p:nvPr>
            <p:ph idx="1"/>
          </p:nvPr>
        </p:nvSpPr>
        <p:spPr>
          <a:xfrm>
            <a:off x="329783" y="374754"/>
            <a:ext cx="11482465" cy="6145967"/>
          </a:xfrm>
        </p:spPr>
        <p:txBody>
          <a:bodyPr>
            <a:normAutofit/>
          </a:bodyPr>
          <a:lstStyle/>
          <a:p>
            <a:r>
              <a:rPr lang="en-US" dirty="0"/>
              <a:t>Coronary artery disease is thought to begin with damage or injury to the inner layer of a coronary artery, sometimes as early as childhood. The damage may be caused by various factors, including:</a:t>
            </a:r>
          </a:p>
          <a:p>
            <a:r>
              <a:rPr lang="en-US" dirty="0"/>
              <a:t>Smoking</a:t>
            </a:r>
          </a:p>
          <a:p>
            <a:r>
              <a:rPr lang="en-US" dirty="0"/>
              <a:t>High blood pressure</a:t>
            </a:r>
          </a:p>
          <a:p>
            <a:r>
              <a:rPr lang="en-US" dirty="0"/>
              <a:t>High cholesterol</a:t>
            </a:r>
          </a:p>
          <a:p>
            <a:r>
              <a:rPr lang="en-US" dirty="0"/>
              <a:t>Diabetes or insulin resistance</a:t>
            </a:r>
          </a:p>
          <a:p>
            <a:r>
              <a:rPr lang="en-US" dirty="0"/>
              <a:t>Sedentary lifestyle</a:t>
            </a:r>
          </a:p>
          <a:p>
            <a:r>
              <a:rPr lang="en-US" dirty="0"/>
              <a:t>Once the inner wall of an artery is damaged, fatty deposits (plaque) made of cholesterol and other cellular waste products tend to accumulate at the site of injury in a process called atherosclerosis. </a:t>
            </a:r>
          </a:p>
          <a:p>
            <a:r>
              <a:rPr lang="en-US" dirty="0"/>
              <a:t>If the surface of the plaque breaks or ruptures, blood cells called platelets will clump at the site to try to repair the artery. This clump can block the artery, leading to a heart attack.</a:t>
            </a:r>
          </a:p>
          <a:p>
            <a:endParaRPr lang="en-US" dirty="0"/>
          </a:p>
        </p:txBody>
      </p:sp>
    </p:spTree>
    <p:extLst>
      <p:ext uri="{BB962C8B-B14F-4D97-AF65-F5344CB8AC3E}">
        <p14:creationId xmlns:p14="http://schemas.microsoft.com/office/powerpoint/2010/main" val="884346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883F5B-E950-3B45-97C8-139DB1BC2F53}"/>
              </a:ext>
            </a:extLst>
          </p:cNvPr>
          <p:cNvSpPr>
            <a:spLocks noGrp="1"/>
          </p:cNvSpPr>
          <p:nvPr>
            <p:ph idx="1"/>
          </p:nvPr>
        </p:nvSpPr>
        <p:spPr>
          <a:xfrm>
            <a:off x="344773" y="239843"/>
            <a:ext cx="11407515" cy="6415790"/>
          </a:xfrm>
        </p:spPr>
        <p:txBody>
          <a:bodyPr>
            <a:normAutofit lnSpcReduction="10000"/>
          </a:bodyPr>
          <a:lstStyle/>
          <a:p>
            <a:pPr marL="0" indent="0" algn="ctr">
              <a:buNone/>
            </a:pPr>
            <a:r>
              <a:rPr lang="en-US" sz="3200" b="1" dirty="0"/>
              <a:t>Risk factors for coronary artery disease include:</a:t>
            </a:r>
          </a:p>
          <a:p>
            <a:pPr marL="0" indent="0" algn="ctr">
              <a:buNone/>
            </a:pPr>
            <a:endParaRPr lang="en-US" sz="3200" b="1" dirty="0"/>
          </a:p>
          <a:p>
            <a:r>
              <a:rPr lang="en-US" sz="2200" b="1" dirty="0"/>
              <a:t>Age.</a:t>
            </a:r>
            <a:r>
              <a:rPr lang="en-US" sz="2200" dirty="0"/>
              <a:t> Simply getting older increases your risk of damaged and narrowed arteries.</a:t>
            </a:r>
          </a:p>
          <a:p>
            <a:r>
              <a:rPr lang="en-US" sz="2200" b="1" dirty="0"/>
              <a:t>Sex.</a:t>
            </a:r>
            <a:r>
              <a:rPr lang="en-US" sz="2200" dirty="0"/>
              <a:t> Men are generally at greater risk of coronary artery disease. However, the risk for women increases after menopause.</a:t>
            </a:r>
          </a:p>
          <a:p>
            <a:r>
              <a:rPr lang="en-US" sz="2200" b="1" dirty="0"/>
              <a:t>Family history.</a:t>
            </a:r>
            <a:r>
              <a:rPr lang="en-US" sz="2200" dirty="0"/>
              <a:t> A family history of heart disease is associated with a higher risk of coronary artery disease, especially if a close relative developed heart disease at an early age. Your risk is highest if your father or a brother was diagnosed with heart disease before age 55 or if your mother or a sister developed it before age 65.</a:t>
            </a:r>
          </a:p>
          <a:p>
            <a:r>
              <a:rPr lang="en-US" sz="2200" b="1" dirty="0"/>
              <a:t>Smoking.</a:t>
            </a:r>
            <a:r>
              <a:rPr lang="en-US" sz="2200" dirty="0"/>
              <a:t> People who smoke have a significantly increased risk of heart disease. Exposing others to your secondhand smoke also increases their risk of coronary artery disease.</a:t>
            </a:r>
          </a:p>
          <a:p>
            <a:r>
              <a:rPr lang="en-US" sz="2200" b="1" dirty="0"/>
              <a:t>High blood pressure.</a:t>
            </a:r>
            <a:r>
              <a:rPr lang="en-US" sz="2200" dirty="0"/>
              <a:t> Uncontrolled high blood pressure can result in hardening and thickening of your arteries, narrowing the channel through which blood can flow.</a:t>
            </a:r>
          </a:p>
          <a:p>
            <a:endParaRPr lang="en-US" dirty="0"/>
          </a:p>
        </p:txBody>
      </p:sp>
    </p:spTree>
    <p:extLst>
      <p:ext uri="{BB962C8B-B14F-4D97-AF65-F5344CB8AC3E}">
        <p14:creationId xmlns:p14="http://schemas.microsoft.com/office/powerpoint/2010/main" val="1406706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EFA253-E73A-134E-BF37-176FD769354E}"/>
              </a:ext>
            </a:extLst>
          </p:cNvPr>
          <p:cNvSpPr>
            <a:spLocks noGrp="1"/>
          </p:cNvSpPr>
          <p:nvPr>
            <p:ph idx="1"/>
          </p:nvPr>
        </p:nvSpPr>
        <p:spPr>
          <a:xfrm>
            <a:off x="217713" y="315686"/>
            <a:ext cx="11473543" cy="6226628"/>
          </a:xfrm>
        </p:spPr>
        <p:txBody>
          <a:bodyPr>
            <a:normAutofit fontScale="92500" lnSpcReduction="20000"/>
          </a:bodyPr>
          <a:lstStyle/>
          <a:p>
            <a:r>
              <a:rPr lang="en-US" sz="2400" b="1" dirty="0"/>
              <a:t>High blood cholesterol levels.</a:t>
            </a:r>
            <a:r>
              <a:rPr lang="en-US" sz="2400" dirty="0"/>
              <a:t> High levels of cholesterol in your blood can increase the risk of formation of plaque and atherosclerosis. High cholesterol can be caused by a high level of low-density lipoprotein (LDL) cholesterol, known as the "bad" cholesterol. A low level of high-density lipoprotein (HDL) cholesterol, known as the "good" cholesterol, can also contribute to the development of atherosclerosis.</a:t>
            </a:r>
          </a:p>
          <a:p>
            <a:r>
              <a:rPr lang="en-US" sz="2400" b="1" dirty="0"/>
              <a:t>Diabetes.</a:t>
            </a:r>
            <a:r>
              <a:rPr lang="en-US" sz="2400" dirty="0"/>
              <a:t> Diabetes is associated with an increased risk of coronary artery disease. Type 2 diabetes and coronary artery disease share similar risk factors, such as obesity and high blood pressure.</a:t>
            </a:r>
          </a:p>
          <a:p>
            <a:r>
              <a:rPr lang="en-US" sz="2400" b="1" dirty="0"/>
              <a:t>Overweight or obesity.</a:t>
            </a:r>
            <a:r>
              <a:rPr lang="en-US" sz="2400" dirty="0"/>
              <a:t> Excess weight typically worsens other risk factors.</a:t>
            </a:r>
          </a:p>
          <a:p>
            <a:r>
              <a:rPr lang="en-US" sz="2400" b="1" dirty="0"/>
              <a:t>Physical inactivity.</a:t>
            </a:r>
            <a:r>
              <a:rPr lang="en-US" sz="2400" dirty="0"/>
              <a:t> Lack of exercise also is associated with coronary artery disease and some of its risk factors, as well.</a:t>
            </a:r>
          </a:p>
          <a:p>
            <a:r>
              <a:rPr lang="en-US" sz="2400" b="1" dirty="0"/>
              <a:t>High stress.</a:t>
            </a:r>
            <a:r>
              <a:rPr lang="en-US" sz="2400" dirty="0"/>
              <a:t> Unrelieved stress in your life may damage your arteries as well as worsen other risk factors for coronary artery disease.</a:t>
            </a:r>
          </a:p>
          <a:p>
            <a:r>
              <a:rPr lang="en-US" sz="2400" b="1" dirty="0"/>
              <a:t>Unhealthy diet.</a:t>
            </a:r>
            <a:r>
              <a:rPr lang="en-US" sz="2400" dirty="0"/>
              <a:t> Eating too much food that has high amounts of saturated fat, trans fat, salt and sugar can increase your risk of coronary artery disease.</a:t>
            </a:r>
          </a:p>
          <a:p>
            <a:pPr marL="0" indent="0">
              <a:buNone/>
            </a:pPr>
            <a:endParaRPr lang="en-US" dirty="0"/>
          </a:p>
        </p:txBody>
      </p:sp>
    </p:spTree>
    <p:extLst>
      <p:ext uri="{BB962C8B-B14F-4D97-AF65-F5344CB8AC3E}">
        <p14:creationId xmlns:p14="http://schemas.microsoft.com/office/powerpoint/2010/main" val="2236119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84634-1E4E-EF43-BF99-D2367C4E1728}"/>
              </a:ext>
            </a:extLst>
          </p:cNvPr>
          <p:cNvSpPr>
            <a:spLocks noGrp="1"/>
          </p:cNvSpPr>
          <p:nvPr>
            <p:ph type="title"/>
          </p:nvPr>
        </p:nvSpPr>
        <p:spPr>
          <a:xfrm>
            <a:off x="1103236" y="249349"/>
            <a:ext cx="9603275" cy="610624"/>
          </a:xfrm>
        </p:spPr>
        <p:txBody>
          <a:bodyPr/>
          <a:lstStyle/>
          <a:p>
            <a:pPr algn="ctr"/>
            <a:r>
              <a:rPr lang="en-US" dirty="0"/>
              <a:t>Prevention</a:t>
            </a:r>
          </a:p>
        </p:txBody>
      </p:sp>
      <p:sp>
        <p:nvSpPr>
          <p:cNvPr id="3" name="Content Placeholder 2">
            <a:extLst>
              <a:ext uri="{FF2B5EF4-FFF2-40B4-BE49-F238E27FC236}">
                <a16:creationId xmlns:a16="http://schemas.microsoft.com/office/drawing/2014/main" id="{EF8601B5-7759-4240-8FFF-311C51543F40}"/>
              </a:ext>
            </a:extLst>
          </p:cNvPr>
          <p:cNvSpPr>
            <a:spLocks noGrp="1"/>
          </p:cNvSpPr>
          <p:nvPr>
            <p:ph idx="1"/>
          </p:nvPr>
        </p:nvSpPr>
        <p:spPr>
          <a:xfrm>
            <a:off x="293914" y="859973"/>
            <a:ext cx="11604171" cy="5175704"/>
          </a:xfrm>
        </p:spPr>
        <p:txBody>
          <a:bodyPr>
            <a:normAutofit/>
          </a:bodyPr>
          <a:lstStyle/>
          <a:p>
            <a:pPr marL="0" indent="0">
              <a:buNone/>
            </a:pPr>
            <a:endParaRPr lang="en-US" dirty="0"/>
          </a:p>
          <a:p>
            <a:r>
              <a:rPr lang="en-US" sz="2400" dirty="0"/>
              <a:t>The same lifestyle habits that can help treat coronary artery disease can also help prevent it from developing in the first place. Leading a healthy lifestyle can help keep your arteries strong and clear of plaque. To improve your heart health, you can:</a:t>
            </a:r>
          </a:p>
          <a:p>
            <a:endParaRPr lang="en-US" dirty="0"/>
          </a:p>
          <a:p>
            <a:pPr lvl="1"/>
            <a:r>
              <a:rPr lang="en-US" sz="2000" dirty="0"/>
              <a:t>Quit smoking</a:t>
            </a:r>
          </a:p>
          <a:p>
            <a:pPr lvl="1"/>
            <a:r>
              <a:rPr lang="en-US" sz="2000" dirty="0"/>
              <a:t>Control conditions such as high blood pressure, high cholesterol and diabetes</a:t>
            </a:r>
          </a:p>
          <a:p>
            <a:pPr lvl="1"/>
            <a:r>
              <a:rPr lang="en-US" sz="2000" dirty="0"/>
              <a:t>Stay physically active</a:t>
            </a:r>
          </a:p>
          <a:p>
            <a:pPr lvl="1"/>
            <a:r>
              <a:rPr lang="en-US" sz="2000" dirty="0"/>
              <a:t>Eat a low-fat, low-salt diet that's rich in fruits, vegetables and whole grains</a:t>
            </a:r>
          </a:p>
          <a:p>
            <a:pPr lvl="1"/>
            <a:r>
              <a:rPr lang="en-US" sz="2000" dirty="0"/>
              <a:t>Maintain a healthy weight</a:t>
            </a:r>
          </a:p>
          <a:p>
            <a:pPr lvl="1"/>
            <a:r>
              <a:rPr lang="en-US" sz="2000" dirty="0"/>
              <a:t>Reduce and manage stress</a:t>
            </a:r>
          </a:p>
          <a:p>
            <a:pPr marL="0" indent="0">
              <a:buNone/>
            </a:pPr>
            <a:endParaRPr lang="en-US" dirty="0"/>
          </a:p>
        </p:txBody>
      </p:sp>
    </p:spTree>
    <p:extLst>
      <p:ext uri="{BB962C8B-B14F-4D97-AF65-F5344CB8AC3E}">
        <p14:creationId xmlns:p14="http://schemas.microsoft.com/office/powerpoint/2010/main" val="425405037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{3C8E642D-D306-4343-B3C4-7017EC7F5FFA}tf10001119</Template>
  <TotalTime>14</TotalTime>
  <Words>460</Words>
  <Application>Microsoft Macintosh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Coronary Artery Disease</vt:lpstr>
      <vt:lpstr>PowerPoint Presentation</vt:lpstr>
      <vt:lpstr>PowerPoint Presentation</vt:lpstr>
      <vt:lpstr>PowerPoint Presentation</vt:lpstr>
      <vt:lpstr>PowerPoint Presentation</vt:lpstr>
      <vt:lpstr>PowerPoint Presentation</vt:lpstr>
      <vt:lpstr>Prevention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Coronary Artery Disease</dc:title>
  <dc:creator>Microsoft Office User</dc:creator>
  <cp:lastModifiedBy>Microsoft Office User</cp:lastModifiedBy>
  <cp:revision>7</cp:revision>
  <dcterms:created xsi:type="dcterms:W3CDTF">2019-10-29T13:09:13Z</dcterms:created>
  <dcterms:modified xsi:type="dcterms:W3CDTF">2019-10-29T13:24:00Z</dcterms:modified>
</cp:coreProperties>
</file>