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70" r:id="rId4"/>
    <p:sldId id="271" r:id="rId5"/>
    <p:sldId id="272" r:id="rId6"/>
    <p:sldId id="273" r:id="rId7"/>
    <p:sldId id="269" r:id="rId8"/>
    <p:sldId id="274" r:id="rId9"/>
    <p:sldId id="257" r:id="rId10"/>
    <p:sldId id="259" r:id="rId11"/>
    <p:sldId id="260" r:id="rId12"/>
    <p:sldId id="261" r:id="rId13"/>
    <p:sldId id="262" r:id="rId14"/>
    <p:sldId id="263" r:id="rId15"/>
    <p:sldId id="264" r:id="rId16"/>
    <p:sldId id="268" r:id="rId17"/>
    <p:sldId id="275" r:id="rId18"/>
    <p:sldId id="276"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4"/>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1F7676-519E-064E-9DB2-DED38688F1B3}" type="datetimeFigureOut">
              <a:rPr lang="en-US" smtClean="0"/>
              <a:t>3/27/22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2AB4AEC-32AA-9A4E-BEAF-4E302D119122}"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457524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1F7676-519E-064E-9DB2-DED38688F1B3}" type="datetimeFigureOut">
              <a:rPr lang="en-US" smtClean="0"/>
              <a:t>3/27/22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EC-32AA-9A4E-BEAF-4E302D119122}" type="slidenum">
              <a:rPr lang="en-US" smtClean="0"/>
              <a:t>‹#›</a:t>
            </a:fld>
            <a:endParaRPr lang="en-US"/>
          </a:p>
        </p:txBody>
      </p:sp>
    </p:spTree>
    <p:extLst>
      <p:ext uri="{BB962C8B-B14F-4D97-AF65-F5344CB8AC3E}">
        <p14:creationId xmlns:p14="http://schemas.microsoft.com/office/powerpoint/2010/main" val="39179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1F7676-519E-064E-9DB2-DED38688F1B3}" type="datetimeFigureOut">
              <a:rPr lang="en-US" smtClean="0"/>
              <a:t>3/27/22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EC-32AA-9A4E-BEAF-4E302D119122}" type="slidenum">
              <a:rPr lang="en-US" smtClean="0"/>
              <a:t>‹#›</a:t>
            </a:fld>
            <a:endParaRPr lang="en-US"/>
          </a:p>
        </p:txBody>
      </p:sp>
    </p:spTree>
    <p:extLst>
      <p:ext uri="{BB962C8B-B14F-4D97-AF65-F5344CB8AC3E}">
        <p14:creationId xmlns:p14="http://schemas.microsoft.com/office/powerpoint/2010/main" val="410214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1F7676-519E-064E-9DB2-DED38688F1B3}" type="datetimeFigureOut">
              <a:rPr lang="en-US" smtClean="0"/>
              <a:t>3/27/22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EC-32AA-9A4E-BEAF-4E302D119122}" type="slidenum">
              <a:rPr lang="en-US" smtClean="0"/>
              <a:t>‹#›</a:t>
            </a:fld>
            <a:endParaRPr lang="en-US"/>
          </a:p>
        </p:txBody>
      </p:sp>
    </p:spTree>
    <p:extLst>
      <p:ext uri="{BB962C8B-B14F-4D97-AF65-F5344CB8AC3E}">
        <p14:creationId xmlns:p14="http://schemas.microsoft.com/office/powerpoint/2010/main" val="61445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1F7676-519E-064E-9DB2-DED38688F1B3}" type="datetimeFigureOut">
              <a:rPr lang="en-US" smtClean="0"/>
              <a:t>3/27/22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2AB4AEC-32AA-9A4E-BEAF-4E302D119122}"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0134706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1F7676-519E-064E-9DB2-DED38688F1B3}" type="datetimeFigureOut">
              <a:rPr lang="en-US" smtClean="0"/>
              <a:t>3/27/22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B4AEC-32AA-9A4E-BEAF-4E302D119122}" type="slidenum">
              <a:rPr lang="en-US" smtClean="0"/>
              <a:t>‹#›</a:t>
            </a:fld>
            <a:endParaRPr lang="en-US"/>
          </a:p>
        </p:txBody>
      </p:sp>
    </p:spTree>
    <p:extLst>
      <p:ext uri="{BB962C8B-B14F-4D97-AF65-F5344CB8AC3E}">
        <p14:creationId xmlns:p14="http://schemas.microsoft.com/office/powerpoint/2010/main" val="2150991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1F7676-519E-064E-9DB2-DED38688F1B3}" type="datetimeFigureOut">
              <a:rPr lang="en-US" smtClean="0"/>
              <a:t>3/27/22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AB4AEC-32AA-9A4E-BEAF-4E302D119122}" type="slidenum">
              <a:rPr lang="en-US" smtClean="0"/>
              <a:t>‹#›</a:t>
            </a:fld>
            <a:endParaRPr lang="en-US"/>
          </a:p>
        </p:txBody>
      </p:sp>
    </p:spTree>
    <p:extLst>
      <p:ext uri="{BB962C8B-B14F-4D97-AF65-F5344CB8AC3E}">
        <p14:creationId xmlns:p14="http://schemas.microsoft.com/office/powerpoint/2010/main" val="951248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1F7676-519E-064E-9DB2-DED38688F1B3}" type="datetimeFigureOut">
              <a:rPr lang="en-US" smtClean="0"/>
              <a:t>3/27/22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B4AEC-32AA-9A4E-BEAF-4E302D119122}" type="slidenum">
              <a:rPr lang="en-US" smtClean="0"/>
              <a:t>‹#›</a:t>
            </a:fld>
            <a:endParaRPr lang="en-US"/>
          </a:p>
        </p:txBody>
      </p:sp>
    </p:spTree>
    <p:extLst>
      <p:ext uri="{BB962C8B-B14F-4D97-AF65-F5344CB8AC3E}">
        <p14:creationId xmlns:p14="http://schemas.microsoft.com/office/powerpoint/2010/main" val="3504039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F7676-519E-064E-9DB2-DED38688F1B3}" type="datetimeFigureOut">
              <a:rPr lang="en-US" smtClean="0"/>
              <a:t>3/27/22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AB4AEC-32AA-9A4E-BEAF-4E302D119122}" type="slidenum">
              <a:rPr lang="en-US" smtClean="0"/>
              <a:t>‹#›</a:t>
            </a:fld>
            <a:endParaRPr lang="en-US"/>
          </a:p>
        </p:txBody>
      </p:sp>
    </p:spTree>
    <p:extLst>
      <p:ext uri="{BB962C8B-B14F-4D97-AF65-F5344CB8AC3E}">
        <p14:creationId xmlns:p14="http://schemas.microsoft.com/office/powerpoint/2010/main" val="1915047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1F7676-519E-064E-9DB2-DED38688F1B3}" type="datetimeFigureOut">
              <a:rPr lang="en-US" smtClean="0"/>
              <a:t>3/27/22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2AB4AEC-32AA-9A4E-BEAF-4E302D11912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3789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1F7676-519E-064E-9DB2-DED38688F1B3}" type="datetimeFigureOut">
              <a:rPr lang="en-US" smtClean="0"/>
              <a:t>3/27/22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2AB4AEC-32AA-9A4E-BEAF-4E302D11912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2418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1F7676-519E-064E-9DB2-DED38688F1B3}" type="datetimeFigureOut">
              <a:rPr lang="en-US" smtClean="0"/>
              <a:t>3/27/22</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2AB4AEC-32AA-9A4E-BEAF-4E302D119122}"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619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sychdb.com/cl/tbi" TargetMode="External"/><Relationship Id="rId7" Type="http://schemas.openxmlformats.org/officeDocument/2006/relationships/hyperlink" Target="https://www.psychdb.com/personality/antisocial" TargetMode="External"/><Relationship Id="rId2" Type="http://schemas.openxmlformats.org/officeDocument/2006/relationships/hyperlink" Target="https://www.psychdb.com/child/home" TargetMode="External"/><Relationship Id="rId1" Type="http://schemas.openxmlformats.org/officeDocument/2006/relationships/slideLayout" Target="../slideLayouts/slideLayout2.xml"/><Relationship Id="rId6" Type="http://schemas.openxmlformats.org/officeDocument/2006/relationships/hyperlink" Target="https://www.psychdb.com/teaching/childhood-trauma-aces" TargetMode="External"/><Relationship Id="rId5" Type="http://schemas.openxmlformats.org/officeDocument/2006/relationships/hyperlink" Target="https://www.psychdb.com/psychotherapy/family" TargetMode="External"/><Relationship Id="rId4" Type="http://schemas.openxmlformats.org/officeDocument/2006/relationships/hyperlink" Target="https://www.psychdb.com/child/attachment/1-theory"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psychdb.com/psychotherapy/dbt" TargetMode="External"/><Relationship Id="rId3" Type="http://schemas.openxmlformats.org/officeDocument/2006/relationships/hyperlink" Target="https://www.psychdb.com/addictions/home" TargetMode="External"/><Relationship Id="rId7" Type="http://schemas.openxmlformats.org/officeDocument/2006/relationships/hyperlink" Target="https://www.psychdb.com/psychotherapy/cbt" TargetMode="External"/><Relationship Id="rId2" Type="http://schemas.openxmlformats.org/officeDocument/2006/relationships/hyperlink" Target="https://www.psychdb.com/cl/home" TargetMode="External"/><Relationship Id="rId1" Type="http://schemas.openxmlformats.org/officeDocument/2006/relationships/slideLayout" Target="../slideLayouts/slideLayout2.xml"/><Relationship Id="rId6" Type="http://schemas.openxmlformats.org/officeDocument/2006/relationships/hyperlink" Target="https://www.psychdb.com/sleep/2-insomnia-disorder" TargetMode="External"/><Relationship Id="rId5" Type="http://schemas.openxmlformats.org/officeDocument/2006/relationships/hyperlink" Target="https://www.psychdb.com/mood/1-depression/perimenopausal" TargetMode="External"/><Relationship Id="rId10" Type="http://schemas.openxmlformats.org/officeDocument/2006/relationships/hyperlink" Target="https://www.psychdb.com/psychotherapy/psychodynamic/home" TargetMode="External"/><Relationship Id="rId4" Type="http://schemas.openxmlformats.org/officeDocument/2006/relationships/hyperlink" Target="https://www.psychdb.com/mood/1-depression/postpartum-peripartum" TargetMode="External"/><Relationship Id="rId9" Type="http://schemas.openxmlformats.org/officeDocument/2006/relationships/hyperlink" Target="https://www.psychdb.com/psychotherapy/ipt"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psychdb.com/psychotherapy/ipt" TargetMode="External"/><Relationship Id="rId3" Type="http://schemas.openxmlformats.org/officeDocument/2006/relationships/hyperlink" Target="https://www.psychdb.com/child/learning/home" TargetMode="External"/><Relationship Id="rId7" Type="http://schemas.openxmlformats.org/officeDocument/2006/relationships/hyperlink" Target="https://www.psychdb.com/psychotherapy/dbt" TargetMode="External"/><Relationship Id="rId2" Type="http://schemas.openxmlformats.org/officeDocument/2006/relationships/hyperlink" Target="https://www.psychdb.com/cognitive-testing" TargetMode="External"/><Relationship Id="rId1" Type="http://schemas.openxmlformats.org/officeDocument/2006/relationships/slideLayout" Target="../slideLayouts/slideLayout2.xml"/><Relationship Id="rId6" Type="http://schemas.openxmlformats.org/officeDocument/2006/relationships/hyperlink" Target="https://www.psychdb.com/psychotherapy/cbt" TargetMode="External"/><Relationship Id="rId5" Type="http://schemas.openxmlformats.org/officeDocument/2006/relationships/hyperlink" Target="https://www.psychdb.com/pain-medicine/home" TargetMode="External"/><Relationship Id="rId10" Type="http://schemas.openxmlformats.org/officeDocument/2006/relationships/hyperlink" Target="https://www.psychdb.com/child/attachment/1-theory" TargetMode="External"/><Relationship Id="rId4" Type="http://schemas.openxmlformats.org/officeDocument/2006/relationships/hyperlink" Target="https://www.psychdb.com/addictions/home" TargetMode="External"/><Relationship Id="rId9" Type="http://schemas.openxmlformats.org/officeDocument/2006/relationships/hyperlink" Target="https://www.psychdb.com/psychotherapy/psychodynamic/hom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8">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4"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Title 1">
            <a:extLst>
              <a:ext uri="{FF2B5EF4-FFF2-40B4-BE49-F238E27FC236}">
                <a16:creationId xmlns:a16="http://schemas.microsoft.com/office/drawing/2014/main" id="{82A3C9B8-E94A-2044-808C-630B67F1235A}"/>
              </a:ext>
            </a:extLst>
          </p:cNvPr>
          <p:cNvSpPr>
            <a:spLocks noGrp="1"/>
          </p:cNvSpPr>
          <p:nvPr>
            <p:ph type="ctrTitle"/>
          </p:nvPr>
        </p:nvSpPr>
        <p:spPr>
          <a:xfrm>
            <a:off x="1915128" y="1788454"/>
            <a:ext cx="8361229" cy="2098226"/>
          </a:xfrm>
        </p:spPr>
        <p:txBody>
          <a:bodyPr vert="horz" lIns="91440" tIns="45720" rIns="91440" bIns="45720" rtlCol="0">
            <a:normAutofit/>
          </a:bodyPr>
          <a:lstStyle/>
          <a:p>
            <a:r>
              <a:rPr lang="en-US"/>
              <a:t>Biopsychosocial Model of Health</a:t>
            </a:r>
          </a:p>
        </p:txBody>
      </p:sp>
    </p:spTree>
    <p:extLst>
      <p:ext uri="{BB962C8B-B14F-4D97-AF65-F5344CB8AC3E}">
        <p14:creationId xmlns:p14="http://schemas.microsoft.com/office/powerpoint/2010/main" val="87845226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6B5925-FC11-844D-841C-13E824AD2FFA}"/>
              </a:ext>
            </a:extLst>
          </p:cNvPr>
          <p:cNvSpPr>
            <a:spLocks noGrp="1"/>
          </p:cNvSpPr>
          <p:nvPr>
            <p:ph idx="1"/>
          </p:nvPr>
        </p:nvSpPr>
        <p:spPr>
          <a:xfrm>
            <a:off x="1023257" y="206829"/>
            <a:ext cx="10951029" cy="6368142"/>
          </a:xfrm>
        </p:spPr>
        <p:txBody>
          <a:bodyPr>
            <a:normAutofit/>
          </a:bodyPr>
          <a:lstStyle/>
          <a:p>
            <a:pPr>
              <a:buFont typeface="Wingdings" pitchFamily="2" charset="2"/>
              <a:buChar char="§"/>
            </a:pPr>
            <a:endParaRPr lang="en-US" dirty="0"/>
          </a:p>
          <a:p>
            <a:pPr>
              <a:buFont typeface="Wingdings" pitchFamily="2" charset="2"/>
              <a:buChar char="§"/>
            </a:pPr>
            <a:r>
              <a:rPr lang="en-US" dirty="0"/>
              <a:t>In spite of the traditional dominance of the biomedical model, the time seems right for expanding the model to the Biopsychosocial Model as the social and psychological influences of today’s health problems do not fit the narrow framework of the biomedical model</a:t>
            </a:r>
          </a:p>
          <a:p>
            <a:pPr>
              <a:buFont typeface="Wingdings" pitchFamily="2" charset="2"/>
              <a:buChar char="§"/>
            </a:pPr>
            <a:r>
              <a:rPr lang="en-US" dirty="0"/>
              <a:t>The Biopsychosocial Model of health and illness as proposed by Engel (1977) implies that behaviors, thoughts and feelings may influence a physical state. </a:t>
            </a:r>
          </a:p>
          <a:p>
            <a:pPr>
              <a:buFont typeface="Wingdings" pitchFamily="2" charset="2"/>
              <a:buChar char="§"/>
            </a:pPr>
            <a:r>
              <a:rPr lang="en-US" dirty="0"/>
              <a:t>He disputed the long-held assumption that only the biological factors of health and disease are worthy of study and practice.</a:t>
            </a:r>
          </a:p>
          <a:p>
            <a:pPr>
              <a:buFont typeface="Wingdings" pitchFamily="2" charset="2"/>
              <a:buChar char="§"/>
            </a:pPr>
            <a:r>
              <a:rPr lang="en-US" dirty="0"/>
              <a:t>He argued that psychological and social factors influence biological functioning and lay a role in health and illness also. </a:t>
            </a:r>
          </a:p>
          <a:p>
            <a:pPr>
              <a:buFont typeface="Wingdings" pitchFamily="2" charset="2"/>
              <a:buChar char="§"/>
            </a:pPr>
            <a:r>
              <a:rPr lang="en-US" dirty="0"/>
              <a:t>This is a more realistic model in light of the role lifestyles play in a society having entered the new millennium. </a:t>
            </a:r>
          </a:p>
          <a:p>
            <a:pPr>
              <a:buFont typeface="Wingdings" pitchFamily="2" charset="2"/>
              <a:buChar char="§"/>
            </a:pPr>
            <a:r>
              <a:rPr lang="en-US" dirty="0"/>
              <a:t>This new theoretical model therefore has been developed in an attempt to improve on the disease approach and narrow view with respect to health and illness held by the medical model so that psychological and social factors of the individual can also be considered.</a:t>
            </a:r>
          </a:p>
        </p:txBody>
      </p:sp>
    </p:spTree>
    <p:extLst>
      <p:ext uri="{BB962C8B-B14F-4D97-AF65-F5344CB8AC3E}">
        <p14:creationId xmlns:p14="http://schemas.microsoft.com/office/powerpoint/2010/main" val="2510730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6F2AF8-3951-8C46-8A7E-6AEB113D4C03}"/>
              </a:ext>
            </a:extLst>
          </p:cNvPr>
          <p:cNvSpPr>
            <a:spLocks noGrp="1"/>
          </p:cNvSpPr>
          <p:nvPr>
            <p:ph idx="1"/>
          </p:nvPr>
        </p:nvSpPr>
        <p:spPr>
          <a:xfrm>
            <a:off x="1012371" y="304800"/>
            <a:ext cx="11049000" cy="6281057"/>
          </a:xfrm>
        </p:spPr>
        <p:txBody>
          <a:bodyPr>
            <a:normAutofit lnSpcReduction="10000"/>
          </a:bodyPr>
          <a:lstStyle/>
          <a:p>
            <a:pPr>
              <a:buFont typeface="Wingdings" pitchFamily="2" charset="2"/>
              <a:buChar char="§"/>
            </a:pPr>
            <a:endParaRPr lang="en-US" sz="2400" dirty="0"/>
          </a:p>
          <a:p>
            <a:pPr>
              <a:buFont typeface="Wingdings" pitchFamily="2" charset="2"/>
              <a:buChar char="§"/>
            </a:pPr>
            <a:r>
              <a:rPr lang="en-US" sz="2400" dirty="0"/>
              <a:t>The Biopsychosocial Model is a very important step in medical care as it broadens the scope with which health and illness can be examined in clinical practice. </a:t>
            </a:r>
          </a:p>
          <a:p>
            <a:pPr marL="0" indent="0">
              <a:buNone/>
            </a:pPr>
            <a:endParaRPr lang="en-US" sz="2400" dirty="0"/>
          </a:p>
          <a:p>
            <a:pPr>
              <a:buFont typeface="Wingdings" pitchFamily="2" charset="2"/>
              <a:buChar char="§"/>
            </a:pPr>
            <a:r>
              <a:rPr lang="en-US" sz="2400" dirty="0"/>
              <a:t>Considering this model leads to the patient being interviewed as a person with an individual lifestyle and not simply as a patient with a disease which has deviated them from normal functioning.</a:t>
            </a:r>
          </a:p>
          <a:p>
            <a:pPr marL="0" indent="0">
              <a:buNone/>
            </a:pPr>
            <a:endParaRPr lang="en-US" sz="2400" dirty="0"/>
          </a:p>
          <a:p>
            <a:pPr>
              <a:buFont typeface="Wingdings" pitchFamily="2" charset="2"/>
              <a:buChar char="§"/>
            </a:pPr>
            <a:r>
              <a:rPr lang="en-US" sz="2400" dirty="0"/>
              <a:t>Thus the clinician will have many avenues to explore before they make their diagnosis and hopefully they will be able to provide preventative information to the patient about how they may adjust their lifestyle in order to have a better quality of life. </a:t>
            </a:r>
          </a:p>
          <a:p>
            <a:pPr marL="0" indent="0">
              <a:buNone/>
            </a:pPr>
            <a:endParaRPr lang="en-US" sz="2400" dirty="0"/>
          </a:p>
          <a:p>
            <a:pPr>
              <a:buFont typeface="Wingdings" pitchFamily="2" charset="2"/>
              <a:buChar char="§"/>
            </a:pPr>
            <a:r>
              <a:rPr lang="en-US" sz="2400" dirty="0"/>
              <a:t>This model can be used in medical schools to train doctors in the art of good communication, understanding and compassion.</a:t>
            </a:r>
          </a:p>
        </p:txBody>
      </p:sp>
    </p:spTree>
    <p:extLst>
      <p:ext uri="{BB962C8B-B14F-4D97-AF65-F5344CB8AC3E}">
        <p14:creationId xmlns:p14="http://schemas.microsoft.com/office/powerpoint/2010/main" val="172131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CB1EBF-A445-474A-870E-361AC0B35226}"/>
              </a:ext>
            </a:extLst>
          </p:cNvPr>
          <p:cNvSpPr>
            <a:spLocks noGrp="1"/>
          </p:cNvSpPr>
          <p:nvPr>
            <p:ph idx="1"/>
          </p:nvPr>
        </p:nvSpPr>
        <p:spPr>
          <a:xfrm>
            <a:off x="435429" y="283029"/>
            <a:ext cx="10918371" cy="5893934"/>
          </a:xfrm>
        </p:spPr>
        <p:txBody>
          <a:bodyPr>
            <a:normAutofit fontScale="92500"/>
          </a:bodyPr>
          <a:lstStyle/>
          <a:p>
            <a:pPr>
              <a:buFont typeface="Wingdings" pitchFamily="2" charset="2"/>
              <a:buChar char="§"/>
            </a:pPr>
            <a:endParaRPr lang="en-US" sz="2400" dirty="0"/>
          </a:p>
          <a:p>
            <a:pPr>
              <a:buFont typeface="Wingdings" pitchFamily="2" charset="2"/>
              <a:buChar char="§"/>
            </a:pPr>
            <a:r>
              <a:rPr lang="en-US" sz="2400" dirty="0"/>
              <a:t>Many of the modern illnesses such as heart disease and cancer have been found to have psychological and social components to their etiology. </a:t>
            </a:r>
          </a:p>
          <a:p>
            <a:pPr marL="0" indent="0">
              <a:buNone/>
            </a:pPr>
            <a:endParaRPr lang="en-US" sz="2400" dirty="0"/>
          </a:p>
          <a:p>
            <a:pPr>
              <a:buFont typeface="Wingdings" pitchFamily="2" charset="2"/>
              <a:buChar char="§"/>
            </a:pPr>
            <a:r>
              <a:rPr lang="en-US" sz="2400" dirty="0"/>
              <a:t>For example it has been estimated that 30% of cancers are associated with tobacco use and that diet accounts for some incidence of digestive tract cancers.</a:t>
            </a:r>
          </a:p>
          <a:p>
            <a:pPr marL="0" indent="0">
              <a:buNone/>
            </a:pPr>
            <a:endParaRPr lang="en-US" sz="2400" dirty="0"/>
          </a:p>
          <a:p>
            <a:pPr>
              <a:buFont typeface="Wingdings" pitchFamily="2" charset="2"/>
              <a:buChar char="§"/>
            </a:pPr>
            <a:r>
              <a:rPr lang="en-US" sz="2400" dirty="0"/>
              <a:t>Psychological factors such as self-esteem and perceived control have been identified as potential markers to help increase health promoting behaviors like exercise and reduction of over-consumption.</a:t>
            </a:r>
          </a:p>
          <a:p>
            <a:pPr marL="0" indent="0">
              <a:buNone/>
            </a:pPr>
            <a:r>
              <a:rPr lang="en-US" sz="2400" dirty="0"/>
              <a:t> </a:t>
            </a:r>
          </a:p>
          <a:p>
            <a:pPr>
              <a:buFont typeface="Wingdings" pitchFamily="2" charset="2"/>
              <a:buChar char="§"/>
            </a:pPr>
            <a:r>
              <a:rPr lang="en-US" sz="2400" dirty="0"/>
              <a:t>Also since it is known that individual’s susceptibility to coronary heart  disease is increased by factors such as hypertension, smoking, high cholesterol and type A personality traits, then interventions can be designed to seek change in a person’s lifestyle.</a:t>
            </a:r>
          </a:p>
        </p:txBody>
      </p:sp>
    </p:spTree>
    <p:extLst>
      <p:ext uri="{BB962C8B-B14F-4D97-AF65-F5344CB8AC3E}">
        <p14:creationId xmlns:p14="http://schemas.microsoft.com/office/powerpoint/2010/main" val="2433518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BC74E0-980D-734C-93CB-F4B781AFC603}"/>
              </a:ext>
            </a:extLst>
          </p:cNvPr>
          <p:cNvSpPr>
            <a:spLocks noGrp="1"/>
          </p:cNvSpPr>
          <p:nvPr>
            <p:ph idx="1"/>
          </p:nvPr>
        </p:nvSpPr>
        <p:spPr>
          <a:xfrm>
            <a:off x="859971" y="315686"/>
            <a:ext cx="10994571" cy="6291943"/>
          </a:xfrm>
        </p:spPr>
        <p:txBody>
          <a:bodyPr>
            <a:normAutofit/>
          </a:bodyPr>
          <a:lstStyle/>
          <a:p>
            <a:pPr>
              <a:buFont typeface="Wingdings" pitchFamily="2" charset="2"/>
              <a:buChar char="§"/>
            </a:pPr>
            <a:r>
              <a:rPr lang="en-US" dirty="0"/>
              <a:t>Possibly the most general biopsychosocial illness is that caused by excess stress, that term used to describe situations in which individuals are faced with environmental or other demands which exceed their immediate ability to cope.</a:t>
            </a:r>
          </a:p>
          <a:p>
            <a:pPr>
              <a:buFont typeface="Wingdings" pitchFamily="2" charset="2"/>
              <a:buChar char="§"/>
            </a:pPr>
            <a:r>
              <a:rPr lang="en-US" dirty="0"/>
              <a:t>Very often these situations produce adverse psychological and physiological changes and sometimes they are associated with a disease outcome. </a:t>
            </a:r>
          </a:p>
          <a:p>
            <a:pPr>
              <a:buFont typeface="Wingdings" pitchFamily="2" charset="2"/>
              <a:buChar char="§"/>
            </a:pPr>
            <a:r>
              <a:rPr lang="en-US" dirty="0"/>
              <a:t>With the Biopsychosocial model, stress can be examined from each of these perspectives. </a:t>
            </a:r>
          </a:p>
          <a:p>
            <a:pPr>
              <a:buFont typeface="Wingdings" pitchFamily="2" charset="2"/>
              <a:buChar char="§"/>
            </a:pPr>
            <a:r>
              <a:rPr lang="en-US" dirty="0"/>
              <a:t>Firstly, biological factors like high blood pressure levels, muscle tension and an individual’s decreased resistance to disease as a result of immuno-suppression could be sources of investigation. </a:t>
            </a:r>
          </a:p>
          <a:p>
            <a:pPr>
              <a:buFont typeface="Wingdings" pitchFamily="2" charset="2"/>
              <a:buChar char="§"/>
            </a:pPr>
            <a:r>
              <a:rPr lang="en-US" dirty="0"/>
              <a:t>Psychological factors like increasing risk behaviors (smoking, large alcohol intake), coping mechanisms and predisposition to anxiety could be examined. </a:t>
            </a:r>
          </a:p>
          <a:p>
            <a:pPr>
              <a:buFont typeface="Wingdings" pitchFamily="2" charset="2"/>
              <a:buChar char="§"/>
            </a:pPr>
            <a:r>
              <a:rPr lang="en-US" dirty="0"/>
              <a:t>A  study conducted on stress and burnout in psychiatric nurses showed </a:t>
            </a:r>
            <a:r>
              <a:rPr lang="en-US" dirty="0" err="1"/>
              <a:t>tha</a:t>
            </a:r>
            <a:r>
              <a:rPr lang="en-US" dirty="0"/>
              <a:t> the biggest factor in causation of burnout as measured on the Maslach Burnout Inventory (MBI) was not job-demands but high trait anxiety levels.</a:t>
            </a:r>
          </a:p>
        </p:txBody>
      </p:sp>
    </p:spTree>
    <p:extLst>
      <p:ext uri="{BB962C8B-B14F-4D97-AF65-F5344CB8AC3E}">
        <p14:creationId xmlns:p14="http://schemas.microsoft.com/office/powerpoint/2010/main" val="150259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228E95-BDFB-E54F-A425-B61EFC395F49}"/>
              </a:ext>
            </a:extLst>
          </p:cNvPr>
          <p:cNvSpPr>
            <a:spLocks noGrp="1"/>
          </p:cNvSpPr>
          <p:nvPr>
            <p:ph idx="1"/>
          </p:nvPr>
        </p:nvSpPr>
        <p:spPr>
          <a:xfrm>
            <a:off x="1045029" y="326570"/>
            <a:ext cx="10711541" cy="6161315"/>
          </a:xfrm>
        </p:spPr>
        <p:txBody>
          <a:bodyPr>
            <a:normAutofit lnSpcReduction="10000"/>
          </a:bodyPr>
          <a:lstStyle/>
          <a:p>
            <a:pPr>
              <a:buFont typeface="Wingdings" pitchFamily="2" charset="2"/>
              <a:buChar char="§"/>
            </a:pPr>
            <a:endParaRPr lang="en-US" sz="2400" dirty="0"/>
          </a:p>
          <a:p>
            <a:pPr>
              <a:buFont typeface="Wingdings" pitchFamily="2" charset="2"/>
              <a:buChar char="§"/>
            </a:pPr>
            <a:r>
              <a:rPr lang="en-US" sz="2400" dirty="0"/>
              <a:t>Different interventions for modifying risk behaviors and so incidence of disease can be carried out on an individual or small group basis using stress management or relaxation techniques. </a:t>
            </a:r>
          </a:p>
          <a:p>
            <a:pPr marL="0" indent="0">
              <a:buNone/>
            </a:pPr>
            <a:endParaRPr lang="en-US" sz="2400" dirty="0"/>
          </a:p>
          <a:p>
            <a:pPr>
              <a:buFont typeface="Wingdings" pitchFamily="2" charset="2"/>
              <a:buChar char="§"/>
            </a:pPr>
            <a:r>
              <a:rPr lang="en-US" sz="2400" dirty="0"/>
              <a:t>However, it has been found that it is very difficult for individuals to give up risky behaviors and adopt more healthy lifestyles. </a:t>
            </a:r>
          </a:p>
          <a:p>
            <a:pPr marL="0" indent="0">
              <a:buNone/>
            </a:pPr>
            <a:endParaRPr lang="en-US" sz="2400" dirty="0"/>
          </a:p>
          <a:p>
            <a:pPr>
              <a:buFont typeface="Wingdings" pitchFamily="2" charset="2"/>
              <a:buChar char="§"/>
            </a:pPr>
            <a:r>
              <a:rPr lang="en-US" sz="2400" dirty="0"/>
              <a:t>It is therefore necessary to alter the cognitions(beliefs, perceptions and attributes) that patients have about their health and illness which play a role in determining their behavior.</a:t>
            </a:r>
            <a:br>
              <a:rPr lang="en-US" sz="2400" dirty="0"/>
            </a:br>
            <a:endParaRPr lang="en-US" sz="2400" dirty="0"/>
          </a:p>
          <a:p>
            <a:pPr>
              <a:buFont typeface="Wingdings" pitchFamily="2" charset="2"/>
              <a:buChar char="§"/>
            </a:pPr>
            <a:r>
              <a:rPr lang="en-US" sz="2400" dirty="0"/>
              <a:t>Cognitive-behavioral therapy, once exclusively used in the domain of clinical psychology has proved successful in dealing with illnesses that  would previously have been viewed as requiring medical intervention e.g. cardiovascular disease.</a:t>
            </a:r>
          </a:p>
        </p:txBody>
      </p:sp>
    </p:spTree>
    <p:extLst>
      <p:ext uri="{BB962C8B-B14F-4D97-AF65-F5344CB8AC3E}">
        <p14:creationId xmlns:p14="http://schemas.microsoft.com/office/powerpoint/2010/main" val="549340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5003A5-4D68-7641-9016-8141935A960E}"/>
              </a:ext>
            </a:extLst>
          </p:cNvPr>
          <p:cNvSpPr>
            <a:spLocks noGrp="1"/>
          </p:cNvSpPr>
          <p:nvPr>
            <p:ph idx="1"/>
          </p:nvPr>
        </p:nvSpPr>
        <p:spPr>
          <a:xfrm>
            <a:off x="859970" y="239486"/>
            <a:ext cx="11016343" cy="6346371"/>
          </a:xfrm>
        </p:spPr>
        <p:txBody>
          <a:bodyPr>
            <a:normAutofit fontScale="92500"/>
          </a:bodyPr>
          <a:lstStyle/>
          <a:p>
            <a:pPr>
              <a:buFont typeface="Wingdings" pitchFamily="2" charset="2"/>
              <a:buChar char="§"/>
            </a:pPr>
            <a:endParaRPr lang="en-US" sz="2400" dirty="0"/>
          </a:p>
          <a:p>
            <a:pPr>
              <a:buFont typeface="Wingdings" pitchFamily="2" charset="2"/>
              <a:buChar char="§"/>
            </a:pPr>
            <a:r>
              <a:rPr lang="en-US" sz="2400" dirty="0"/>
              <a:t>Social factors like loneliness, lack of participation in social  activities like exercising, the effects of unemployment and the effects of working in an environment where long and unsociable working hours are the norm are examples of where interventions may be implemented. </a:t>
            </a:r>
          </a:p>
          <a:p>
            <a:pPr marL="0" indent="0">
              <a:buNone/>
            </a:pPr>
            <a:endParaRPr lang="en-US" sz="2400" dirty="0"/>
          </a:p>
          <a:p>
            <a:pPr>
              <a:buFont typeface="Wingdings" pitchFamily="2" charset="2"/>
              <a:buChar char="§"/>
            </a:pPr>
            <a:r>
              <a:rPr lang="en-US" sz="2400" dirty="0"/>
              <a:t>Good research will need to be continued to identify the health risks associated with different behaviors and social conditions.</a:t>
            </a:r>
          </a:p>
          <a:p>
            <a:pPr marL="0" indent="0">
              <a:buNone/>
            </a:pPr>
            <a:endParaRPr lang="en-US" sz="2400" dirty="0"/>
          </a:p>
          <a:p>
            <a:pPr>
              <a:buFont typeface="Wingdings" pitchFamily="2" charset="2"/>
              <a:buChar char="§"/>
            </a:pPr>
            <a:r>
              <a:rPr lang="en-US" sz="2400" dirty="0"/>
              <a:t>This data should then be brought to the attention of the government to bring about changes at a political, economic and social level so we may seek to eliminate conditions like poverty, unemployment and loneliness. </a:t>
            </a:r>
          </a:p>
          <a:p>
            <a:pPr marL="0" indent="0">
              <a:buNone/>
            </a:pPr>
            <a:endParaRPr lang="en-US" sz="2400" dirty="0"/>
          </a:p>
          <a:p>
            <a:pPr>
              <a:buFont typeface="Wingdings" pitchFamily="2" charset="2"/>
              <a:buChar char="§"/>
            </a:pPr>
            <a:r>
              <a:rPr lang="en-US" sz="2400" dirty="0"/>
              <a:t>Since many high-risk behaviors are often associated with these adverse social conditions, it may only be after changes occur at a political level that the vicious cycle of social circumstances affecting psychological and medical circumstances will be broken</a:t>
            </a:r>
            <a:r>
              <a:rPr lang="en-US" dirty="0"/>
              <a:t>.</a:t>
            </a:r>
          </a:p>
        </p:txBody>
      </p:sp>
    </p:spTree>
    <p:extLst>
      <p:ext uri="{BB962C8B-B14F-4D97-AF65-F5344CB8AC3E}">
        <p14:creationId xmlns:p14="http://schemas.microsoft.com/office/powerpoint/2010/main" val="4243487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A62A15-9528-EB45-A35E-2CFD3AEDD1FD}"/>
              </a:ext>
            </a:extLst>
          </p:cNvPr>
          <p:cNvGraphicFramePr>
            <a:graphicFrameLocks noGrp="1"/>
          </p:cNvGraphicFramePr>
          <p:nvPr>
            <p:ph idx="1"/>
            <p:extLst>
              <p:ext uri="{D42A27DB-BD31-4B8C-83A1-F6EECF244321}">
                <p14:modId xmlns:p14="http://schemas.microsoft.com/office/powerpoint/2010/main" val="2164927694"/>
              </p:ext>
            </p:extLst>
          </p:nvPr>
        </p:nvGraphicFramePr>
        <p:xfrm>
          <a:off x="254833" y="288485"/>
          <a:ext cx="11572407" cy="6164658"/>
        </p:xfrm>
        <a:graphic>
          <a:graphicData uri="http://schemas.openxmlformats.org/drawingml/2006/table">
            <a:tbl>
              <a:tblPr firstRow="1" bandRow="1">
                <a:tableStyleId>{8EC20E35-A176-4012-BC5E-935CFFF8708E}</a:tableStyleId>
              </a:tblPr>
              <a:tblGrid>
                <a:gridCol w="2345951">
                  <a:extLst>
                    <a:ext uri="{9D8B030D-6E8A-4147-A177-3AD203B41FA5}">
                      <a16:colId xmlns:a16="http://schemas.microsoft.com/office/drawing/2014/main" val="867388385"/>
                    </a:ext>
                  </a:extLst>
                </a:gridCol>
                <a:gridCol w="3065269">
                  <a:extLst>
                    <a:ext uri="{9D8B030D-6E8A-4147-A177-3AD203B41FA5}">
                      <a16:colId xmlns:a16="http://schemas.microsoft.com/office/drawing/2014/main" val="3183081671"/>
                    </a:ext>
                  </a:extLst>
                </a:gridCol>
                <a:gridCol w="3625942">
                  <a:extLst>
                    <a:ext uri="{9D8B030D-6E8A-4147-A177-3AD203B41FA5}">
                      <a16:colId xmlns:a16="http://schemas.microsoft.com/office/drawing/2014/main" val="1209409662"/>
                    </a:ext>
                  </a:extLst>
                </a:gridCol>
                <a:gridCol w="2535245">
                  <a:extLst>
                    <a:ext uri="{9D8B030D-6E8A-4147-A177-3AD203B41FA5}">
                      <a16:colId xmlns:a16="http://schemas.microsoft.com/office/drawing/2014/main" val="1491594825"/>
                    </a:ext>
                  </a:extLst>
                </a:gridCol>
              </a:tblGrid>
              <a:tr h="773978">
                <a:tc>
                  <a:txBody>
                    <a:bodyPr/>
                    <a:lstStyle/>
                    <a:p>
                      <a:pPr algn="l" fontAlgn="b"/>
                      <a:br>
                        <a:rPr lang="en-US" sz="1600">
                          <a:effectLst/>
                        </a:rPr>
                      </a:br>
                      <a:r>
                        <a:rPr lang="en-US" sz="1600">
                          <a:effectLst/>
                        </a:rPr>
                        <a:t>Biological</a:t>
                      </a:r>
                    </a:p>
                  </a:txBody>
                  <a:tcPr marL="43387" marR="43387" marT="43387" marB="43387" anchor="b"/>
                </a:tc>
                <a:tc>
                  <a:txBody>
                    <a:bodyPr/>
                    <a:lstStyle/>
                    <a:p>
                      <a:pPr algn="l" fontAlgn="b"/>
                      <a:r>
                        <a:rPr lang="en-US" sz="1600">
                          <a:effectLst/>
                        </a:rPr>
                        <a:t>Psychological</a:t>
                      </a:r>
                    </a:p>
                  </a:txBody>
                  <a:tcPr marL="43387" marR="43387" marT="43387" marB="43387" anchor="b"/>
                </a:tc>
                <a:tc>
                  <a:txBody>
                    <a:bodyPr/>
                    <a:lstStyle/>
                    <a:p>
                      <a:pPr algn="l" fontAlgn="b"/>
                      <a:r>
                        <a:rPr lang="en-US" sz="1600">
                          <a:effectLst/>
                        </a:rPr>
                        <a:t>Social</a:t>
                      </a:r>
                    </a:p>
                  </a:txBody>
                  <a:tcPr marL="43387" marR="43387" marT="43387" marB="43387" anchor="b"/>
                </a:tc>
                <a:tc>
                  <a:txBody>
                    <a:bodyPr/>
                    <a:lstStyle/>
                    <a:p>
                      <a:endParaRPr lang="en-US" sz="1600"/>
                    </a:p>
                  </a:txBody>
                  <a:tcPr marL="83303" marR="83303" marT="41652" marB="41652"/>
                </a:tc>
                <a:extLst>
                  <a:ext uri="{0D108BD9-81ED-4DB2-BD59-A6C34878D82A}">
                    <a16:rowId xmlns:a16="http://schemas.microsoft.com/office/drawing/2014/main" val="478341851"/>
                  </a:ext>
                </a:extLst>
              </a:tr>
              <a:tr h="5390680">
                <a:tc>
                  <a:txBody>
                    <a:bodyPr/>
                    <a:lstStyle/>
                    <a:p>
                      <a:pPr algn="l" fontAlgn="t"/>
                      <a:endParaRPr lang="en-US" sz="1600" b="1" dirty="0">
                        <a:effectLst/>
                      </a:endParaRPr>
                    </a:p>
                    <a:p>
                      <a:pPr algn="l" fontAlgn="t"/>
                      <a:endParaRPr lang="en-US" sz="1600" b="1" dirty="0">
                        <a:effectLst/>
                      </a:endParaRPr>
                    </a:p>
                    <a:p>
                      <a:pPr algn="l" fontAlgn="t"/>
                      <a:endParaRPr lang="en-US" sz="1600" b="1" dirty="0">
                        <a:effectLst/>
                      </a:endParaRPr>
                    </a:p>
                    <a:p>
                      <a:pPr algn="l" fontAlgn="t"/>
                      <a:endParaRPr lang="en-US" sz="1600" b="1" dirty="0">
                        <a:effectLst/>
                      </a:endParaRPr>
                    </a:p>
                    <a:p>
                      <a:pPr algn="l" fontAlgn="t"/>
                      <a:endParaRPr lang="en-US" sz="1600" b="1" dirty="0">
                        <a:effectLst/>
                      </a:endParaRPr>
                    </a:p>
                    <a:p>
                      <a:pPr algn="l" fontAlgn="t"/>
                      <a:r>
                        <a:rPr lang="en-US" sz="1600" b="1" dirty="0">
                          <a:effectLst/>
                        </a:rPr>
                        <a:t>Predisposing</a:t>
                      </a:r>
                      <a:r>
                        <a:rPr lang="en-US" sz="1600" dirty="0">
                          <a:effectLst/>
                        </a:rPr>
                        <a:t> (What is their “set up?” What were they working with initially?)</a:t>
                      </a:r>
                    </a:p>
                  </a:txBody>
                  <a:tcPr marL="43387" marR="43387" marT="43387" marB="43387"/>
                </a:tc>
                <a:tc>
                  <a:txBody>
                    <a:bodyPr/>
                    <a:lstStyle/>
                    <a:p>
                      <a:pPr algn="l" fontAlgn="t"/>
                      <a:r>
                        <a:rPr lang="en-US" sz="1600">
                          <a:effectLst/>
                        </a:rPr>
                        <a:t>• What was their temperament at birth?</a:t>
                      </a:r>
                      <a:br>
                        <a:rPr lang="en-US" sz="1600">
                          <a:effectLst/>
                        </a:rPr>
                      </a:br>
                      <a:r>
                        <a:rPr lang="en-US" sz="1600">
                          <a:effectLst/>
                        </a:rPr>
                        <a:t>• What do we know about their consistent personality characteristics?</a:t>
                      </a:r>
                      <a:br>
                        <a:rPr lang="en-US" sz="1600">
                          <a:effectLst/>
                        </a:rPr>
                      </a:br>
                      <a:r>
                        <a:rPr lang="en-US" sz="1600">
                          <a:effectLst/>
                        </a:rPr>
                        <a:t>• Is there a family psychiatric history?</a:t>
                      </a:r>
                      <a:br>
                        <a:rPr lang="en-US" sz="1600">
                          <a:effectLst/>
                        </a:rPr>
                      </a:br>
                      <a:r>
                        <a:rPr lang="en-US" sz="1600">
                          <a:effectLst/>
                        </a:rPr>
                        <a:t>• Are there toxic exposures in utero, birth complications, or </a:t>
                      </a:r>
                      <a:r>
                        <a:rPr lang="en-US" sz="1600" u="sng">
                          <a:solidFill>
                            <a:srgbClr val="337AB7"/>
                          </a:solidFill>
                          <a:effectLst/>
                          <a:hlinkClick r:id="rId2" tooltip="child:home"/>
                        </a:rPr>
                        <a:t>developmental disorders</a:t>
                      </a:r>
                      <a:r>
                        <a:rPr lang="en-US" sz="1600">
                          <a:effectLst/>
                        </a:rPr>
                        <a:t>?</a:t>
                      </a:r>
                      <a:br>
                        <a:rPr lang="en-US" sz="1600">
                          <a:effectLst/>
                        </a:rPr>
                      </a:br>
                      <a:r>
                        <a:rPr lang="en-US" sz="1600">
                          <a:effectLst/>
                        </a:rPr>
                        <a:t>• Is there a history of concussions or </a:t>
                      </a:r>
                      <a:r>
                        <a:rPr lang="en-US" sz="1600" u="sng">
                          <a:solidFill>
                            <a:srgbClr val="337AB7"/>
                          </a:solidFill>
                          <a:effectLst/>
                          <a:hlinkClick r:id="rId3" tooltip="cl:tbi"/>
                        </a:rPr>
                        <a:t>traumatic brain injuries</a:t>
                      </a:r>
                      <a:r>
                        <a:rPr lang="en-US" sz="1600">
                          <a:effectLst/>
                        </a:rPr>
                        <a:t>?</a:t>
                      </a:r>
                      <a:br>
                        <a:rPr lang="en-US" sz="1600">
                          <a:effectLst/>
                        </a:rPr>
                      </a:br>
                      <a:r>
                        <a:rPr lang="en-US" sz="1600">
                          <a:effectLst/>
                        </a:rPr>
                        <a:t>• Neurodevelopmental history</a:t>
                      </a:r>
                    </a:p>
                  </a:txBody>
                  <a:tcPr marL="43387" marR="43387" marT="43387" marB="43387"/>
                </a:tc>
                <a:tc>
                  <a:txBody>
                    <a:bodyPr/>
                    <a:lstStyle/>
                    <a:p>
                      <a:pPr algn="l" fontAlgn="t"/>
                      <a:r>
                        <a:rPr lang="en-US" sz="1600" dirty="0">
                          <a:effectLst/>
                        </a:rPr>
                        <a:t>• What is their </a:t>
                      </a:r>
                      <a:r>
                        <a:rPr lang="en-US" sz="1600" u="sng" dirty="0">
                          <a:solidFill>
                            <a:srgbClr val="337AB7"/>
                          </a:solidFill>
                          <a:effectLst/>
                          <a:hlinkClick r:id="rId4" tooltip="child:attachment:1-theory"/>
                        </a:rPr>
                        <a:t>attachment style</a:t>
                      </a:r>
                      <a:r>
                        <a:rPr lang="en-US" sz="1600" dirty="0">
                          <a:effectLst/>
                        </a:rPr>
                        <a:t>?</a:t>
                      </a:r>
                      <a:br>
                        <a:rPr lang="en-US" sz="1600" dirty="0">
                          <a:effectLst/>
                        </a:rPr>
                      </a:br>
                      <a:r>
                        <a:rPr lang="en-US" sz="1600" dirty="0">
                          <a:effectLst/>
                        </a:rPr>
                        <a:t>• How did their </a:t>
                      </a:r>
                      <a:r>
                        <a:rPr lang="en-US" sz="1600" u="sng" dirty="0">
                          <a:solidFill>
                            <a:srgbClr val="337AB7"/>
                          </a:solidFill>
                          <a:effectLst/>
                          <a:hlinkClick r:id="rId5" tooltip="psychotherapy:family"/>
                        </a:rPr>
                        <a:t>family act and what is the family structure</a:t>
                      </a:r>
                      <a:r>
                        <a:rPr lang="en-US" sz="1600" dirty="0">
                          <a:effectLst/>
                        </a:rPr>
                        <a:t> (i.e. - did the patient model their parent's </a:t>
                      </a:r>
                      <a:r>
                        <a:rPr lang="en-US" sz="1600" dirty="0" err="1">
                          <a:effectLst/>
                        </a:rPr>
                        <a:t>behaviours</a:t>
                      </a:r>
                      <a:r>
                        <a:rPr lang="en-US" sz="1600" dirty="0">
                          <a:effectLst/>
                        </a:rPr>
                        <a:t>, or did they rebel against their parent's </a:t>
                      </a:r>
                      <a:r>
                        <a:rPr lang="en-US" sz="1600" dirty="0" err="1">
                          <a:effectLst/>
                        </a:rPr>
                        <a:t>behaviours</a:t>
                      </a:r>
                      <a:r>
                        <a:rPr lang="en-US" sz="1600" dirty="0">
                          <a:effectLst/>
                        </a:rPr>
                        <a:t> – you either “act like your parents” or “act the opposite of your parents because you don't want to be like them”)?</a:t>
                      </a:r>
                      <a:br>
                        <a:rPr lang="en-US" sz="1600" dirty="0">
                          <a:effectLst/>
                        </a:rPr>
                      </a:br>
                      <a:r>
                        <a:rPr lang="en-US" sz="1600" dirty="0">
                          <a:effectLst/>
                        </a:rPr>
                        <a:t>• Do they have problems with affect modulation?</a:t>
                      </a:r>
                      <a:br>
                        <a:rPr lang="en-US" sz="1600" dirty="0">
                          <a:effectLst/>
                        </a:rPr>
                      </a:br>
                      <a:r>
                        <a:rPr lang="en-US" sz="1600" dirty="0">
                          <a:effectLst/>
                        </a:rPr>
                        <a:t>• Do they have a rigid or negative cognitive style?</a:t>
                      </a:r>
                      <a:br>
                        <a:rPr lang="en-US" sz="1600" dirty="0">
                          <a:effectLst/>
                        </a:rPr>
                      </a:br>
                      <a:r>
                        <a:rPr lang="en-US" sz="1600" dirty="0">
                          <a:effectLst/>
                        </a:rPr>
                        <a:t>• Low self-image/self-esteem?</a:t>
                      </a:r>
                    </a:p>
                  </a:txBody>
                  <a:tcPr marL="43387" marR="43387" marT="43387" marB="43387"/>
                </a:tc>
                <a:tc>
                  <a:txBody>
                    <a:bodyPr/>
                    <a:lstStyle/>
                    <a:p>
                      <a:pPr algn="l" fontAlgn="t"/>
                      <a:r>
                        <a:rPr lang="en-US" sz="1600" dirty="0">
                          <a:effectLst/>
                        </a:rPr>
                        <a:t>• Poverty, low socioeconomic status, teenage parenthood, or poor access to health care?</a:t>
                      </a:r>
                      <a:br>
                        <a:rPr lang="en-US" sz="1600" dirty="0">
                          <a:effectLst/>
                        </a:rPr>
                      </a:br>
                      <a:r>
                        <a:rPr lang="en-US" sz="1600" dirty="0">
                          <a:effectLst/>
                        </a:rPr>
                        <a:t>• </a:t>
                      </a:r>
                      <a:r>
                        <a:rPr lang="en-US" sz="1600" u="sng" dirty="0">
                          <a:solidFill>
                            <a:srgbClr val="337AB7"/>
                          </a:solidFill>
                          <a:effectLst/>
                          <a:hlinkClick r:id="rId6" tooltip="teaching:childhood-trauma-aces"/>
                        </a:rPr>
                        <a:t>Childhood exposure to maternal depression, domestic violence, late adoption, temperament mismatch, or marital conflicts</a:t>
                      </a:r>
                      <a:r>
                        <a:rPr lang="en-US" sz="1600" dirty="0">
                          <a:effectLst/>
                        </a:rPr>
                        <a:t>?</a:t>
                      </a:r>
                      <a:br>
                        <a:rPr lang="en-US" sz="1600" dirty="0">
                          <a:effectLst/>
                        </a:rPr>
                      </a:br>
                      <a:r>
                        <a:rPr lang="en-US" sz="1600" dirty="0">
                          <a:effectLst/>
                        </a:rPr>
                        <a:t>• Immigration history, marginalization, discrimination, or racism?</a:t>
                      </a:r>
                      <a:br>
                        <a:rPr lang="en-US" sz="1600" dirty="0">
                          <a:effectLst/>
                        </a:rPr>
                      </a:br>
                      <a:r>
                        <a:rPr lang="en-US" sz="1600" dirty="0">
                          <a:effectLst/>
                        </a:rPr>
                        <a:t>• Exposure to </a:t>
                      </a:r>
                      <a:r>
                        <a:rPr lang="en-US" sz="1600" u="sng" dirty="0">
                          <a:solidFill>
                            <a:srgbClr val="337AB7"/>
                          </a:solidFill>
                          <a:effectLst/>
                          <a:hlinkClick r:id="rId7" tooltip="personality:antisocial"/>
                        </a:rPr>
                        <a:t>antisocial personality/traits</a:t>
                      </a:r>
                      <a:endParaRPr lang="en-US" sz="1600" dirty="0">
                        <a:effectLst/>
                      </a:endParaRPr>
                    </a:p>
                  </a:txBody>
                  <a:tcPr marL="43387" marR="43387" marT="43387" marB="43387"/>
                </a:tc>
                <a:extLst>
                  <a:ext uri="{0D108BD9-81ED-4DB2-BD59-A6C34878D82A}">
                    <a16:rowId xmlns:a16="http://schemas.microsoft.com/office/drawing/2014/main" val="1930176041"/>
                  </a:ext>
                </a:extLst>
              </a:tr>
            </a:tbl>
          </a:graphicData>
        </a:graphic>
      </p:graphicFrame>
    </p:spTree>
    <p:extLst>
      <p:ext uri="{BB962C8B-B14F-4D97-AF65-F5344CB8AC3E}">
        <p14:creationId xmlns:p14="http://schemas.microsoft.com/office/powerpoint/2010/main" val="1652280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BD5AC9A-8F2F-C14E-9C14-5DC9F983AFC5}"/>
              </a:ext>
            </a:extLst>
          </p:cNvPr>
          <p:cNvGraphicFramePr>
            <a:graphicFrameLocks noGrp="1"/>
          </p:cNvGraphicFramePr>
          <p:nvPr>
            <p:ph idx="1"/>
            <p:extLst>
              <p:ext uri="{D42A27DB-BD31-4B8C-83A1-F6EECF244321}">
                <p14:modId xmlns:p14="http://schemas.microsoft.com/office/powerpoint/2010/main" val="1610650691"/>
              </p:ext>
            </p:extLst>
          </p:nvPr>
        </p:nvGraphicFramePr>
        <p:xfrm>
          <a:off x="892629" y="512759"/>
          <a:ext cx="11084512" cy="5940384"/>
        </p:xfrm>
        <a:graphic>
          <a:graphicData uri="http://schemas.openxmlformats.org/drawingml/2006/table">
            <a:tbl>
              <a:tblPr>
                <a:noFill/>
              </a:tblPr>
              <a:tblGrid>
                <a:gridCol w="2272361">
                  <a:extLst>
                    <a:ext uri="{9D8B030D-6E8A-4147-A177-3AD203B41FA5}">
                      <a16:colId xmlns:a16="http://schemas.microsoft.com/office/drawing/2014/main" val="511181594"/>
                    </a:ext>
                  </a:extLst>
                </a:gridCol>
                <a:gridCol w="2856132">
                  <a:extLst>
                    <a:ext uri="{9D8B030D-6E8A-4147-A177-3AD203B41FA5}">
                      <a16:colId xmlns:a16="http://schemas.microsoft.com/office/drawing/2014/main" val="2109070322"/>
                    </a:ext>
                  </a:extLst>
                </a:gridCol>
                <a:gridCol w="2755214">
                  <a:extLst>
                    <a:ext uri="{9D8B030D-6E8A-4147-A177-3AD203B41FA5}">
                      <a16:colId xmlns:a16="http://schemas.microsoft.com/office/drawing/2014/main" val="1995883731"/>
                    </a:ext>
                  </a:extLst>
                </a:gridCol>
                <a:gridCol w="3200805">
                  <a:extLst>
                    <a:ext uri="{9D8B030D-6E8A-4147-A177-3AD203B41FA5}">
                      <a16:colId xmlns:a16="http://schemas.microsoft.com/office/drawing/2014/main" val="662964973"/>
                    </a:ext>
                  </a:extLst>
                </a:gridCol>
              </a:tblGrid>
              <a:tr h="5940384">
                <a:tc>
                  <a:txBody>
                    <a:bodyPr/>
                    <a:lstStyle/>
                    <a:p>
                      <a:pPr algn="l" fontAlgn="t"/>
                      <a:endParaRPr lang="en-US" sz="1500" b="1" dirty="0">
                        <a:solidFill>
                          <a:schemeClr val="tx1">
                            <a:lumMod val="85000"/>
                            <a:lumOff val="15000"/>
                          </a:schemeClr>
                        </a:solidFill>
                        <a:effectLst/>
                      </a:endParaRPr>
                    </a:p>
                    <a:p>
                      <a:pPr algn="l" fontAlgn="t"/>
                      <a:endParaRPr lang="en-US" sz="1500" b="1" dirty="0">
                        <a:solidFill>
                          <a:schemeClr val="tx1">
                            <a:lumMod val="85000"/>
                            <a:lumOff val="15000"/>
                          </a:schemeClr>
                        </a:solidFill>
                        <a:effectLst/>
                      </a:endParaRPr>
                    </a:p>
                    <a:p>
                      <a:pPr algn="l" fontAlgn="t"/>
                      <a:endParaRPr lang="en-US" sz="1500" b="1" dirty="0">
                        <a:solidFill>
                          <a:schemeClr val="tx1">
                            <a:lumMod val="85000"/>
                            <a:lumOff val="15000"/>
                          </a:schemeClr>
                        </a:solidFill>
                        <a:effectLst/>
                      </a:endParaRPr>
                    </a:p>
                    <a:p>
                      <a:pPr algn="l" fontAlgn="t"/>
                      <a:endParaRPr lang="en-US" sz="1500" b="1" dirty="0">
                        <a:solidFill>
                          <a:schemeClr val="tx1">
                            <a:lumMod val="85000"/>
                            <a:lumOff val="15000"/>
                          </a:schemeClr>
                        </a:solidFill>
                        <a:effectLst/>
                      </a:endParaRPr>
                    </a:p>
                    <a:p>
                      <a:pPr algn="l" fontAlgn="t"/>
                      <a:endParaRPr lang="en-US" sz="1500" b="1" dirty="0">
                        <a:solidFill>
                          <a:schemeClr val="tx1">
                            <a:lumMod val="85000"/>
                            <a:lumOff val="15000"/>
                          </a:schemeClr>
                        </a:solidFill>
                        <a:effectLst/>
                      </a:endParaRPr>
                    </a:p>
                    <a:p>
                      <a:pPr algn="l" fontAlgn="t"/>
                      <a:r>
                        <a:rPr lang="en-US" sz="1500" b="1" dirty="0">
                          <a:solidFill>
                            <a:schemeClr val="tx1">
                              <a:lumMod val="85000"/>
                              <a:lumOff val="15000"/>
                            </a:schemeClr>
                          </a:solidFill>
                          <a:effectLst/>
                        </a:rPr>
                        <a:t>Precipitating</a:t>
                      </a:r>
                      <a:r>
                        <a:rPr lang="en-US" sz="1500" dirty="0">
                          <a:solidFill>
                            <a:schemeClr val="tx1">
                              <a:lumMod val="85000"/>
                              <a:lumOff val="15000"/>
                            </a:schemeClr>
                          </a:solidFill>
                          <a:effectLst/>
                        </a:rPr>
                        <a:t> (What acute event happened and how did it affect them?)</a:t>
                      </a:r>
                    </a:p>
                  </a:txBody>
                  <a:tcPr marL="219953" marR="131972" marT="131972" marB="131972">
                    <a:lnL w="12700" cmpd="sng">
                      <a:noFill/>
                      <a:prstDash val="solid"/>
                    </a:lnL>
                    <a:lnR w="38100" cap="flat" cmpd="sng" algn="ctr">
                      <a:solidFill>
                        <a:srgbClr val="FFFFFF"/>
                      </a:solidFill>
                      <a:prstDash val="solid"/>
                    </a:lnR>
                    <a:lnT w="12700" cmpd="sng">
                      <a:noFill/>
                      <a:prstDash val="solid"/>
                    </a:lnT>
                    <a:lnB w="12700" cmpd="sng">
                      <a:noFill/>
                      <a:prstDash val="solid"/>
                    </a:lnB>
                    <a:solidFill>
                      <a:srgbClr val="878E8B">
                        <a:alpha val="30196"/>
                      </a:srgbClr>
                    </a:solidFill>
                  </a:tcPr>
                </a:tc>
                <a:tc>
                  <a:txBody>
                    <a:bodyPr/>
                    <a:lstStyle/>
                    <a:p>
                      <a:pPr algn="l" fontAlgn="t"/>
                      <a:r>
                        <a:rPr lang="en-US" sz="1500">
                          <a:solidFill>
                            <a:schemeClr val="tx1">
                              <a:lumMod val="85000"/>
                              <a:lumOff val="15000"/>
                            </a:schemeClr>
                          </a:solidFill>
                          <a:effectLst/>
                        </a:rPr>
                        <a:t>• Serious </a:t>
                      </a:r>
                      <a:r>
                        <a:rPr lang="en-US" sz="1500" u="sng">
                          <a:solidFill>
                            <a:schemeClr val="tx1">
                              <a:lumMod val="85000"/>
                              <a:lumOff val="15000"/>
                            </a:schemeClr>
                          </a:solidFill>
                          <a:effectLst/>
                          <a:hlinkClick r:id="rId2" tooltip="cl:home">
                            <a:extLst>
                              <a:ext uri="{A12FA001-AC4F-418D-AE19-62706E023703}">
                                <ahyp:hlinkClr xmlns:ahyp="http://schemas.microsoft.com/office/drawing/2018/hyperlinkcolor" val="tx"/>
                              </a:ext>
                            </a:extLst>
                          </a:hlinkClick>
                        </a:rPr>
                        <a:t>medical illness</a:t>
                      </a:r>
                      <a:r>
                        <a:rPr lang="en-US" sz="1500">
                          <a:solidFill>
                            <a:schemeClr val="tx1">
                              <a:lumMod val="85000"/>
                              <a:lumOff val="15000"/>
                            </a:schemeClr>
                          </a:solidFill>
                          <a:effectLst/>
                        </a:rPr>
                        <a:t> or injury?</a:t>
                      </a:r>
                      <a:br>
                        <a:rPr lang="en-US" sz="1500">
                          <a:solidFill>
                            <a:schemeClr val="tx1">
                              <a:lumMod val="85000"/>
                              <a:lumOff val="15000"/>
                            </a:schemeClr>
                          </a:solidFill>
                          <a:effectLst/>
                        </a:rPr>
                      </a:br>
                      <a:r>
                        <a:rPr lang="en-US" sz="1500">
                          <a:solidFill>
                            <a:schemeClr val="tx1">
                              <a:lumMod val="85000"/>
                              <a:lumOff val="15000"/>
                            </a:schemeClr>
                          </a:solidFill>
                          <a:effectLst/>
                        </a:rPr>
                        <a:t>• Increasing use of </a:t>
                      </a:r>
                      <a:r>
                        <a:rPr lang="en-US" sz="1500" u="sng">
                          <a:solidFill>
                            <a:schemeClr val="tx1">
                              <a:lumMod val="85000"/>
                              <a:lumOff val="15000"/>
                            </a:schemeClr>
                          </a:solidFill>
                          <a:effectLst/>
                          <a:hlinkClick r:id="rId3" tooltip="addictions:home">
                            <a:extLst>
                              <a:ext uri="{A12FA001-AC4F-418D-AE19-62706E023703}">
                                <ahyp:hlinkClr xmlns:ahyp="http://schemas.microsoft.com/office/drawing/2018/hyperlinkcolor" val="tx"/>
                              </a:ext>
                            </a:extLst>
                          </a:hlinkClick>
                        </a:rPr>
                        <a:t>alcohol or drugs</a:t>
                      </a:r>
                      <a:r>
                        <a:rPr lang="en-US" sz="1500">
                          <a:solidFill>
                            <a:schemeClr val="tx1">
                              <a:lumMod val="85000"/>
                              <a:lumOff val="15000"/>
                            </a:schemeClr>
                          </a:solidFill>
                          <a:effectLst/>
                        </a:rPr>
                        <a:t>?</a:t>
                      </a:r>
                      <a:br>
                        <a:rPr lang="en-US" sz="1500">
                          <a:solidFill>
                            <a:schemeClr val="tx1">
                              <a:lumMod val="85000"/>
                              <a:lumOff val="15000"/>
                            </a:schemeClr>
                          </a:solidFill>
                          <a:effectLst/>
                        </a:rPr>
                      </a:br>
                      <a:r>
                        <a:rPr lang="en-US" sz="1500">
                          <a:solidFill>
                            <a:schemeClr val="tx1">
                              <a:lumMod val="85000"/>
                              <a:lumOff val="15000"/>
                            </a:schemeClr>
                          </a:solidFill>
                          <a:effectLst/>
                        </a:rPr>
                        <a:t>• Medication non-adherence?</a:t>
                      </a:r>
                      <a:br>
                        <a:rPr lang="en-US" sz="1500">
                          <a:solidFill>
                            <a:schemeClr val="tx1">
                              <a:lumMod val="85000"/>
                              <a:lumOff val="15000"/>
                            </a:schemeClr>
                          </a:solidFill>
                          <a:effectLst/>
                        </a:rPr>
                      </a:br>
                      <a:r>
                        <a:rPr lang="en-US" sz="1500">
                          <a:solidFill>
                            <a:schemeClr val="tx1">
                              <a:lumMod val="85000"/>
                              <a:lumOff val="15000"/>
                            </a:schemeClr>
                          </a:solidFill>
                          <a:effectLst/>
                        </a:rPr>
                        <a:t>• </a:t>
                      </a:r>
                      <a:r>
                        <a:rPr lang="en-US" sz="1500" u="sng">
                          <a:solidFill>
                            <a:schemeClr val="tx1">
                              <a:lumMod val="85000"/>
                              <a:lumOff val="15000"/>
                            </a:schemeClr>
                          </a:solidFill>
                          <a:effectLst/>
                          <a:hlinkClick r:id="rId4" tooltip="mood:1-depression:postpartum-peripartum">
                            <a:extLst>
                              <a:ext uri="{A12FA001-AC4F-418D-AE19-62706E023703}">
                                <ahyp:hlinkClr xmlns:ahyp="http://schemas.microsoft.com/office/drawing/2018/hyperlinkcolor" val="tx"/>
                              </a:ext>
                            </a:extLst>
                          </a:hlinkClick>
                        </a:rPr>
                        <a:t>Pregnancy</a:t>
                      </a:r>
                      <a:r>
                        <a:rPr lang="en-US" sz="1500">
                          <a:solidFill>
                            <a:schemeClr val="tx1">
                              <a:lumMod val="85000"/>
                              <a:lumOff val="15000"/>
                            </a:schemeClr>
                          </a:solidFill>
                          <a:effectLst/>
                        </a:rPr>
                        <a:t> or </a:t>
                      </a:r>
                      <a:r>
                        <a:rPr lang="en-US" sz="1500" u="sng">
                          <a:solidFill>
                            <a:schemeClr val="tx1">
                              <a:lumMod val="85000"/>
                              <a:lumOff val="15000"/>
                            </a:schemeClr>
                          </a:solidFill>
                          <a:effectLst/>
                          <a:hlinkClick r:id="rId5" tooltip="mood:1-depression:perimenopausal">
                            <a:extLst>
                              <a:ext uri="{A12FA001-AC4F-418D-AE19-62706E023703}">
                                <ahyp:hlinkClr xmlns:ahyp="http://schemas.microsoft.com/office/drawing/2018/hyperlinkcolor" val="tx"/>
                              </a:ext>
                            </a:extLst>
                          </a:hlinkClick>
                        </a:rPr>
                        <a:t>hormonal changes</a:t>
                      </a:r>
                      <a:r>
                        <a:rPr lang="en-US" sz="1500">
                          <a:solidFill>
                            <a:schemeClr val="tx1">
                              <a:lumMod val="85000"/>
                              <a:lumOff val="15000"/>
                            </a:schemeClr>
                          </a:solidFill>
                          <a:effectLst/>
                        </a:rPr>
                        <a:t>?</a:t>
                      </a:r>
                      <a:br>
                        <a:rPr lang="en-US" sz="1500">
                          <a:solidFill>
                            <a:schemeClr val="tx1">
                              <a:lumMod val="85000"/>
                              <a:lumOff val="15000"/>
                            </a:schemeClr>
                          </a:solidFill>
                          <a:effectLst/>
                        </a:rPr>
                      </a:br>
                      <a:r>
                        <a:rPr lang="en-US" sz="1500">
                          <a:solidFill>
                            <a:schemeClr val="tx1">
                              <a:lumMod val="85000"/>
                              <a:lumOff val="15000"/>
                            </a:schemeClr>
                          </a:solidFill>
                          <a:effectLst/>
                        </a:rPr>
                        <a:t>• </a:t>
                      </a:r>
                      <a:r>
                        <a:rPr lang="en-US" sz="1500" u="sng">
                          <a:solidFill>
                            <a:schemeClr val="tx1">
                              <a:lumMod val="85000"/>
                              <a:lumOff val="15000"/>
                            </a:schemeClr>
                          </a:solidFill>
                          <a:effectLst/>
                          <a:hlinkClick r:id="rId6" tooltip="sleep:2-insomnia-disorder">
                            <a:extLst>
                              <a:ext uri="{A12FA001-AC4F-418D-AE19-62706E023703}">
                                <ahyp:hlinkClr xmlns:ahyp="http://schemas.microsoft.com/office/drawing/2018/hyperlinkcolor" val="tx"/>
                              </a:ext>
                            </a:extLst>
                          </a:hlinkClick>
                        </a:rPr>
                        <a:t>Sleep deprivation</a:t>
                      </a:r>
                      <a:r>
                        <a:rPr lang="en-US" sz="1500">
                          <a:solidFill>
                            <a:schemeClr val="tx1">
                              <a:lumMod val="85000"/>
                              <a:lumOff val="15000"/>
                            </a:schemeClr>
                          </a:solidFill>
                          <a:effectLst/>
                        </a:rPr>
                        <a:t>?</a:t>
                      </a:r>
                    </a:p>
                  </a:txBody>
                  <a:tcPr marL="219953" marR="131972" marT="131972" marB="131972">
                    <a:lnL w="38100" cap="flat" cmpd="sng" algn="ctr">
                      <a:solidFill>
                        <a:srgbClr val="FFFFFF"/>
                      </a:solidFill>
                      <a:prstDash val="solid"/>
                    </a:lnL>
                    <a:lnR w="38100" cap="flat" cmpd="sng" algn="ctr">
                      <a:solidFill>
                        <a:srgbClr val="FFFFFF"/>
                      </a:solidFill>
                      <a:prstDash val="solid"/>
                    </a:lnR>
                    <a:lnT w="12700" cmpd="sng">
                      <a:noFill/>
                      <a:prstDash val="solid"/>
                    </a:lnT>
                    <a:lnB w="12700" cmpd="sng">
                      <a:noFill/>
                      <a:prstDash val="solid"/>
                    </a:lnB>
                    <a:solidFill>
                      <a:srgbClr val="878E8B">
                        <a:alpha val="30196"/>
                      </a:srgbClr>
                    </a:solidFill>
                  </a:tcPr>
                </a:tc>
                <a:tc>
                  <a:txBody>
                    <a:bodyPr/>
                    <a:lstStyle/>
                    <a:p>
                      <a:pPr algn="l" fontAlgn="t"/>
                      <a:r>
                        <a:rPr lang="en-US" sz="1500" dirty="0">
                          <a:solidFill>
                            <a:schemeClr val="tx1">
                              <a:lumMod val="85000"/>
                              <a:lumOff val="15000"/>
                            </a:schemeClr>
                          </a:solidFill>
                          <a:effectLst/>
                        </a:rPr>
                        <a:t>Stressor that activate one or more psychological processes:</a:t>
                      </a:r>
                      <a:br>
                        <a:rPr lang="en-US" sz="1500" dirty="0">
                          <a:solidFill>
                            <a:schemeClr val="tx1">
                              <a:lumMod val="85000"/>
                              <a:lumOff val="15000"/>
                            </a:schemeClr>
                          </a:solidFill>
                          <a:effectLst/>
                        </a:rPr>
                      </a:br>
                      <a:r>
                        <a:rPr lang="en-US" sz="1500" dirty="0">
                          <a:solidFill>
                            <a:schemeClr val="tx1">
                              <a:lumMod val="85000"/>
                              <a:lumOff val="15000"/>
                            </a:schemeClr>
                          </a:solidFill>
                          <a:effectLst/>
                        </a:rPr>
                        <a:t>• </a:t>
                      </a:r>
                      <a:r>
                        <a:rPr lang="en-US" sz="1500" b="1" u="sng" dirty="0">
                          <a:solidFill>
                            <a:schemeClr val="tx1">
                              <a:lumMod val="85000"/>
                              <a:lumOff val="15000"/>
                            </a:schemeClr>
                          </a:solidFill>
                          <a:effectLst/>
                          <a:hlinkClick r:id="rId7" tooltip="psychotherapy:cbt">
                            <a:extLst>
                              <a:ext uri="{A12FA001-AC4F-418D-AE19-62706E023703}">
                                <ahyp:hlinkClr xmlns:ahyp="http://schemas.microsoft.com/office/drawing/2018/hyperlinkcolor" val="tx"/>
                              </a:ext>
                            </a:extLst>
                          </a:hlinkClick>
                        </a:rPr>
                        <a:t>Cognitive</a:t>
                      </a:r>
                      <a:r>
                        <a:rPr lang="en-US" sz="1500" dirty="0">
                          <a:solidFill>
                            <a:schemeClr val="tx1">
                              <a:lumMod val="85000"/>
                              <a:lumOff val="15000"/>
                            </a:schemeClr>
                          </a:solidFill>
                          <a:effectLst/>
                        </a:rPr>
                        <a:t>: core beliefs and cognitive distortions</a:t>
                      </a:r>
                      <a:br>
                        <a:rPr lang="en-US" sz="1500" dirty="0">
                          <a:solidFill>
                            <a:schemeClr val="tx1">
                              <a:lumMod val="85000"/>
                              <a:lumOff val="15000"/>
                            </a:schemeClr>
                          </a:solidFill>
                          <a:effectLst/>
                        </a:rPr>
                      </a:br>
                      <a:r>
                        <a:rPr lang="en-US" sz="1500" dirty="0">
                          <a:solidFill>
                            <a:schemeClr val="tx1">
                              <a:lumMod val="85000"/>
                              <a:lumOff val="15000"/>
                            </a:schemeClr>
                          </a:solidFill>
                          <a:effectLst/>
                        </a:rPr>
                        <a:t>• </a:t>
                      </a:r>
                      <a:r>
                        <a:rPr lang="en-US" sz="1500" b="1" u="sng" dirty="0">
                          <a:solidFill>
                            <a:schemeClr val="tx1">
                              <a:lumMod val="85000"/>
                              <a:lumOff val="15000"/>
                            </a:schemeClr>
                          </a:solidFill>
                          <a:effectLst/>
                          <a:hlinkClick r:id="rId8" tooltip="psychotherapy:dbt">
                            <a:extLst>
                              <a:ext uri="{A12FA001-AC4F-418D-AE19-62706E023703}">
                                <ahyp:hlinkClr xmlns:ahyp="http://schemas.microsoft.com/office/drawing/2018/hyperlinkcolor" val="tx"/>
                              </a:ext>
                            </a:extLst>
                          </a:hlinkClick>
                        </a:rPr>
                        <a:t>Dialectical</a:t>
                      </a:r>
                      <a:r>
                        <a:rPr lang="en-US" sz="1500" dirty="0">
                          <a:solidFill>
                            <a:schemeClr val="tx1">
                              <a:lumMod val="85000"/>
                              <a:lumOff val="15000"/>
                            </a:schemeClr>
                          </a:solidFill>
                          <a:effectLst/>
                        </a:rPr>
                        <a:t>: emotional dysregulation and dysfunction</a:t>
                      </a:r>
                      <a:br>
                        <a:rPr lang="en-US" sz="1500" dirty="0">
                          <a:solidFill>
                            <a:schemeClr val="tx1">
                              <a:lumMod val="85000"/>
                              <a:lumOff val="15000"/>
                            </a:schemeClr>
                          </a:solidFill>
                          <a:effectLst/>
                        </a:rPr>
                      </a:br>
                      <a:r>
                        <a:rPr lang="en-US" sz="1500" dirty="0">
                          <a:solidFill>
                            <a:schemeClr val="tx1">
                              <a:lumMod val="85000"/>
                              <a:lumOff val="15000"/>
                            </a:schemeClr>
                          </a:solidFill>
                          <a:effectLst/>
                        </a:rPr>
                        <a:t>• </a:t>
                      </a:r>
                      <a:r>
                        <a:rPr lang="en-US" sz="1500" b="1" u="sng" dirty="0">
                          <a:solidFill>
                            <a:schemeClr val="tx1">
                              <a:lumMod val="85000"/>
                              <a:lumOff val="15000"/>
                            </a:schemeClr>
                          </a:solidFill>
                          <a:effectLst/>
                          <a:hlinkClick r:id="rId9" tooltip="psychotherapy:ipt">
                            <a:extLst>
                              <a:ext uri="{A12FA001-AC4F-418D-AE19-62706E023703}">
                                <ahyp:hlinkClr xmlns:ahyp="http://schemas.microsoft.com/office/drawing/2018/hyperlinkcolor" val="tx"/>
                              </a:ext>
                            </a:extLst>
                          </a:hlinkClick>
                        </a:rPr>
                        <a:t>Interpersonal</a:t>
                      </a:r>
                      <a:r>
                        <a:rPr lang="en-US" sz="1500" dirty="0">
                          <a:solidFill>
                            <a:schemeClr val="tx1">
                              <a:lumMod val="85000"/>
                              <a:lumOff val="15000"/>
                            </a:schemeClr>
                          </a:solidFill>
                          <a:effectLst/>
                        </a:rPr>
                        <a:t>: grief, loss, disagreement, change/transitions</a:t>
                      </a:r>
                      <a:br>
                        <a:rPr lang="en-US" sz="1500" dirty="0">
                          <a:solidFill>
                            <a:schemeClr val="tx1">
                              <a:lumMod val="85000"/>
                              <a:lumOff val="15000"/>
                            </a:schemeClr>
                          </a:solidFill>
                          <a:effectLst/>
                        </a:rPr>
                      </a:br>
                      <a:r>
                        <a:rPr lang="en-US" sz="1500" dirty="0">
                          <a:solidFill>
                            <a:schemeClr val="tx1">
                              <a:lumMod val="85000"/>
                              <a:lumOff val="15000"/>
                            </a:schemeClr>
                          </a:solidFill>
                          <a:effectLst/>
                        </a:rPr>
                        <a:t>• </a:t>
                      </a:r>
                      <a:r>
                        <a:rPr lang="en-US" sz="1500" b="1" u="sng" dirty="0">
                          <a:solidFill>
                            <a:schemeClr val="tx1">
                              <a:lumMod val="85000"/>
                              <a:lumOff val="15000"/>
                            </a:schemeClr>
                          </a:solidFill>
                          <a:effectLst/>
                          <a:hlinkClick r:id="rId10" tooltip="psychotherapy:psychodynamic:home">
                            <a:extLst>
                              <a:ext uri="{A12FA001-AC4F-418D-AE19-62706E023703}">
                                <ahyp:hlinkClr xmlns:ahyp="http://schemas.microsoft.com/office/drawing/2018/hyperlinkcolor" val="tx"/>
                              </a:ext>
                            </a:extLst>
                          </a:hlinkClick>
                        </a:rPr>
                        <a:t>Psychodynamic</a:t>
                      </a:r>
                      <a:r>
                        <a:rPr lang="en-US" sz="1500" dirty="0">
                          <a:solidFill>
                            <a:schemeClr val="tx1">
                              <a:lumMod val="85000"/>
                              <a:lumOff val="15000"/>
                            </a:schemeClr>
                          </a:solidFill>
                          <a:effectLst/>
                        </a:rPr>
                        <a:t>: unconscious conflicts/defenses, and unconscious repetition of early relationship patterns (psychic determinism)</a:t>
                      </a:r>
                    </a:p>
                  </a:txBody>
                  <a:tcPr marL="219953" marR="131972" marT="131972" marB="131972">
                    <a:lnL w="38100" cap="flat" cmpd="sng" algn="ctr">
                      <a:solidFill>
                        <a:srgbClr val="FFFFFF"/>
                      </a:solidFill>
                      <a:prstDash val="solid"/>
                    </a:lnL>
                    <a:lnR w="38100" cap="flat" cmpd="sng" algn="ctr">
                      <a:solidFill>
                        <a:srgbClr val="FFFFFF"/>
                      </a:solidFill>
                      <a:prstDash val="solid"/>
                    </a:lnR>
                    <a:lnT w="12700" cmpd="sng">
                      <a:noFill/>
                      <a:prstDash val="solid"/>
                    </a:lnT>
                    <a:lnB w="12700" cmpd="sng">
                      <a:noFill/>
                      <a:prstDash val="solid"/>
                    </a:lnB>
                    <a:solidFill>
                      <a:srgbClr val="878E8B">
                        <a:alpha val="30196"/>
                      </a:srgbClr>
                    </a:solidFill>
                  </a:tcPr>
                </a:tc>
                <a:tc>
                  <a:txBody>
                    <a:bodyPr/>
                    <a:lstStyle/>
                    <a:p>
                      <a:pPr algn="l" fontAlgn="t"/>
                      <a:r>
                        <a:rPr lang="en-US" sz="1500" dirty="0">
                          <a:solidFill>
                            <a:schemeClr val="tx1">
                              <a:lumMod val="85000"/>
                              <a:lumOff val="15000"/>
                            </a:schemeClr>
                          </a:solidFill>
                          <a:effectLst/>
                        </a:rPr>
                        <a:t>• Loss of or separation from close family, partner, or friends</a:t>
                      </a:r>
                      <a:br>
                        <a:rPr lang="en-US" sz="1500" dirty="0">
                          <a:solidFill>
                            <a:schemeClr val="tx1">
                              <a:lumMod val="85000"/>
                              <a:lumOff val="15000"/>
                            </a:schemeClr>
                          </a:solidFill>
                          <a:effectLst/>
                        </a:rPr>
                      </a:br>
                      <a:r>
                        <a:rPr lang="en-US" sz="1500" dirty="0">
                          <a:solidFill>
                            <a:schemeClr val="tx1">
                              <a:lumMod val="85000"/>
                              <a:lumOff val="15000"/>
                            </a:schemeClr>
                          </a:solidFill>
                          <a:effectLst/>
                        </a:rPr>
                        <a:t>• Interpersonal trauma</a:t>
                      </a:r>
                      <a:br>
                        <a:rPr lang="en-US" sz="1500" dirty="0">
                          <a:solidFill>
                            <a:schemeClr val="tx1">
                              <a:lumMod val="85000"/>
                              <a:lumOff val="15000"/>
                            </a:schemeClr>
                          </a:solidFill>
                          <a:effectLst/>
                        </a:rPr>
                      </a:br>
                      <a:r>
                        <a:rPr lang="en-US" sz="1500" dirty="0">
                          <a:solidFill>
                            <a:schemeClr val="tx1">
                              <a:lumMod val="85000"/>
                              <a:lumOff val="15000"/>
                            </a:schemeClr>
                          </a:solidFill>
                          <a:effectLst/>
                        </a:rPr>
                        <a:t>• Work/academic/financial stressors</a:t>
                      </a:r>
                      <a:br>
                        <a:rPr lang="en-US" sz="1500" dirty="0">
                          <a:solidFill>
                            <a:schemeClr val="tx1">
                              <a:lumMod val="85000"/>
                              <a:lumOff val="15000"/>
                            </a:schemeClr>
                          </a:solidFill>
                          <a:effectLst/>
                        </a:rPr>
                      </a:br>
                      <a:r>
                        <a:rPr lang="en-US" sz="1500" dirty="0">
                          <a:solidFill>
                            <a:schemeClr val="tx1">
                              <a:lumMod val="85000"/>
                              <a:lumOff val="15000"/>
                            </a:schemeClr>
                          </a:solidFill>
                          <a:effectLst/>
                        </a:rPr>
                        <a:t>• Recent immigration, loss of home, loss of a supportive service (e.g. - respite services, appropriate school placement)</a:t>
                      </a:r>
                      <a:br>
                        <a:rPr lang="en-US" sz="1500" dirty="0">
                          <a:solidFill>
                            <a:schemeClr val="tx1">
                              <a:lumMod val="85000"/>
                              <a:lumOff val="15000"/>
                            </a:schemeClr>
                          </a:solidFill>
                          <a:effectLst/>
                        </a:rPr>
                      </a:br>
                      <a:r>
                        <a:rPr lang="en-US" sz="1500" dirty="0">
                          <a:solidFill>
                            <a:schemeClr val="tx1">
                              <a:lumMod val="85000"/>
                              <a:lumOff val="15000"/>
                            </a:schemeClr>
                          </a:solidFill>
                          <a:effectLst/>
                        </a:rPr>
                        <a:t>• Is the individual's current experience/symptoms similar to a past situation (i.e. - “history repeating itself”)? For example, they might have had a loss, separation etc. in the past</a:t>
                      </a:r>
                    </a:p>
                  </a:txBody>
                  <a:tcPr marL="219953" marR="131972" marT="131972" marB="131972">
                    <a:lnL w="38100" cap="flat" cmpd="sng" algn="ctr">
                      <a:solidFill>
                        <a:srgbClr val="FFFFFF"/>
                      </a:solidFill>
                      <a:prstDash val="solid"/>
                    </a:lnL>
                    <a:lnR w="12700" cmpd="sng">
                      <a:noFill/>
                      <a:prstDash val="solid"/>
                    </a:lnR>
                    <a:lnT w="12700" cmpd="sng">
                      <a:noFill/>
                      <a:prstDash val="solid"/>
                    </a:lnT>
                    <a:lnB w="12700" cmpd="sng">
                      <a:noFill/>
                      <a:prstDash val="solid"/>
                    </a:lnB>
                    <a:solidFill>
                      <a:srgbClr val="878E8B">
                        <a:alpha val="30196"/>
                      </a:srgbClr>
                    </a:solidFill>
                  </a:tcPr>
                </a:tc>
                <a:extLst>
                  <a:ext uri="{0D108BD9-81ED-4DB2-BD59-A6C34878D82A}">
                    <a16:rowId xmlns:a16="http://schemas.microsoft.com/office/drawing/2014/main" val="357282668"/>
                  </a:ext>
                </a:extLst>
              </a:tr>
            </a:tbl>
          </a:graphicData>
        </a:graphic>
      </p:graphicFrame>
    </p:spTree>
    <p:extLst>
      <p:ext uri="{BB962C8B-B14F-4D97-AF65-F5344CB8AC3E}">
        <p14:creationId xmlns:p14="http://schemas.microsoft.com/office/powerpoint/2010/main" val="1582024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A4E74A0-340B-DB4F-857A-9C3372CEB28A}"/>
              </a:ext>
            </a:extLst>
          </p:cNvPr>
          <p:cNvGraphicFramePr>
            <a:graphicFrameLocks noGrp="1"/>
          </p:cNvGraphicFramePr>
          <p:nvPr>
            <p:ph idx="1"/>
            <p:extLst>
              <p:ext uri="{D42A27DB-BD31-4B8C-83A1-F6EECF244321}">
                <p14:modId xmlns:p14="http://schemas.microsoft.com/office/powerpoint/2010/main" val="1048366023"/>
              </p:ext>
            </p:extLst>
          </p:nvPr>
        </p:nvGraphicFramePr>
        <p:xfrm>
          <a:off x="209862" y="288485"/>
          <a:ext cx="11752289" cy="6056756"/>
        </p:xfrm>
        <a:graphic>
          <a:graphicData uri="http://schemas.openxmlformats.org/drawingml/2006/table">
            <a:tbl>
              <a:tblPr/>
              <a:tblGrid>
                <a:gridCol w="2018352">
                  <a:extLst>
                    <a:ext uri="{9D8B030D-6E8A-4147-A177-3AD203B41FA5}">
                      <a16:colId xmlns:a16="http://schemas.microsoft.com/office/drawing/2014/main" val="2594818180"/>
                    </a:ext>
                  </a:extLst>
                </a:gridCol>
                <a:gridCol w="2533740">
                  <a:extLst>
                    <a:ext uri="{9D8B030D-6E8A-4147-A177-3AD203B41FA5}">
                      <a16:colId xmlns:a16="http://schemas.microsoft.com/office/drawing/2014/main" val="3279302449"/>
                    </a:ext>
                  </a:extLst>
                </a:gridCol>
                <a:gridCol w="4634110">
                  <a:extLst>
                    <a:ext uri="{9D8B030D-6E8A-4147-A177-3AD203B41FA5}">
                      <a16:colId xmlns:a16="http://schemas.microsoft.com/office/drawing/2014/main" val="3916120137"/>
                    </a:ext>
                  </a:extLst>
                </a:gridCol>
                <a:gridCol w="2566087">
                  <a:extLst>
                    <a:ext uri="{9D8B030D-6E8A-4147-A177-3AD203B41FA5}">
                      <a16:colId xmlns:a16="http://schemas.microsoft.com/office/drawing/2014/main" val="2409509343"/>
                    </a:ext>
                  </a:extLst>
                </a:gridCol>
              </a:tblGrid>
              <a:tr h="6056756">
                <a:tc>
                  <a:txBody>
                    <a:bodyPr/>
                    <a:lstStyle/>
                    <a:p>
                      <a:pPr algn="l" fontAlgn="t"/>
                      <a:endParaRPr lang="en-US" sz="1400" b="1" dirty="0">
                        <a:effectLst/>
                      </a:endParaRPr>
                    </a:p>
                    <a:p>
                      <a:pPr algn="l" fontAlgn="t"/>
                      <a:endParaRPr lang="en-US" sz="1400" b="1" dirty="0">
                        <a:effectLst/>
                      </a:endParaRPr>
                    </a:p>
                    <a:p>
                      <a:pPr algn="l" fontAlgn="t"/>
                      <a:endParaRPr lang="en-US" sz="1400" b="1" dirty="0">
                        <a:effectLst/>
                      </a:endParaRPr>
                    </a:p>
                    <a:p>
                      <a:pPr algn="l" fontAlgn="t"/>
                      <a:endParaRPr lang="en-US" sz="1400" b="1" dirty="0">
                        <a:effectLst/>
                      </a:endParaRPr>
                    </a:p>
                    <a:p>
                      <a:pPr algn="l" fontAlgn="t"/>
                      <a:endParaRPr lang="en-US" sz="1400" b="1" dirty="0">
                        <a:effectLst/>
                      </a:endParaRPr>
                    </a:p>
                    <a:p>
                      <a:pPr algn="l" fontAlgn="t"/>
                      <a:endParaRPr lang="en-US" sz="1400" b="1" dirty="0">
                        <a:effectLst/>
                      </a:endParaRPr>
                    </a:p>
                    <a:p>
                      <a:pPr algn="l" fontAlgn="t"/>
                      <a:endParaRPr lang="en-US" sz="1400" b="1" dirty="0">
                        <a:effectLst/>
                      </a:endParaRPr>
                    </a:p>
                    <a:p>
                      <a:pPr algn="l" fontAlgn="t"/>
                      <a:endParaRPr lang="en-US" sz="1400" b="1" dirty="0">
                        <a:effectLst/>
                      </a:endParaRPr>
                    </a:p>
                    <a:p>
                      <a:pPr algn="l" fontAlgn="t"/>
                      <a:r>
                        <a:rPr lang="en-US" sz="1400" b="1" dirty="0">
                          <a:effectLst/>
                        </a:rPr>
                        <a:t>Perpetuating</a:t>
                      </a:r>
                      <a:r>
                        <a:rPr lang="en-US" sz="1400" dirty="0">
                          <a:effectLst/>
                        </a:rPr>
                        <a:t> (What chronic things are going on?)</a:t>
                      </a:r>
                    </a:p>
                  </a:txBody>
                  <a:tcPr marL="26778" marR="26778" marT="26778" marB="2677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400" dirty="0">
                          <a:effectLst/>
                        </a:rPr>
                        <a:t>• Do they have a chronic illness, functional impairment caused by </a:t>
                      </a:r>
                      <a:r>
                        <a:rPr lang="en-US" sz="1400" u="sng" dirty="0">
                          <a:solidFill>
                            <a:srgbClr val="337AB7"/>
                          </a:solidFill>
                          <a:effectLst/>
                          <a:hlinkClick r:id="rId2" tooltip="cognitive-testing"/>
                        </a:rPr>
                        <a:t>cognitive deficits</a:t>
                      </a:r>
                      <a:r>
                        <a:rPr lang="en-US" sz="1400" dirty="0">
                          <a:effectLst/>
                        </a:rPr>
                        <a:t>, or a </a:t>
                      </a:r>
                      <a:r>
                        <a:rPr lang="en-US" sz="1400" u="sng" dirty="0">
                          <a:solidFill>
                            <a:srgbClr val="337AB7"/>
                          </a:solidFill>
                          <a:effectLst/>
                          <a:hlinkClick r:id="rId3" tooltip="child:learning:home"/>
                        </a:rPr>
                        <a:t>learning disorder</a:t>
                      </a:r>
                      <a:r>
                        <a:rPr lang="en-US" sz="1400" dirty="0">
                          <a:effectLst/>
                        </a:rPr>
                        <a:t>?</a:t>
                      </a:r>
                      <a:br>
                        <a:rPr lang="en-US" sz="1400" dirty="0">
                          <a:effectLst/>
                        </a:rPr>
                      </a:br>
                      <a:r>
                        <a:rPr lang="en-US" sz="1400" dirty="0">
                          <a:effectLst/>
                        </a:rPr>
                        <a:t>• Lack of medication optimization (suboptimal doses)</a:t>
                      </a:r>
                      <a:br>
                        <a:rPr lang="en-US" sz="1400" dirty="0">
                          <a:effectLst/>
                        </a:rPr>
                      </a:br>
                      <a:r>
                        <a:rPr lang="en-US" sz="1400" dirty="0">
                          <a:effectLst/>
                        </a:rPr>
                        <a:t>• Lack of treatment or follow up for mental illness</a:t>
                      </a:r>
                      <a:br>
                        <a:rPr lang="en-US" sz="1400" dirty="0">
                          <a:effectLst/>
                        </a:rPr>
                      </a:br>
                      <a:r>
                        <a:rPr lang="en-US" sz="1400" dirty="0">
                          <a:effectLst/>
                        </a:rPr>
                        <a:t>• Current </a:t>
                      </a:r>
                      <a:r>
                        <a:rPr lang="en-US" sz="1400" u="sng" dirty="0">
                          <a:solidFill>
                            <a:srgbClr val="337AB7"/>
                          </a:solidFill>
                          <a:effectLst/>
                          <a:hlinkClick r:id="rId4" tooltip="addictions:home"/>
                        </a:rPr>
                        <a:t>substance use</a:t>
                      </a:r>
                      <a:r>
                        <a:rPr lang="en-US" sz="1400" dirty="0">
                          <a:effectLst/>
                        </a:rPr>
                        <a:t>?</a:t>
                      </a:r>
                      <a:br>
                        <a:rPr lang="en-US" sz="1400" dirty="0">
                          <a:effectLst/>
                        </a:rPr>
                      </a:br>
                      <a:r>
                        <a:rPr lang="en-US" sz="1400" dirty="0">
                          <a:effectLst/>
                        </a:rPr>
                        <a:t>• Chronic medical problems, </a:t>
                      </a:r>
                      <a:r>
                        <a:rPr lang="en-US" sz="1400" u="sng" dirty="0">
                          <a:solidFill>
                            <a:srgbClr val="337AB7"/>
                          </a:solidFill>
                          <a:effectLst/>
                          <a:hlinkClick r:id="rId5" tooltip="pain-medicine:home"/>
                        </a:rPr>
                        <a:t>chronic pain</a:t>
                      </a:r>
                      <a:r>
                        <a:rPr lang="en-US" sz="1400" dirty="0">
                          <a:effectLst/>
                        </a:rPr>
                        <a:t>, or disability?</a:t>
                      </a:r>
                      <a:br>
                        <a:rPr lang="en-US" sz="1400" dirty="0">
                          <a:effectLst/>
                        </a:rPr>
                      </a:br>
                      <a:r>
                        <a:rPr lang="en-US" sz="1400" dirty="0">
                          <a:effectLst/>
                        </a:rPr>
                        <a:t>• How is patient responding to hospitalization?</a:t>
                      </a:r>
                      <a:br>
                        <a:rPr lang="en-US" sz="1400" dirty="0">
                          <a:effectLst/>
                        </a:rPr>
                      </a:br>
                      <a:r>
                        <a:rPr lang="en-US" sz="1400" dirty="0">
                          <a:effectLst/>
                        </a:rPr>
                        <a:t>• What are the degree of the symptoms right now?</a:t>
                      </a:r>
                    </a:p>
                  </a:txBody>
                  <a:tcPr marL="26778" marR="26778" marT="26778" marB="2677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400" dirty="0">
                          <a:effectLst/>
                        </a:rPr>
                        <a:t>One or more perpetuating psychological processes:</a:t>
                      </a:r>
                      <a:br>
                        <a:rPr lang="en-US" sz="1400" dirty="0">
                          <a:effectLst/>
                        </a:rPr>
                      </a:br>
                      <a:r>
                        <a:rPr lang="en-US" sz="1400" dirty="0">
                          <a:effectLst/>
                        </a:rPr>
                        <a:t>• </a:t>
                      </a:r>
                      <a:r>
                        <a:rPr lang="en-US" sz="1400" b="1" u="sng" dirty="0">
                          <a:solidFill>
                            <a:srgbClr val="337AB7"/>
                          </a:solidFill>
                          <a:effectLst/>
                          <a:hlinkClick r:id="rId6" tooltip="psychotherapy:cbt"/>
                        </a:rPr>
                        <a:t>Cognitive</a:t>
                      </a:r>
                      <a:r>
                        <a:rPr lang="en-US" sz="1400" dirty="0">
                          <a:effectLst/>
                        </a:rPr>
                        <a:t>: chronic negative thoughts and reinforcing environment</a:t>
                      </a:r>
                      <a:br>
                        <a:rPr lang="en-US" sz="1400" dirty="0">
                          <a:effectLst/>
                        </a:rPr>
                      </a:br>
                      <a:r>
                        <a:rPr lang="en-US" sz="1400" dirty="0">
                          <a:effectLst/>
                        </a:rPr>
                        <a:t>• </a:t>
                      </a:r>
                      <a:r>
                        <a:rPr lang="en-US" sz="1400" b="1" u="sng" dirty="0">
                          <a:solidFill>
                            <a:srgbClr val="337AB7"/>
                          </a:solidFill>
                          <a:effectLst/>
                          <a:hlinkClick r:id="rId7" tooltip="psychotherapy:dbt"/>
                        </a:rPr>
                        <a:t>Dialectical</a:t>
                      </a:r>
                      <a:r>
                        <a:rPr lang="en-US" sz="1400" dirty="0">
                          <a:effectLst/>
                        </a:rPr>
                        <a:t>: help-seeking and help-rejecting, chronic emotional dysregulation and poor distress tolerance</a:t>
                      </a:r>
                      <a:br>
                        <a:rPr lang="en-US" sz="1400" dirty="0">
                          <a:effectLst/>
                        </a:rPr>
                      </a:br>
                      <a:r>
                        <a:rPr lang="en-US" sz="1400" dirty="0">
                          <a:effectLst/>
                        </a:rPr>
                        <a:t>• </a:t>
                      </a:r>
                      <a:r>
                        <a:rPr lang="en-US" sz="1400" b="1" u="sng" dirty="0">
                          <a:solidFill>
                            <a:srgbClr val="337AB7"/>
                          </a:solidFill>
                          <a:effectLst/>
                          <a:hlinkClick r:id="rId8" tooltip="psychotherapy:ipt"/>
                        </a:rPr>
                        <a:t>Interpersonal</a:t>
                      </a:r>
                      <a:r>
                        <a:rPr lang="en-US" sz="1400" dirty="0">
                          <a:effectLst/>
                        </a:rPr>
                        <a:t>: Chronic/unresolved dysfunctional relationships, interpersonal conflicts, or role transitions</a:t>
                      </a:r>
                      <a:br>
                        <a:rPr lang="en-US" sz="1400" dirty="0">
                          <a:effectLst/>
                        </a:rPr>
                      </a:br>
                      <a:r>
                        <a:rPr lang="en-US" sz="1400" dirty="0">
                          <a:effectLst/>
                        </a:rPr>
                        <a:t>• </a:t>
                      </a:r>
                      <a:r>
                        <a:rPr lang="en-US" sz="1400" b="1" u="sng" dirty="0">
                          <a:solidFill>
                            <a:srgbClr val="337AB7"/>
                          </a:solidFill>
                          <a:effectLst/>
                          <a:hlinkClick r:id="rId9" tooltip="psychotherapy:psychodynamic:home"/>
                        </a:rPr>
                        <a:t>Psychodynamic</a:t>
                      </a:r>
                      <a:r>
                        <a:rPr lang="en-US" sz="1400" dirty="0">
                          <a:effectLst/>
                        </a:rPr>
                        <a:t>: recurring themes throughout one’s life, chronic primitive defenses</a:t>
                      </a:r>
                      <a:br>
                        <a:rPr lang="en-US" sz="1400" dirty="0">
                          <a:effectLst/>
                        </a:rPr>
                      </a:br>
                      <a:br>
                        <a:rPr lang="en-US" sz="1400" dirty="0">
                          <a:effectLst/>
                        </a:rPr>
                      </a:br>
                      <a:r>
                        <a:rPr lang="en-US" sz="1400" dirty="0">
                          <a:effectLst/>
                        </a:rPr>
                        <a:t>• What are their beliefs about self/others/world? What ideas have they internalized?</a:t>
                      </a:r>
                      <a:br>
                        <a:rPr lang="en-US" sz="1400" dirty="0">
                          <a:effectLst/>
                        </a:rPr>
                      </a:br>
                      <a:r>
                        <a:rPr lang="en-US" sz="1400" dirty="0">
                          <a:effectLst/>
                        </a:rPr>
                        <a:t>• Are there self-destructive coping mechanisms, or traumatic re-enactments?</a:t>
                      </a:r>
                      <a:br>
                        <a:rPr lang="en-US" sz="1400" dirty="0">
                          <a:effectLst/>
                        </a:rPr>
                      </a:br>
                      <a:r>
                        <a:rPr lang="en-US" sz="1400" dirty="0">
                          <a:effectLst/>
                        </a:rPr>
                        <a:t>• Ongoing poor coping skills, limited or lack of insight?</a:t>
                      </a:r>
                      <a:br>
                        <a:rPr lang="en-US" sz="1400" dirty="0">
                          <a:effectLst/>
                        </a:rPr>
                      </a:br>
                      <a:r>
                        <a:rPr lang="en-US" sz="1400" dirty="0">
                          <a:effectLst/>
                        </a:rPr>
                        <a:t>• Personality traits (e.g. - unable to maintain consistent interpersonal relationships in borderline personality disorder)</a:t>
                      </a:r>
                      <a:br>
                        <a:rPr lang="en-US" sz="1400" dirty="0">
                          <a:effectLst/>
                        </a:rPr>
                      </a:br>
                      <a:r>
                        <a:rPr lang="en-US" sz="1400" dirty="0">
                          <a:effectLst/>
                        </a:rPr>
                        <a:t>• How is their </a:t>
                      </a:r>
                      <a:r>
                        <a:rPr lang="en-US" sz="1400" u="sng" dirty="0">
                          <a:solidFill>
                            <a:srgbClr val="337AB7"/>
                          </a:solidFill>
                          <a:effectLst/>
                          <a:hlinkClick r:id="rId10" tooltip="child:attachment:1-theory"/>
                        </a:rPr>
                        <a:t>attachment style</a:t>
                      </a:r>
                      <a:r>
                        <a:rPr lang="en-US" sz="1400" dirty="0">
                          <a:effectLst/>
                        </a:rPr>
                        <a:t> playing out in this particular situation?</a:t>
                      </a:r>
                    </a:p>
                  </a:txBody>
                  <a:tcPr marL="26778" marR="26778" marT="26778" marB="2677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400" dirty="0">
                          <a:effectLst/>
                        </a:rPr>
                        <a:t>• Chronic marital/relationship discord, lack of empathy from family/friends, developmentally inappropriate expectations</a:t>
                      </a:r>
                      <a:br>
                        <a:rPr lang="en-US" sz="1400" dirty="0">
                          <a:effectLst/>
                        </a:rPr>
                      </a:br>
                      <a:r>
                        <a:rPr lang="en-US" sz="1400" dirty="0">
                          <a:effectLst/>
                        </a:rPr>
                        <a:t>• Chronically dangerous or hostile </a:t>
                      </a:r>
                      <a:r>
                        <a:rPr lang="en-US" sz="1400" dirty="0" err="1">
                          <a:effectLst/>
                        </a:rPr>
                        <a:t>neighbourhood</a:t>
                      </a:r>
                      <a:r>
                        <a:rPr lang="en-US" sz="1400" dirty="0">
                          <a:effectLst/>
                        </a:rPr>
                        <a:t>, trans-generational problems of immigration, lack of culturally competent services</a:t>
                      </a:r>
                      <a:br>
                        <a:rPr lang="en-US" sz="1400" dirty="0">
                          <a:effectLst/>
                        </a:rPr>
                      </a:br>
                      <a:r>
                        <a:rPr lang="en-US" sz="1400" dirty="0">
                          <a:effectLst/>
                        </a:rPr>
                        <a:t>• Ongoing transitions and stressors</a:t>
                      </a:r>
                      <a:br>
                        <a:rPr lang="en-US" sz="1400" dirty="0">
                          <a:effectLst/>
                        </a:rPr>
                      </a:br>
                      <a:r>
                        <a:rPr lang="en-US" sz="1400" dirty="0">
                          <a:effectLst/>
                        </a:rPr>
                        <a:t>• Poor finances or working long hours</a:t>
                      </a:r>
                      <a:br>
                        <a:rPr lang="en-US" sz="1400" dirty="0">
                          <a:effectLst/>
                        </a:rPr>
                      </a:br>
                      <a:r>
                        <a:rPr lang="en-US" sz="1400" dirty="0">
                          <a:effectLst/>
                        </a:rPr>
                        <a:t>• Isolation, unsafe </a:t>
                      </a:r>
                      <a:r>
                        <a:rPr lang="en-US" sz="1400" dirty="0" err="1">
                          <a:effectLst/>
                        </a:rPr>
                        <a:t>environmen</a:t>
                      </a:r>
                      <a:endParaRPr lang="en-US" sz="1400" dirty="0">
                        <a:effectLst/>
                      </a:endParaRPr>
                    </a:p>
                  </a:txBody>
                  <a:tcPr marL="26778" marR="26778" marT="26778" marB="2677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640940293"/>
                  </a:ext>
                </a:extLst>
              </a:tr>
            </a:tbl>
          </a:graphicData>
        </a:graphic>
      </p:graphicFrame>
    </p:spTree>
    <p:extLst>
      <p:ext uri="{BB962C8B-B14F-4D97-AF65-F5344CB8AC3E}">
        <p14:creationId xmlns:p14="http://schemas.microsoft.com/office/powerpoint/2010/main" val="1687673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DF87393-F4F5-4942-A5E5-75F6DCAF7C82}"/>
              </a:ext>
            </a:extLst>
          </p:cNvPr>
          <p:cNvGraphicFramePr>
            <a:graphicFrameLocks noGrp="1"/>
          </p:cNvGraphicFramePr>
          <p:nvPr>
            <p:ph idx="1"/>
            <p:extLst>
              <p:ext uri="{D42A27DB-BD31-4B8C-83A1-F6EECF244321}">
                <p14:modId xmlns:p14="http://schemas.microsoft.com/office/powerpoint/2010/main" val="864386155"/>
              </p:ext>
            </p:extLst>
          </p:nvPr>
        </p:nvGraphicFramePr>
        <p:xfrm>
          <a:off x="764499" y="794479"/>
          <a:ext cx="10643016" cy="5156616"/>
        </p:xfrm>
        <a:graphic>
          <a:graphicData uri="http://schemas.openxmlformats.org/drawingml/2006/table">
            <a:tbl>
              <a:tblPr>
                <a:noFill/>
              </a:tblPr>
              <a:tblGrid>
                <a:gridCol w="2191673">
                  <a:extLst>
                    <a:ext uri="{9D8B030D-6E8A-4147-A177-3AD203B41FA5}">
                      <a16:colId xmlns:a16="http://schemas.microsoft.com/office/drawing/2014/main" val="1566308890"/>
                    </a:ext>
                  </a:extLst>
                </a:gridCol>
                <a:gridCol w="2828916">
                  <a:extLst>
                    <a:ext uri="{9D8B030D-6E8A-4147-A177-3AD203B41FA5}">
                      <a16:colId xmlns:a16="http://schemas.microsoft.com/office/drawing/2014/main" val="3161653186"/>
                    </a:ext>
                  </a:extLst>
                </a:gridCol>
                <a:gridCol w="2851041">
                  <a:extLst>
                    <a:ext uri="{9D8B030D-6E8A-4147-A177-3AD203B41FA5}">
                      <a16:colId xmlns:a16="http://schemas.microsoft.com/office/drawing/2014/main" val="2709644074"/>
                    </a:ext>
                  </a:extLst>
                </a:gridCol>
                <a:gridCol w="2771386">
                  <a:extLst>
                    <a:ext uri="{9D8B030D-6E8A-4147-A177-3AD203B41FA5}">
                      <a16:colId xmlns:a16="http://schemas.microsoft.com/office/drawing/2014/main" val="3493002931"/>
                    </a:ext>
                  </a:extLst>
                </a:gridCol>
              </a:tblGrid>
              <a:tr h="5156616">
                <a:tc>
                  <a:txBody>
                    <a:bodyPr/>
                    <a:lstStyle/>
                    <a:p>
                      <a:pPr algn="l" fontAlgn="t"/>
                      <a:endParaRPr lang="en-US" sz="1600" b="1" cap="none" spc="0" dirty="0">
                        <a:solidFill>
                          <a:schemeClr val="tx1"/>
                        </a:solidFill>
                        <a:effectLst/>
                      </a:endParaRPr>
                    </a:p>
                    <a:p>
                      <a:pPr algn="l" fontAlgn="t"/>
                      <a:endParaRPr lang="en-US" sz="1600" b="1" cap="none" spc="0" dirty="0">
                        <a:solidFill>
                          <a:schemeClr val="tx1"/>
                        </a:solidFill>
                        <a:effectLst/>
                      </a:endParaRPr>
                    </a:p>
                    <a:p>
                      <a:pPr algn="l" fontAlgn="t"/>
                      <a:endParaRPr lang="en-US" sz="1600" b="1" cap="none" spc="0" dirty="0">
                        <a:solidFill>
                          <a:schemeClr val="tx1"/>
                        </a:solidFill>
                        <a:effectLst/>
                      </a:endParaRPr>
                    </a:p>
                    <a:p>
                      <a:pPr algn="l" fontAlgn="t"/>
                      <a:endParaRPr lang="en-US" sz="1600" b="1" cap="none" spc="0" dirty="0">
                        <a:solidFill>
                          <a:schemeClr val="tx1"/>
                        </a:solidFill>
                        <a:effectLst/>
                      </a:endParaRPr>
                    </a:p>
                    <a:p>
                      <a:pPr algn="l" fontAlgn="t"/>
                      <a:endParaRPr lang="en-US" sz="1600" b="1" cap="none" spc="0" dirty="0">
                        <a:solidFill>
                          <a:schemeClr val="tx1"/>
                        </a:solidFill>
                        <a:effectLst/>
                      </a:endParaRPr>
                    </a:p>
                    <a:p>
                      <a:pPr algn="l" fontAlgn="t"/>
                      <a:r>
                        <a:rPr lang="en-US" sz="1600" b="1" cap="none" spc="0" dirty="0">
                          <a:solidFill>
                            <a:schemeClr val="tx1"/>
                          </a:solidFill>
                          <a:effectLst/>
                        </a:rPr>
                        <a:t>Protective</a:t>
                      </a:r>
                      <a:r>
                        <a:rPr lang="en-US" sz="1600" cap="none" spc="0" dirty="0">
                          <a:solidFill>
                            <a:schemeClr val="tx1"/>
                          </a:solidFill>
                          <a:effectLst/>
                        </a:rPr>
                        <a:t> (What is protecting them and keeping them well?)</a:t>
                      </a:r>
                    </a:p>
                  </a:txBody>
                  <a:tcPr marL="83414" marR="62064" marT="23832" marB="178743">
                    <a:lnL w="9525" cap="flat" cmpd="sng" algn="ctr">
                      <a:solidFill>
                        <a:schemeClr val="tx1"/>
                      </a:solidFill>
                      <a:prstDash val="solid"/>
                    </a:lnL>
                    <a:lnR w="12700" cmpd="sng">
                      <a:noFill/>
                      <a:prstDash val="solid"/>
                    </a:lnR>
                    <a:lnT w="9525" cap="flat" cmpd="sng" algn="ctr">
                      <a:noFill/>
                      <a:prstDash val="solid"/>
                    </a:lnT>
                    <a:lnB w="12700" cmpd="sng">
                      <a:noFill/>
                      <a:prstDash val="solid"/>
                    </a:lnB>
                    <a:noFill/>
                  </a:tcPr>
                </a:tc>
                <a:tc>
                  <a:txBody>
                    <a:bodyPr/>
                    <a:lstStyle/>
                    <a:p>
                      <a:pPr algn="l" fontAlgn="t"/>
                      <a:r>
                        <a:rPr lang="en-US" sz="1600" cap="none" spc="0">
                          <a:solidFill>
                            <a:schemeClr val="tx1"/>
                          </a:solidFill>
                          <a:effectLst/>
                        </a:rPr>
                        <a:t>• Good overall health</a:t>
                      </a:r>
                      <a:br>
                        <a:rPr lang="en-US" sz="1600" cap="none" spc="0">
                          <a:solidFill>
                            <a:schemeClr val="tx1"/>
                          </a:solidFill>
                          <a:effectLst/>
                        </a:rPr>
                      </a:br>
                      <a:r>
                        <a:rPr lang="en-US" sz="1600" cap="none" spc="0">
                          <a:solidFill>
                            <a:schemeClr val="tx1"/>
                          </a:solidFill>
                          <a:effectLst/>
                        </a:rPr>
                        <a:t>• Absence of family psychiatric history</a:t>
                      </a:r>
                      <a:br>
                        <a:rPr lang="en-US" sz="1600" cap="none" spc="0">
                          <a:solidFill>
                            <a:schemeClr val="tx1"/>
                          </a:solidFill>
                          <a:effectLst/>
                        </a:rPr>
                      </a:br>
                      <a:r>
                        <a:rPr lang="en-US" sz="1600" cap="none" spc="0">
                          <a:solidFill>
                            <a:schemeClr val="tx1"/>
                          </a:solidFill>
                          <a:effectLst/>
                        </a:rPr>
                        <a:t>• What is their response to medications (good response/no response, did they achieve remission, are they optimized on current medications)?</a:t>
                      </a:r>
                      <a:br>
                        <a:rPr lang="en-US" sz="1600" cap="none" spc="0">
                          <a:solidFill>
                            <a:schemeClr val="tx1"/>
                          </a:solidFill>
                          <a:effectLst/>
                        </a:rPr>
                      </a:br>
                      <a:r>
                        <a:rPr lang="en-US" sz="1600" cap="none" spc="0">
                          <a:solidFill>
                            <a:schemeClr val="tx1"/>
                          </a:solidFill>
                          <a:effectLst/>
                        </a:rPr>
                        <a:t>• Do they have above-average intelligence, easy temperament, resiliency, specific talents or abilities?</a:t>
                      </a:r>
                      <a:br>
                        <a:rPr lang="en-US" sz="1600" cap="none" spc="0">
                          <a:solidFill>
                            <a:schemeClr val="tx1"/>
                          </a:solidFill>
                          <a:effectLst/>
                        </a:rPr>
                      </a:br>
                      <a:r>
                        <a:rPr lang="en-US" sz="1600" cap="none" spc="0">
                          <a:solidFill>
                            <a:schemeClr val="tx1"/>
                          </a:solidFill>
                          <a:effectLst/>
                        </a:rPr>
                        <a:t>• No substance use is a protective factor</a:t>
                      </a:r>
                    </a:p>
                  </a:txBody>
                  <a:tcPr marL="83414" marR="62064" marT="23832" marB="178743">
                    <a:lnL w="12700" cmpd="sng">
                      <a:noFill/>
                      <a:prstDash val="solid"/>
                    </a:lnL>
                    <a:lnR w="12700" cmpd="sng">
                      <a:noFill/>
                      <a:prstDash val="solid"/>
                    </a:lnR>
                    <a:lnT w="9525" cap="flat" cmpd="sng" algn="ctr">
                      <a:noFill/>
                      <a:prstDash val="solid"/>
                    </a:lnT>
                    <a:lnB w="12700" cmpd="sng">
                      <a:noFill/>
                      <a:prstDash val="solid"/>
                    </a:lnB>
                    <a:noFill/>
                  </a:tcPr>
                </a:tc>
                <a:tc>
                  <a:txBody>
                    <a:bodyPr/>
                    <a:lstStyle/>
                    <a:p>
                      <a:pPr algn="l" fontAlgn="t"/>
                      <a:r>
                        <a:rPr lang="en-US" sz="1600" cap="none" spc="0" dirty="0">
                          <a:solidFill>
                            <a:schemeClr val="tx1"/>
                          </a:solidFill>
                          <a:effectLst/>
                        </a:rPr>
                        <a:t>• Do they have ability to be reflective or modulate their affect?</a:t>
                      </a:r>
                      <a:br>
                        <a:rPr lang="en-US" sz="1600" cap="none" spc="0" dirty="0">
                          <a:solidFill>
                            <a:schemeClr val="tx1"/>
                          </a:solidFill>
                          <a:effectLst/>
                        </a:rPr>
                      </a:br>
                      <a:r>
                        <a:rPr lang="en-US" sz="1600" cap="none" spc="0" dirty="0">
                          <a:solidFill>
                            <a:schemeClr val="tx1"/>
                          </a:solidFill>
                          <a:effectLst/>
                        </a:rPr>
                        <a:t>• Do they have ability to mentalize (see other's perspectives)?</a:t>
                      </a:r>
                      <a:br>
                        <a:rPr lang="en-US" sz="1600" cap="none" spc="0" dirty="0">
                          <a:solidFill>
                            <a:schemeClr val="tx1"/>
                          </a:solidFill>
                          <a:effectLst/>
                        </a:rPr>
                      </a:br>
                      <a:r>
                        <a:rPr lang="en-US" sz="1600" cap="none" spc="0" dirty="0">
                          <a:solidFill>
                            <a:schemeClr val="tx1"/>
                          </a:solidFill>
                          <a:effectLst/>
                        </a:rPr>
                        <a:t>• Do they have a positive sense of self, or adaptive coping mechanisms?</a:t>
                      </a:r>
                      <a:br>
                        <a:rPr lang="en-US" sz="1600" cap="none" spc="0" dirty="0">
                          <a:solidFill>
                            <a:schemeClr val="tx1"/>
                          </a:solidFill>
                          <a:effectLst/>
                        </a:rPr>
                      </a:br>
                      <a:r>
                        <a:rPr lang="en-US" sz="1600" cap="none" spc="0" dirty="0">
                          <a:solidFill>
                            <a:schemeClr val="tx1"/>
                          </a:solidFill>
                          <a:effectLst/>
                        </a:rPr>
                        <a:t>• Psychologically-minded, reflective, and capacity to change thinking patterns?</a:t>
                      </a:r>
                      <a:br>
                        <a:rPr lang="en-US" sz="1600" cap="none" spc="0" dirty="0">
                          <a:solidFill>
                            <a:schemeClr val="tx1"/>
                          </a:solidFill>
                          <a:effectLst/>
                        </a:rPr>
                      </a:br>
                      <a:r>
                        <a:rPr lang="en-US" sz="1600" cap="none" spc="0" dirty="0">
                          <a:solidFill>
                            <a:schemeClr val="tx1"/>
                          </a:solidFill>
                          <a:effectLst/>
                        </a:rPr>
                        <a:t>• Have they previously responded well to therapy?</a:t>
                      </a:r>
                      <a:br>
                        <a:rPr lang="en-US" sz="1600" cap="none" spc="0" dirty="0">
                          <a:solidFill>
                            <a:schemeClr val="tx1"/>
                          </a:solidFill>
                          <a:effectLst/>
                        </a:rPr>
                      </a:br>
                      <a:r>
                        <a:rPr lang="en-US" sz="1600" cap="none" spc="0" dirty="0">
                          <a:solidFill>
                            <a:schemeClr val="tx1"/>
                          </a:solidFill>
                          <a:effectLst/>
                        </a:rPr>
                        <a:t>• Good coping skills, good insight?</a:t>
                      </a:r>
                    </a:p>
                  </a:txBody>
                  <a:tcPr marL="83414" marR="62064" marT="23832" marB="178743">
                    <a:lnL w="12700" cmpd="sng">
                      <a:noFill/>
                      <a:prstDash val="solid"/>
                    </a:lnL>
                    <a:lnR w="12700" cmpd="sng">
                      <a:noFill/>
                      <a:prstDash val="solid"/>
                    </a:lnR>
                    <a:lnT w="9525" cap="flat" cmpd="sng" algn="ctr">
                      <a:noFill/>
                      <a:prstDash val="solid"/>
                    </a:lnT>
                    <a:lnB w="12700" cmpd="sng">
                      <a:noFill/>
                      <a:prstDash val="solid"/>
                    </a:lnB>
                    <a:noFill/>
                  </a:tcPr>
                </a:tc>
                <a:tc>
                  <a:txBody>
                    <a:bodyPr/>
                    <a:lstStyle/>
                    <a:p>
                      <a:pPr algn="l" fontAlgn="t"/>
                      <a:r>
                        <a:rPr lang="en-US" sz="1600" cap="none" spc="0" dirty="0">
                          <a:solidFill>
                            <a:schemeClr val="tx1"/>
                          </a:solidFill>
                          <a:effectLst/>
                        </a:rPr>
                        <a:t>• Positive relationships, supportive community, and/or extended family/friends?</a:t>
                      </a:r>
                      <a:br>
                        <a:rPr lang="en-US" sz="1600" cap="none" spc="0" dirty="0">
                          <a:solidFill>
                            <a:schemeClr val="tx1"/>
                          </a:solidFill>
                          <a:effectLst/>
                        </a:rPr>
                      </a:br>
                      <a:r>
                        <a:rPr lang="en-US" sz="1600" cap="none" spc="0" dirty="0">
                          <a:solidFill>
                            <a:schemeClr val="tx1"/>
                          </a:solidFill>
                          <a:effectLst/>
                        </a:rPr>
                        <a:t>• Religious/spiritual beliefs</a:t>
                      </a:r>
                      <a:br>
                        <a:rPr lang="en-US" sz="1600" cap="none" spc="0" dirty="0">
                          <a:solidFill>
                            <a:schemeClr val="tx1"/>
                          </a:solidFill>
                          <a:effectLst/>
                        </a:rPr>
                      </a:br>
                      <a:r>
                        <a:rPr lang="en-US" sz="1600" cap="none" spc="0" dirty="0">
                          <a:solidFill>
                            <a:schemeClr val="tx1"/>
                          </a:solidFill>
                          <a:effectLst/>
                        </a:rPr>
                        <a:t>• Good interpersonal supports</a:t>
                      </a:r>
                      <a:br>
                        <a:rPr lang="en-US" sz="1600" cap="none" spc="0" dirty="0">
                          <a:solidFill>
                            <a:schemeClr val="tx1"/>
                          </a:solidFill>
                          <a:effectLst/>
                        </a:rPr>
                      </a:br>
                      <a:r>
                        <a:rPr lang="en-US" sz="1600" cap="none" spc="0" dirty="0">
                          <a:solidFill>
                            <a:schemeClr val="tx1"/>
                          </a:solidFill>
                          <a:effectLst/>
                        </a:rPr>
                        <a:t>• Financial/disability support</a:t>
                      </a:r>
                      <a:br>
                        <a:rPr lang="en-US" sz="1600" cap="none" spc="0" dirty="0">
                          <a:solidFill>
                            <a:schemeClr val="tx1"/>
                          </a:solidFill>
                          <a:effectLst/>
                        </a:rPr>
                      </a:br>
                      <a:r>
                        <a:rPr lang="en-US" sz="1600" cap="none" spc="0" dirty="0">
                          <a:solidFill>
                            <a:schemeClr val="tx1"/>
                          </a:solidFill>
                          <a:effectLst/>
                        </a:rPr>
                        <a:t>• Has an outpatient healthcare team: GP, psychiatrist, social, or case worker?</a:t>
                      </a:r>
                    </a:p>
                  </a:txBody>
                  <a:tcPr marL="83414" marR="62064" marT="23832" marB="178743">
                    <a:lnL w="12700" cmpd="sng">
                      <a:noFill/>
                      <a:prstDash val="solid"/>
                    </a:lnL>
                    <a:lnR w="12700" cmpd="sng">
                      <a:noFill/>
                      <a:prstDash val="solid"/>
                    </a:lnR>
                    <a:lnT w="9525" cap="flat" cmpd="sng" algn="ctr">
                      <a:noFill/>
                      <a:prstDash val="solid"/>
                    </a:lnT>
                    <a:lnB w="12700" cmpd="sng">
                      <a:noFill/>
                      <a:prstDash val="solid"/>
                    </a:lnB>
                    <a:noFill/>
                  </a:tcPr>
                </a:tc>
                <a:extLst>
                  <a:ext uri="{0D108BD9-81ED-4DB2-BD59-A6C34878D82A}">
                    <a16:rowId xmlns:a16="http://schemas.microsoft.com/office/drawing/2014/main" val="3835484365"/>
                  </a:ext>
                </a:extLst>
              </a:tr>
            </a:tbl>
          </a:graphicData>
        </a:graphic>
      </p:graphicFrame>
    </p:spTree>
    <p:extLst>
      <p:ext uri="{BB962C8B-B14F-4D97-AF65-F5344CB8AC3E}">
        <p14:creationId xmlns:p14="http://schemas.microsoft.com/office/powerpoint/2010/main" val="1071827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BFCAEF-CFD0-F946-89C2-E970C4CE3915}"/>
              </a:ext>
            </a:extLst>
          </p:cNvPr>
          <p:cNvSpPr>
            <a:spLocks noGrp="1"/>
          </p:cNvSpPr>
          <p:nvPr>
            <p:ph idx="1"/>
          </p:nvPr>
        </p:nvSpPr>
        <p:spPr>
          <a:xfrm>
            <a:off x="979714" y="584616"/>
            <a:ext cx="10417629" cy="5786204"/>
          </a:xfrm>
        </p:spPr>
        <p:txBody>
          <a:bodyPr anchor="t">
            <a:normAutofit/>
          </a:bodyPr>
          <a:lstStyle/>
          <a:p>
            <a:endParaRPr lang="en-US" dirty="0"/>
          </a:p>
          <a:p>
            <a:endParaRPr lang="en-US" dirty="0"/>
          </a:p>
          <a:p>
            <a:r>
              <a:rPr lang="en-US" dirty="0"/>
              <a:t>The Biopsychosocial model was first conceptualized by George Engel in 1977, suggesting that to understand a person's medical condition it is not simply the biological factors to consider, but also the psychological and social factors.</a:t>
            </a:r>
          </a:p>
          <a:p>
            <a:r>
              <a:rPr lang="en-US" dirty="0"/>
              <a:t>Bio (physiological pathology)</a:t>
            </a:r>
          </a:p>
          <a:p>
            <a:r>
              <a:rPr lang="en-US" dirty="0"/>
              <a:t>Psycho (thoughts emotions and behaviors such as psychological distress, fear/avoidance beliefs, current coping methods and attribution)</a:t>
            </a:r>
          </a:p>
          <a:p>
            <a:r>
              <a:rPr lang="en-US" dirty="0"/>
              <a:t>Social (socio-economical, socio-environmental, and cultural factors such as work issues, family circumstances and benefits/economics)</a:t>
            </a:r>
          </a:p>
          <a:p>
            <a:pPr marL="0" indent="0">
              <a:buNone/>
            </a:pPr>
            <a:endParaRPr lang="en-US" sz="2200" dirty="0"/>
          </a:p>
        </p:txBody>
      </p:sp>
    </p:spTree>
    <p:extLst>
      <p:ext uri="{BB962C8B-B14F-4D97-AF65-F5344CB8AC3E}">
        <p14:creationId xmlns:p14="http://schemas.microsoft.com/office/powerpoint/2010/main" val="415599433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4B1B1C-E480-3740-A666-6EF59CD38871}"/>
              </a:ext>
            </a:extLst>
          </p:cNvPr>
          <p:cNvSpPr>
            <a:spLocks noGrp="1"/>
          </p:cNvSpPr>
          <p:nvPr>
            <p:ph idx="1"/>
          </p:nvPr>
        </p:nvSpPr>
        <p:spPr>
          <a:xfrm>
            <a:off x="1959427" y="356016"/>
            <a:ext cx="8680597" cy="6145967"/>
          </a:xfrm>
        </p:spPr>
        <p:txBody>
          <a:bodyPr>
            <a:normAutofit/>
          </a:bodyPr>
          <a:lstStyle/>
          <a:p>
            <a:pPr marL="0" indent="0" fontAlgn="base">
              <a:buNone/>
            </a:pPr>
            <a:endParaRPr lang="en-US" dirty="0"/>
          </a:p>
          <a:p>
            <a:pPr marL="0" indent="0" algn="ctr" fontAlgn="base">
              <a:buNone/>
            </a:pPr>
            <a:r>
              <a:rPr lang="en-US" sz="2400" dirty="0"/>
              <a:t>Biological Influences on Health</a:t>
            </a:r>
          </a:p>
          <a:p>
            <a:pPr marL="0" indent="0" fontAlgn="base">
              <a:buNone/>
            </a:pPr>
            <a:endParaRPr lang="en-US" dirty="0"/>
          </a:p>
          <a:p>
            <a:pPr fontAlgn="base">
              <a:buFont typeface="Wingdings" pitchFamily="2" charset="2"/>
              <a:buChar char="§"/>
            </a:pPr>
            <a:r>
              <a:rPr lang="en-US" dirty="0"/>
              <a:t>Biological influences on health include an individual’s genetic makeup and history of physical trauma or infection. </a:t>
            </a:r>
          </a:p>
          <a:p>
            <a:pPr fontAlgn="base">
              <a:buFont typeface="Wingdings" pitchFamily="2" charset="2"/>
              <a:buChar char="§"/>
            </a:pPr>
            <a:r>
              <a:rPr lang="en-US" dirty="0"/>
              <a:t>Many disorders have an inherited genetic vulnerability. </a:t>
            </a:r>
          </a:p>
          <a:p>
            <a:pPr fontAlgn="base">
              <a:buFont typeface="Wingdings" pitchFamily="2" charset="2"/>
              <a:buChar char="§"/>
            </a:pPr>
            <a:r>
              <a:rPr lang="en-US" dirty="0"/>
              <a:t>The greatest single risk factor for developing schizophrenia, for example is having a first-degree relative with the disease (risk is 6.5%); more than 40% of monozygotic twins of those with schizophrenia are also affected. </a:t>
            </a:r>
          </a:p>
          <a:p>
            <a:pPr fontAlgn="base">
              <a:buFont typeface="Wingdings" pitchFamily="2" charset="2"/>
              <a:buChar char="§"/>
            </a:pPr>
            <a:r>
              <a:rPr lang="en-US" dirty="0"/>
              <a:t>If one parent is affected the risk is about 13%; if both are affected the risk is nearly 50%.</a:t>
            </a:r>
          </a:p>
          <a:p>
            <a:pPr fontAlgn="base">
              <a:buFont typeface="Wingdings" pitchFamily="2" charset="2"/>
              <a:buChar char="§"/>
            </a:pPr>
            <a:r>
              <a:rPr lang="en-US" dirty="0"/>
              <a:t>It is clear that genetics have an important role in the development of schizophrenia, but equally clear is that there must be other factors at play. </a:t>
            </a:r>
          </a:p>
          <a:p>
            <a:pPr fontAlgn="base">
              <a:buFont typeface="Wingdings" pitchFamily="2" charset="2"/>
              <a:buChar char="§"/>
            </a:pPr>
            <a:r>
              <a:rPr lang="en-US" dirty="0"/>
              <a:t>Certain non-biological (i.e., environmental) factors influence the expression of the disorder in those with a pre-existing genetic risk.</a:t>
            </a:r>
          </a:p>
          <a:p>
            <a:pPr marL="0" indent="0">
              <a:buNone/>
            </a:pPr>
            <a:endParaRPr lang="en-US" sz="1100" dirty="0"/>
          </a:p>
        </p:txBody>
      </p:sp>
    </p:spTree>
    <p:extLst>
      <p:ext uri="{BB962C8B-B14F-4D97-AF65-F5344CB8AC3E}">
        <p14:creationId xmlns:p14="http://schemas.microsoft.com/office/powerpoint/2010/main" val="112643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61AF9F-D93E-064A-B684-BFE7F44CE164}"/>
              </a:ext>
            </a:extLst>
          </p:cNvPr>
          <p:cNvSpPr>
            <a:spLocks noGrp="1"/>
          </p:cNvSpPr>
          <p:nvPr>
            <p:ph idx="1"/>
          </p:nvPr>
        </p:nvSpPr>
        <p:spPr>
          <a:xfrm>
            <a:off x="827313" y="272143"/>
            <a:ext cx="10999925" cy="5904820"/>
          </a:xfrm>
        </p:spPr>
        <p:txBody>
          <a:bodyPr/>
          <a:lstStyle/>
          <a:p>
            <a:pPr marL="0" indent="0" algn="ctr" fontAlgn="base">
              <a:buNone/>
            </a:pPr>
            <a:endParaRPr lang="en-US" sz="2400" dirty="0"/>
          </a:p>
          <a:p>
            <a:pPr marL="0" indent="0" algn="ctr" fontAlgn="base">
              <a:buNone/>
            </a:pPr>
            <a:r>
              <a:rPr lang="en-US" sz="2400" dirty="0"/>
              <a:t>Psychological Influences on Health</a:t>
            </a:r>
          </a:p>
          <a:p>
            <a:pPr marL="0" indent="0" algn="ctr" fontAlgn="base">
              <a:buNone/>
            </a:pPr>
            <a:endParaRPr lang="en-US" dirty="0"/>
          </a:p>
          <a:p>
            <a:pPr fontAlgn="base">
              <a:buFont typeface="Wingdings" pitchFamily="2" charset="2"/>
              <a:buChar char="§"/>
            </a:pPr>
            <a:r>
              <a:rPr lang="en-US" sz="2400" dirty="0"/>
              <a:t>The psychological component of the biopsychosocial model seeks to find a psychological foundation for a particular symptom or array of symptoms (e.g., impulsivity, irritability, overwhelming sadness, etc.). </a:t>
            </a:r>
          </a:p>
          <a:p>
            <a:pPr fontAlgn="base">
              <a:buFont typeface="Wingdings" pitchFamily="2" charset="2"/>
              <a:buChar char="§"/>
            </a:pPr>
            <a:r>
              <a:rPr lang="en-US" sz="2400" dirty="0"/>
              <a:t>Individuals with a genetic vulnerability may be more likely to display negative thinking that puts them at risk for depression; alternatively, psychological factors may exacerbate a biological predisposition by putting a genetically vulnerable person at risk for other risk behaviors. </a:t>
            </a:r>
          </a:p>
          <a:p>
            <a:pPr fontAlgn="base">
              <a:buFont typeface="Wingdings" pitchFamily="2" charset="2"/>
              <a:buChar char="§"/>
            </a:pPr>
            <a:r>
              <a:rPr lang="en-US" sz="2400" dirty="0"/>
              <a:t>For example, depression on its own may not cause liver problems, but a person with depression may be more likely to abuse alcohol, and, therefore, develop liver damage. Increased risk-taking leads to an increased likelihood of disease.</a:t>
            </a:r>
          </a:p>
          <a:p>
            <a:pPr marL="0" indent="0">
              <a:buNone/>
            </a:pPr>
            <a:endParaRPr lang="en-US" dirty="0"/>
          </a:p>
        </p:txBody>
      </p:sp>
    </p:spTree>
    <p:extLst>
      <p:ext uri="{BB962C8B-B14F-4D97-AF65-F5344CB8AC3E}">
        <p14:creationId xmlns:p14="http://schemas.microsoft.com/office/powerpoint/2010/main" val="2545347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89D70C-4923-1646-BF7B-5AA5D650420C}"/>
              </a:ext>
            </a:extLst>
          </p:cNvPr>
          <p:cNvSpPr>
            <a:spLocks noGrp="1"/>
          </p:cNvSpPr>
          <p:nvPr>
            <p:ph idx="1"/>
          </p:nvPr>
        </p:nvSpPr>
        <p:spPr>
          <a:xfrm>
            <a:off x="979713" y="239486"/>
            <a:ext cx="10951029" cy="6346371"/>
          </a:xfrm>
        </p:spPr>
        <p:txBody>
          <a:bodyPr>
            <a:normAutofit lnSpcReduction="10000"/>
          </a:bodyPr>
          <a:lstStyle/>
          <a:p>
            <a:pPr marL="0" indent="0" algn="ctr" fontAlgn="base">
              <a:buNone/>
            </a:pPr>
            <a:endParaRPr lang="en-US" dirty="0"/>
          </a:p>
          <a:p>
            <a:pPr marL="0" indent="0" algn="ctr" fontAlgn="base">
              <a:buNone/>
            </a:pPr>
            <a:r>
              <a:rPr lang="en-US" sz="2800" dirty="0"/>
              <a:t>Social Influences on Health</a:t>
            </a:r>
          </a:p>
          <a:p>
            <a:pPr marL="0" indent="0" algn="ctr" fontAlgn="base">
              <a:buNone/>
            </a:pPr>
            <a:endParaRPr lang="en-US" dirty="0"/>
          </a:p>
          <a:p>
            <a:pPr fontAlgn="base">
              <a:buFont typeface="Wingdings" pitchFamily="2" charset="2"/>
              <a:buChar char="§"/>
            </a:pPr>
            <a:r>
              <a:rPr lang="en-US" sz="2400" dirty="0"/>
              <a:t>Social factors include socioeconomic status, culture, technology, and religion. </a:t>
            </a:r>
          </a:p>
          <a:p>
            <a:pPr fontAlgn="base">
              <a:buFont typeface="Wingdings" pitchFamily="2" charset="2"/>
              <a:buChar char="§"/>
            </a:pPr>
            <a:r>
              <a:rPr lang="en-US" sz="2400" dirty="0"/>
              <a:t>For instance, losing one’s job or ending a romantic relationship may place one at risk of stress and illness. </a:t>
            </a:r>
          </a:p>
          <a:p>
            <a:pPr fontAlgn="base">
              <a:buFont typeface="Wingdings" pitchFamily="2" charset="2"/>
              <a:buChar char="§"/>
            </a:pPr>
            <a:r>
              <a:rPr lang="en-US" sz="2400" dirty="0"/>
              <a:t>Such life events may predispose an individual to developing depression, which may, in turn, contribute to physical health problems. </a:t>
            </a:r>
          </a:p>
          <a:p>
            <a:pPr fontAlgn="base">
              <a:buFont typeface="Wingdings" pitchFamily="2" charset="2"/>
              <a:buChar char="§"/>
            </a:pPr>
            <a:r>
              <a:rPr lang="en-US" sz="2400" dirty="0"/>
              <a:t>The impact of social factors is widely recognized in mental disorders like anorexia nervosa (a disorder characterized by excessive and purposeful weight loss despite evidence of low body weight). </a:t>
            </a:r>
          </a:p>
          <a:p>
            <a:pPr fontAlgn="base">
              <a:buFont typeface="Wingdings" pitchFamily="2" charset="2"/>
              <a:buChar char="§"/>
            </a:pPr>
            <a:r>
              <a:rPr lang="en-US" sz="2400" dirty="0"/>
              <a:t>The fashion industry and the media promote an unhealthy standard of beauty that emphasizes thinness over health. </a:t>
            </a:r>
          </a:p>
          <a:p>
            <a:pPr fontAlgn="base">
              <a:buFont typeface="Wingdings" pitchFamily="2" charset="2"/>
              <a:buChar char="§"/>
            </a:pPr>
            <a:r>
              <a:rPr lang="en-US" sz="2400" dirty="0"/>
              <a:t>This exerts social pressure to attain this “ideal” body image despite the obvious health risks.</a:t>
            </a:r>
          </a:p>
          <a:p>
            <a:pPr marL="0" indent="0">
              <a:buNone/>
            </a:pPr>
            <a:endParaRPr lang="en-US" dirty="0"/>
          </a:p>
        </p:txBody>
      </p:sp>
    </p:spTree>
    <p:extLst>
      <p:ext uri="{BB962C8B-B14F-4D97-AF65-F5344CB8AC3E}">
        <p14:creationId xmlns:p14="http://schemas.microsoft.com/office/powerpoint/2010/main" val="2793920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2D1459-DCF3-6042-80C7-0D1D2D27BCE2}"/>
              </a:ext>
            </a:extLst>
          </p:cNvPr>
          <p:cNvSpPr>
            <a:spLocks noGrp="1"/>
          </p:cNvSpPr>
          <p:nvPr>
            <p:ph idx="1"/>
          </p:nvPr>
        </p:nvSpPr>
        <p:spPr>
          <a:xfrm>
            <a:off x="783771" y="283028"/>
            <a:ext cx="11193370" cy="6270171"/>
          </a:xfrm>
        </p:spPr>
        <p:txBody>
          <a:bodyPr>
            <a:normAutofit fontScale="92500"/>
          </a:bodyPr>
          <a:lstStyle/>
          <a:p>
            <a:pPr marL="0" indent="0" algn="ctr" fontAlgn="base">
              <a:buNone/>
            </a:pPr>
            <a:endParaRPr lang="en-US" dirty="0"/>
          </a:p>
          <a:p>
            <a:pPr marL="0" indent="0" algn="ctr" fontAlgn="base">
              <a:buNone/>
            </a:pPr>
            <a:r>
              <a:rPr lang="en-US" sz="2600" dirty="0"/>
              <a:t>Cultural Factors</a:t>
            </a:r>
          </a:p>
          <a:p>
            <a:pPr marL="0" indent="0" algn="ctr" fontAlgn="base">
              <a:buNone/>
            </a:pPr>
            <a:endParaRPr lang="en-US" dirty="0"/>
          </a:p>
          <a:p>
            <a:pPr fontAlgn="base">
              <a:buFont typeface="Wingdings" pitchFamily="2" charset="2"/>
              <a:buChar char="§"/>
            </a:pPr>
            <a:r>
              <a:rPr lang="en-US" sz="2200" dirty="0"/>
              <a:t>Also included in the social domain are cultural factors.</a:t>
            </a:r>
          </a:p>
          <a:p>
            <a:pPr fontAlgn="base">
              <a:buFont typeface="Wingdings" pitchFamily="2" charset="2"/>
              <a:buChar char="§"/>
            </a:pPr>
            <a:r>
              <a:rPr lang="en-US" sz="2200" dirty="0"/>
              <a:t>Differences in the circumstances, expectations, and belief systems of different cultural groups contribute to different prevalence rates and symptom expression of disorders. </a:t>
            </a:r>
          </a:p>
          <a:p>
            <a:pPr fontAlgn="base">
              <a:buFont typeface="Wingdings" pitchFamily="2" charset="2"/>
              <a:buChar char="§"/>
            </a:pPr>
            <a:r>
              <a:rPr lang="en-US" sz="2200" dirty="0"/>
              <a:t>Anorexia is less common in non-western cultures because they put less emphasis on thinness in women.</a:t>
            </a:r>
          </a:p>
          <a:p>
            <a:pPr fontAlgn="base">
              <a:buFont typeface="Wingdings" pitchFamily="2" charset="2"/>
              <a:buChar char="§"/>
            </a:pPr>
            <a:r>
              <a:rPr lang="en-US" sz="2200" dirty="0"/>
              <a:t>Culture can vary across a small geographic range, such as from lower-income to higher-income areas, and rates of disease and illness differ across these communities accordingly. </a:t>
            </a:r>
          </a:p>
          <a:p>
            <a:pPr fontAlgn="base">
              <a:buFont typeface="Wingdings" pitchFamily="2" charset="2"/>
              <a:buChar char="§"/>
            </a:pPr>
            <a:r>
              <a:rPr lang="en-US" sz="2200" dirty="0"/>
              <a:t>Culture can even change biology, as research on epigenetics is beginning to show. </a:t>
            </a:r>
          </a:p>
          <a:p>
            <a:pPr fontAlgn="base">
              <a:buFont typeface="Wingdings" pitchFamily="2" charset="2"/>
              <a:buChar char="§"/>
            </a:pPr>
            <a:r>
              <a:rPr lang="en-US" sz="2200" dirty="0"/>
              <a:t>Specifically, research on epigenetics suggests that the environment can actually alter an individual’s genetic makeup. </a:t>
            </a:r>
          </a:p>
          <a:p>
            <a:pPr fontAlgn="base">
              <a:buFont typeface="Wingdings" pitchFamily="2" charset="2"/>
              <a:buChar char="§"/>
            </a:pPr>
            <a:r>
              <a:rPr lang="en-US" sz="2200" dirty="0"/>
              <a:t>Research shows that individuals exposed to over-crowding and poverty are more at risk for developing depression with actual genetic mutations forming over only a single generation.</a:t>
            </a:r>
          </a:p>
          <a:p>
            <a:pPr marL="0" indent="0">
              <a:buNone/>
            </a:pPr>
            <a:endParaRPr lang="en-US" dirty="0"/>
          </a:p>
        </p:txBody>
      </p:sp>
    </p:spTree>
    <p:extLst>
      <p:ext uri="{BB962C8B-B14F-4D97-AF65-F5344CB8AC3E}">
        <p14:creationId xmlns:p14="http://schemas.microsoft.com/office/powerpoint/2010/main" val="3042792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2A1716-E425-8F44-8785-695652D3ABC0}"/>
              </a:ext>
            </a:extLst>
          </p:cNvPr>
          <p:cNvSpPr>
            <a:spLocks noGrp="1"/>
          </p:cNvSpPr>
          <p:nvPr>
            <p:ph idx="1"/>
          </p:nvPr>
        </p:nvSpPr>
        <p:spPr>
          <a:xfrm>
            <a:off x="968828" y="468086"/>
            <a:ext cx="10918371" cy="6172200"/>
          </a:xfrm>
        </p:spPr>
        <p:txBody>
          <a:bodyPr>
            <a:normAutofit/>
          </a:bodyPr>
          <a:lstStyle/>
          <a:p>
            <a:pPr>
              <a:buFont typeface="Wingdings" pitchFamily="2" charset="2"/>
              <a:buChar char="§"/>
            </a:pPr>
            <a:endParaRPr lang="en-US" sz="2400" dirty="0"/>
          </a:p>
          <a:p>
            <a:pPr>
              <a:buFont typeface="Wingdings" pitchFamily="2" charset="2"/>
              <a:buChar char="§"/>
            </a:pPr>
            <a:r>
              <a:rPr lang="en-US" sz="2400" dirty="0"/>
              <a:t>The biopsychosocial model of health and illness is a framework developed by George L. Engel that states that interactions between biological, psychological, and social factors determine the cause, manifestation, and outcome of wellness and disease. </a:t>
            </a:r>
          </a:p>
          <a:p>
            <a:pPr marL="0" indent="0">
              <a:buNone/>
            </a:pPr>
            <a:endParaRPr lang="en-US" sz="2400" dirty="0"/>
          </a:p>
          <a:p>
            <a:pPr>
              <a:buFont typeface="Wingdings" pitchFamily="2" charset="2"/>
              <a:buChar char="§"/>
            </a:pPr>
            <a:r>
              <a:rPr lang="en-US" sz="2400" dirty="0"/>
              <a:t>Historically, popular theories like the nature versus nurture debate posited that any one of these factors was sufficient to change the course of development. </a:t>
            </a:r>
          </a:p>
          <a:p>
            <a:pPr marL="0" indent="0">
              <a:buNone/>
            </a:pPr>
            <a:endParaRPr lang="en-US" sz="2400" dirty="0"/>
          </a:p>
          <a:p>
            <a:pPr>
              <a:buFont typeface="Wingdings" pitchFamily="2" charset="2"/>
              <a:buChar char="§"/>
            </a:pPr>
            <a:r>
              <a:rPr lang="en-US" sz="2400" dirty="0"/>
              <a:t>The biopsychosocial model argues that any one factor is not sufficient; it is the interplay between people’s genetic makeup (biology), mental health and behavior (psychology), and social and cultural context that determine the course of their health-related outcomes.</a:t>
            </a:r>
          </a:p>
        </p:txBody>
      </p:sp>
    </p:spTree>
    <p:extLst>
      <p:ext uri="{BB962C8B-B14F-4D97-AF65-F5344CB8AC3E}">
        <p14:creationId xmlns:p14="http://schemas.microsoft.com/office/powerpoint/2010/main" val="3771032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2751D1-B8A9-8A40-B5FD-38FCCAB45E86}"/>
              </a:ext>
            </a:extLst>
          </p:cNvPr>
          <p:cNvSpPr>
            <a:spLocks noGrp="1"/>
          </p:cNvSpPr>
          <p:nvPr>
            <p:ph idx="1"/>
          </p:nvPr>
        </p:nvSpPr>
        <p:spPr>
          <a:xfrm>
            <a:off x="838200" y="217714"/>
            <a:ext cx="10515600" cy="5959249"/>
          </a:xfrm>
        </p:spPr>
        <p:txBody>
          <a:bodyPr>
            <a:normAutofit/>
          </a:bodyPr>
          <a:lstStyle/>
          <a:p>
            <a:pPr marL="0" indent="0" algn="ctr" fontAlgn="base">
              <a:buNone/>
            </a:pPr>
            <a:endParaRPr lang="en-US" dirty="0"/>
          </a:p>
          <a:p>
            <a:pPr marL="0" indent="0" algn="ctr" fontAlgn="base">
              <a:buNone/>
            </a:pPr>
            <a:r>
              <a:rPr lang="en-US" sz="2400" dirty="0"/>
              <a:t>Application of the Biopsychosocial Model</a:t>
            </a:r>
          </a:p>
          <a:p>
            <a:pPr marL="0" indent="0" fontAlgn="base">
              <a:buNone/>
            </a:pPr>
            <a:endParaRPr lang="en-US" dirty="0"/>
          </a:p>
          <a:p>
            <a:pPr fontAlgn="base">
              <a:buFont typeface="Wingdings" pitchFamily="2" charset="2"/>
              <a:buChar char="§"/>
            </a:pPr>
            <a:r>
              <a:rPr lang="en-US" dirty="0"/>
              <a:t>The biopsychosocial model states that the workings of the body, mind, and environment all affect each other. </a:t>
            </a:r>
          </a:p>
          <a:p>
            <a:pPr fontAlgn="base">
              <a:buFont typeface="Wingdings" pitchFamily="2" charset="2"/>
              <a:buChar char="§"/>
            </a:pPr>
            <a:r>
              <a:rPr lang="en-US" dirty="0"/>
              <a:t>According to this model, none of these factors in isolation is sufficient to lead definitively to health or illness—it is the deep interrelation of all three components that leads to a given outcome.</a:t>
            </a:r>
          </a:p>
          <a:p>
            <a:pPr fontAlgn="base">
              <a:buFont typeface="Wingdings" pitchFamily="2" charset="2"/>
              <a:buChar char="§"/>
            </a:pPr>
            <a:r>
              <a:rPr lang="en-US" dirty="0"/>
              <a:t>Health promotion must address all three factors, as a growing body of empirical literature suggests that it is the combination of health status, perceptions of health, and sociocultural barriers to accessing health care that influence the likelihood of a patient engaging in health-promoting behaviors, like taking medication, proper diet or nutrition, and engaging in physical activity.</a:t>
            </a:r>
          </a:p>
          <a:p>
            <a:endParaRPr lang="en-US" dirty="0"/>
          </a:p>
        </p:txBody>
      </p:sp>
    </p:spTree>
    <p:extLst>
      <p:ext uri="{BB962C8B-B14F-4D97-AF65-F5344CB8AC3E}">
        <p14:creationId xmlns:p14="http://schemas.microsoft.com/office/powerpoint/2010/main" val="2556338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09EEB7-5841-5843-86C8-2222006BB9FC}"/>
              </a:ext>
            </a:extLst>
          </p:cNvPr>
          <p:cNvSpPr>
            <a:spLocks noGrp="1"/>
          </p:cNvSpPr>
          <p:nvPr>
            <p:ph idx="1"/>
          </p:nvPr>
        </p:nvSpPr>
        <p:spPr>
          <a:xfrm>
            <a:off x="434715" y="389744"/>
            <a:ext cx="11377534" cy="6071017"/>
          </a:xfrm>
        </p:spPr>
        <p:txBody>
          <a:bodyPr/>
          <a:lstStyle/>
          <a:p>
            <a:endParaRPr lang="en-US" dirty="0"/>
          </a:p>
        </p:txBody>
      </p:sp>
      <p:pic>
        <p:nvPicPr>
          <p:cNvPr id="4" name="Picture 3">
            <a:extLst>
              <a:ext uri="{FF2B5EF4-FFF2-40B4-BE49-F238E27FC236}">
                <a16:creationId xmlns:a16="http://schemas.microsoft.com/office/drawing/2014/main" id="{387C21E4-D74E-164E-BA5C-B2C64D0E4EBA}"/>
              </a:ext>
            </a:extLst>
          </p:cNvPr>
          <p:cNvPicPr>
            <a:picLocks noChangeAspect="1"/>
          </p:cNvPicPr>
          <p:nvPr/>
        </p:nvPicPr>
        <p:blipFill>
          <a:blip r:embed="rId2"/>
          <a:stretch>
            <a:fillRect/>
          </a:stretch>
        </p:blipFill>
        <p:spPr>
          <a:xfrm>
            <a:off x="554636" y="397239"/>
            <a:ext cx="11202649" cy="5928610"/>
          </a:xfrm>
          <a:prstGeom prst="rect">
            <a:avLst/>
          </a:prstGeom>
        </p:spPr>
      </p:pic>
    </p:spTree>
    <p:extLst>
      <p:ext uri="{BB962C8B-B14F-4D97-AF65-F5344CB8AC3E}">
        <p14:creationId xmlns:p14="http://schemas.microsoft.com/office/powerpoint/2010/main" val="297807854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{6F07F375-3BD6-4F41-8272-44EF75320B3C}tf10001072</Template>
  <TotalTime>169</TotalTime>
  <Words>2639</Words>
  <Application>Microsoft Macintosh PowerPoint</Application>
  <PresentationFormat>Widescreen</PresentationFormat>
  <Paragraphs>139</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Franklin Gothic Book</vt:lpstr>
      <vt:lpstr>Wingdings</vt:lpstr>
      <vt:lpstr>Crop</vt:lpstr>
      <vt:lpstr>Biopsychosocial Model of Health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Levy, Elijah</dc:creator>
  <cp:lastModifiedBy>Levy, Elijah</cp:lastModifiedBy>
  <cp:revision>20</cp:revision>
  <dcterms:created xsi:type="dcterms:W3CDTF">2022-03-16T22:49:57Z</dcterms:created>
  <dcterms:modified xsi:type="dcterms:W3CDTF">2022-03-28T01:36:04Z</dcterms:modified>
</cp:coreProperties>
</file>