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7" r:id="rId1"/>
  </p:sldMasterIdLst>
  <p:sldIdLst>
    <p:sldId id="256" r:id="rId2"/>
    <p:sldId id="267" r:id="rId3"/>
    <p:sldId id="265" r:id="rId4"/>
    <p:sldId id="271" r:id="rId5"/>
    <p:sldId id="273" r:id="rId6"/>
    <p:sldId id="258" r:id="rId7"/>
    <p:sldId id="259" r:id="rId8"/>
    <p:sldId id="260" r:id="rId9"/>
    <p:sldId id="278" r:id="rId10"/>
    <p:sldId id="261" r:id="rId11"/>
    <p:sldId id="257" r:id="rId12"/>
    <p:sldId id="274" r:id="rId13"/>
    <p:sldId id="275" r:id="rId14"/>
    <p:sldId id="276" r:id="rId15"/>
    <p:sldId id="27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81"/>
    <p:restoredTop sz="94663"/>
  </p:normalViewPr>
  <p:slideViewPr>
    <p:cSldViewPr snapToGrid="0" snapToObjects="1">
      <p:cViewPr varScale="1">
        <p:scale>
          <a:sx n="117" d="100"/>
          <a:sy n="117" d="100"/>
        </p:scale>
        <p:origin x="192" y="328"/>
      </p:cViewPr>
      <p:guideLst/>
    </p:cSldViewPr>
  </p:slideViewPr>
  <p:notesTextViewPr>
    <p:cViewPr>
      <p:scale>
        <a:sx n="1" d="1"/>
        <a:sy n="1" d="1"/>
      </p:scale>
      <p:origin x="0" y="0"/>
    </p:cViewPr>
  </p:notesTextViewPr>
  <p:sorterViewPr>
    <p:cViewPr>
      <p:scale>
        <a:sx n="159" d="100"/>
        <a:sy n="15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48A87A34-81AB-432B-8DAE-1953F412C126}" type="datetimeFigureOut">
              <a:rPr lang="en-US" smtClean="0"/>
              <a:t>9/29/19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0658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9/29/19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35470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9/29/19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6407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9/29/19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07997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9/29/19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5170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9/29/19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72086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9/29/19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17875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9/29/19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38148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9/29/19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98398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9/29/19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388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9/29/19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9833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8A87A34-81AB-432B-8DAE-1953F412C126}" type="datetimeFigureOut">
              <a:rPr lang="en-US" smtClean="0"/>
              <a:pPr/>
              <a:t>9/29/19</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6D22F896-40B5-4ADD-8801-0D06FADFA095}"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3718505"/>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ACE5F-F595-8544-8975-6761C42BE2EE}"/>
              </a:ext>
            </a:extLst>
          </p:cNvPr>
          <p:cNvSpPr>
            <a:spLocks noGrp="1"/>
          </p:cNvSpPr>
          <p:nvPr>
            <p:ph type="ctrTitle"/>
          </p:nvPr>
        </p:nvSpPr>
        <p:spPr>
          <a:xfrm>
            <a:off x="4197017" y="928366"/>
            <a:ext cx="3542726" cy="715317"/>
          </a:xfrm>
        </p:spPr>
        <p:txBody>
          <a:bodyPr>
            <a:normAutofit/>
          </a:bodyPr>
          <a:lstStyle/>
          <a:p>
            <a:r>
              <a:rPr lang="en-US" sz="3600" dirty="0"/>
              <a:t>Adolescent Suicide</a:t>
            </a:r>
          </a:p>
        </p:txBody>
      </p:sp>
      <p:sp>
        <p:nvSpPr>
          <p:cNvPr id="3" name="Subtitle 2">
            <a:extLst>
              <a:ext uri="{FF2B5EF4-FFF2-40B4-BE49-F238E27FC236}">
                <a16:creationId xmlns:a16="http://schemas.microsoft.com/office/drawing/2014/main" id="{BDFB28F3-FFD8-FC45-8578-8B208B3EC3D7}"/>
              </a:ext>
            </a:extLst>
          </p:cNvPr>
          <p:cNvSpPr>
            <a:spLocks noGrp="1"/>
          </p:cNvSpPr>
          <p:nvPr>
            <p:ph type="subTitle" idx="1"/>
          </p:nvPr>
        </p:nvSpPr>
        <p:spPr>
          <a:xfrm>
            <a:off x="2882701" y="1731875"/>
            <a:ext cx="6769763" cy="1697125"/>
          </a:xfrm>
        </p:spPr>
        <p:txBody>
          <a:bodyPr>
            <a:noAutofit/>
          </a:bodyPr>
          <a:lstStyle/>
          <a:p>
            <a:pPr algn="ctr"/>
            <a:r>
              <a:rPr lang="en-US" dirty="0">
                <a:solidFill>
                  <a:schemeClr val="tx1"/>
                </a:solidFill>
              </a:rPr>
              <a:t>Incidence, Precipitating Factors and Treatment Considerations.</a:t>
            </a:r>
          </a:p>
          <a:p>
            <a:pPr algn="ctr"/>
            <a:endParaRPr lang="en-US" dirty="0">
              <a:solidFill>
                <a:schemeClr val="tx1"/>
              </a:solidFill>
            </a:endParaRPr>
          </a:p>
          <a:p>
            <a:pPr algn="ctr"/>
            <a:r>
              <a:rPr lang="en-US" dirty="0">
                <a:solidFill>
                  <a:schemeClr val="tx1"/>
                </a:solidFill>
              </a:rPr>
              <a:t>Elijah Levy, Ph.D.</a:t>
            </a:r>
          </a:p>
        </p:txBody>
      </p:sp>
    </p:spTree>
    <p:extLst>
      <p:ext uri="{BB962C8B-B14F-4D97-AF65-F5344CB8AC3E}">
        <p14:creationId xmlns:p14="http://schemas.microsoft.com/office/powerpoint/2010/main" val="1735761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983C5-6D0B-2E46-91D3-BEBDC89A6DA9}"/>
              </a:ext>
            </a:extLst>
          </p:cNvPr>
          <p:cNvSpPr>
            <a:spLocks noGrp="1"/>
          </p:cNvSpPr>
          <p:nvPr>
            <p:ph type="title"/>
          </p:nvPr>
        </p:nvSpPr>
        <p:spPr>
          <a:xfrm>
            <a:off x="4444419" y="236873"/>
            <a:ext cx="2468009" cy="546898"/>
          </a:xfrm>
        </p:spPr>
        <p:txBody>
          <a:bodyPr>
            <a:normAutofit/>
          </a:bodyPr>
          <a:lstStyle/>
          <a:p>
            <a:r>
              <a:rPr lang="en-US" sz="3200" dirty="0">
                <a:solidFill>
                  <a:schemeClr val="tx1"/>
                </a:solidFill>
              </a:rPr>
              <a:t>Warning signs</a:t>
            </a:r>
          </a:p>
        </p:txBody>
      </p:sp>
      <p:sp>
        <p:nvSpPr>
          <p:cNvPr id="3" name="Content Placeholder 2">
            <a:extLst>
              <a:ext uri="{FF2B5EF4-FFF2-40B4-BE49-F238E27FC236}">
                <a16:creationId xmlns:a16="http://schemas.microsoft.com/office/drawing/2014/main" id="{C201C8AA-03FB-3B4C-AAA2-28ADD5770FBF}"/>
              </a:ext>
            </a:extLst>
          </p:cNvPr>
          <p:cNvSpPr>
            <a:spLocks noGrp="1"/>
          </p:cNvSpPr>
          <p:nvPr>
            <p:ph idx="1"/>
          </p:nvPr>
        </p:nvSpPr>
        <p:spPr>
          <a:xfrm>
            <a:off x="206829" y="903515"/>
            <a:ext cx="11680371" cy="5717612"/>
          </a:xfrm>
        </p:spPr>
        <p:txBody>
          <a:bodyPr>
            <a:normAutofit fontScale="92500" lnSpcReduction="20000"/>
          </a:bodyPr>
          <a:lstStyle/>
          <a:p>
            <a:pPr fontAlgn="base"/>
            <a:r>
              <a:rPr lang="en-US" dirty="0"/>
              <a:t>Recent loss: </a:t>
            </a:r>
          </a:p>
          <a:p>
            <a:pPr lvl="1" fontAlgn="base"/>
            <a:r>
              <a:rPr lang="en-US" dirty="0"/>
              <a:t>Death, divorce, separation, broken relationship, self-confidence, self-esteem, loss of interest in friends, hobbies or activities previously enjoyed.</a:t>
            </a:r>
          </a:p>
          <a:p>
            <a:pPr fontAlgn="base"/>
            <a:r>
              <a:rPr lang="en-US" dirty="0"/>
              <a:t>Change in personality: </a:t>
            </a:r>
          </a:p>
          <a:p>
            <a:pPr lvl="1" fontAlgn="base"/>
            <a:r>
              <a:rPr lang="en-US" dirty="0"/>
              <a:t>Sad, withdrawn, irritable, anxious, tired, indecisive, apathetic.</a:t>
            </a:r>
          </a:p>
          <a:p>
            <a:pPr fontAlgn="base"/>
            <a:r>
              <a:rPr lang="en-US" dirty="0"/>
              <a:t>Change in behavior: </a:t>
            </a:r>
          </a:p>
          <a:p>
            <a:pPr lvl="1" fontAlgn="base"/>
            <a:r>
              <a:rPr lang="en-US" dirty="0"/>
              <a:t>Can't concentrate on school, work or routine tasks.</a:t>
            </a:r>
          </a:p>
          <a:p>
            <a:pPr fontAlgn="base"/>
            <a:r>
              <a:rPr lang="en-US" dirty="0"/>
              <a:t>Change in sleep patterns: </a:t>
            </a:r>
          </a:p>
          <a:p>
            <a:pPr lvl="1" fontAlgn="base"/>
            <a:r>
              <a:rPr lang="en-US" dirty="0"/>
              <a:t>Insomnia, often with early waking or oversleeping, or nightmares.</a:t>
            </a:r>
          </a:p>
          <a:p>
            <a:pPr fontAlgn="base"/>
            <a:r>
              <a:rPr lang="en-US" dirty="0"/>
              <a:t>Change in eating habits: </a:t>
            </a:r>
          </a:p>
          <a:p>
            <a:pPr lvl="1" fontAlgn="base"/>
            <a:r>
              <a:rPr lang="en-US" dirty="0"/>
              <a:t>Loss of appetite and weight, or overeating.    </a:t>
            </a:r>
          </a:p>
          <a:p>
            <a:pPr fontAlgn="base"/>
            <a:r>
              <a:rPr lang="en-US" dirty="0"/>
              <a:t>Fear of losing control: </a:t>
            </a:r>
          </a:p>
          <a:p>
            <a:pPr lvl="1" fontAlgn="base"/>
            <a:r>
              <a:rPr lang="en-US" dirty="0"/>
              <a:t>Acting erratically, harming self or others.</a:t>
            </a:r>
          </a:p>
          <a:p>
            <a:pPr fontAlgn="base"/>
            <a:r>
              <a:rPr lang="en-US" dirty="0"/>
              <a:t>Low self esteem: </a:t>
            </a:r>
          </a:p>
          <a:p>
            <a:pPr lvl="1" fontAlgn="base"/>
            <a:r>
              <a:rPr lang="en-US" dirty="0"/>
              <a:t>Feeling worthless, shame, overwhelming guilt, self-hatred, "everyone would be better off without me."</a:t>
            </a:r>
          </a:p>
          <a:p>
            <a:pPr fontAlgn="base"/>
            <a:r>
              <a:rPr lang="en-US" dirty="0"/>
              <a:t>No hope for the future: </a:t>
            </a:r>
          </a:p>
          <a:p>
            <a:pPr lvl="1" fontAlgn="base"/>
            <a:r>
              <a:rPr lang="en-US" dirty="0"/>
              <a:t>Believing things will never get better, or that nothing will ever change.</a:t>
            </a:r>
          </a:p>
          <a:p>
            <a:endParaRPr lang="en-US" dirty="0"/>
          </a:p>
        </p:txBody>
      </p:sp>
    </p:spTree>
    <p:extLst>
      <p:ext uri="{BB962C8B-B14F-4D97-AF65-F5344CB8AC3E}">
        <p14:creationId xmlns:p14="http://schemas.microsoft.com/office/powerpoint/2010/main" val="2211218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8103B2-3F38-354B-A800-0A76AE35E4B7}"/>
              </a:ext>
            </a:extLst>
          </p:cNvPr>
          <p:cNvSpPr>
            <a:spLocks noGrp="1"/>
          </p:cNvSpPr>
          <p:nvPr>
            <p:ph idx="1"/>
          </p:nvPr>
        </p:nvSpPr>
        <p:spPr>
          <a:xfrm>
            <a:off x="185057" y="217714"/>
            <a:ext cx="11713029" cy="6302829"/>
          </a:xfrm>
        </p:spPr>
        <p:txBody>
          <a:bodyPr>
            <a:normAutofit fontScale="92500"/>
          </a:bodyPr>
          <a:lstStyle/>
          <a:p>
            <a:pPr marL="0" indent="0" algn="ctr">
              <a:buNone/>
            </a:pPr>
            <a:r>
              <a:rPr lang="en-US" dirty="0"/>
              <a:t>What causes a teen to attempt suicide?</a:t>
            </a:r>
          </a:p>
          <a:p>
            <a:endParaRPr lang="en-US" dirty="0"/>
          </a:p>
          <a:p>
            <a:r>
              <a:rPr lang="en-US" dirty="0"/>
              <a:t>The teen years are a stressful time. </a:t>
            </a:r>
          </a:p>
          <a:p>
            <a:r>
              <a:rPr lang="en-US" dirty="0"/>
              <a:t>They are filled with major changes. </a:t>
            </a:r>
          </a:p>
          <a:p>
            <a:r>
              <a:rPr lang="en-US" dirty="0"/>
              <a:t>These include body changes, changes in thoughts, and changes in feelings. </a:t>
            </a:r>
          </a:p>
          <a:p>
            <a:r>
              <a:rPr lang="en-US" dirty="0"/>
              <a:t>Strong feelings of stress, confusion, fear, and doubt may affect a teen’s problem-solving and decision-making. </a:t>
            </a:r>
          </a:p>
          <a:p>
            <a:r>
              <a:rPr lang="en-US" dirty="0"/>
              <a:t>He or she may also feel a pressure to succeed.</a:t>
            </a:r>
          </a:p>
          <a:p>
            <a:r>
              <a:rPr lang="en-US" dirty="0"/>
              <a:t>For some teens, normal developmental changes can be very unsettling when combined with other events, such as:</a:t>
            </a:r>
          </a:p>
          <a:p>
            <a:endParaRPr lang="en-US" dirty="0"/>
          </a:p>
          <a:p>
            <a:pPr lvl="2"/>
            <a:r>
              <a:rPr lang="en-US" dirty="0"/>
              <a:t>Changes in their families, such as divorce, siblings moving out, or moving to a new town</a:t>
            </a:r>
          </a:p>
          <a:p>
            <a:pPr lvl="2"/>
            <a:r>
              <a:rPr lang="en-US" dirty="0"/>
              <a:t>Changes in friendships</a:t>
            </a:r>
          </a:p>
          <a:p>
            <a:pPr lvl="2"/>
            <a:r>
              <a:rPr lang="en-US" dirty="0"/>
              <a:t>Problems in school</a:t>
            </a:r>
          </a:p>
          <a:p>
            <a:pPr lvl="2"/>
            <a:r>
              <a:rPr lang="en-US" dirty="0"/>
              <a:t>Other losses</a:t>
            </a:r>
          </a:p>
          <a:p>
            <a:r>
              <a:rPr lang="en-US" dirty="0"/>
              <a:t>These problems may seem too hard or embarrassing to overcome. </a:t>
            </a:r>
          </a:p>
          <a:p>
            <a:r>
              <a:rPr lang="en-US" dirty="0"/>
              <a:t>For some, suicide may seem like a solution.</a:t>
            </a:r>
          </a:p>
          <a:p>
            <a:endParaRPr lang="en-US" dirty="0"/>
          </a:p>
        </p:txBody>
      </p:sp>
    </p:spTree>
    <p:extLst>
      <p:ext uri="{BB962C8B-B14F-4D97-AF65-F5344CB8AC3E}">
        <p14:creationId xmlns:p14="http://schemas.microsoft.com/office/powerpoint/2010/main" val="178161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CD8EE-42DF-9B45-84DE-132DA9449AF4}"/>
              </a:ext>
            </a:extLst>
          </p:cNvPr>
          <p:cNvSpPr>
            <a:spLocks noGrp="1"/>
          </p:cNvSpPr>
          <p:nvPr>
            <p:ph type="title"/>
          </p:nvPr>
        </p:nvSpPr>
        <p:spPr>
          <a:xfrm>
            <a:off x="4934277" y="125403"/>
            <a:ext cx="1531838" cy="636597"/>
          </a:xfrm>
        </p:spPr>
        <p:txBody>
          <a:bodyPr>
            <a:normAutofit/>
          </a:bodyPr>
          <a:lstStyle/>
          <a:p>
            <a:r>
              <a:rPr lang="en-US" sz="2800" dirty="0">
                <a:solidFill>
                  <a:schemeClr val="tx1"/>
                </a:solidFill>
              </a:rPr>
              <a:t>treatment</a:t>
            </a:r>
          </a:p>
        </p:txBody>
      </p:sp>
      <p:sp>
        <p:nvSpPr>
          <p:cNvPr id="3" name="Content Placeholder 2">
            <a:extLst>
              <a:ext uri="{FF2B5EF4-FFF2-40B4-BE49-F238E27FC236}">
                <a16:creationId xmlns:a16="http://schemas.microsoft.com/office/drawing/2014/main" id="{769AB5DB-A5CD-7345-B95C-5A6FF2FE1654}"/>
              </a:ext>
            </a:extLst>
          </p:cNvPr>
          <p:cNvSpPr>
            <a:spLocks noGrp="1"/>
          </p:cNvSpPr>
          <p:nvPr>
            <p:ph idx="1"/>
          </p:nvPr>
        </p:nvSpPr>
        <p:spPr>
          <a:xfrm>
            <a:off x="195943" y="761999"/>
            <a:ext cx="11843657" cy="5970597"/>
          </a:xfrm>
        </p:spPr>
        <p:txBody>
          <a:bodyPr>
            <a:normAutofit lnSpcReduction="10000"/>
          </a:bodyPr>
          <a:lstStyle/>
          <a:p>
            <a:pPr marL="0" indent="0" algn="ctr">
              <a:buNone/>
            </a:pPr>
            <a:endParaRPr lang="en-US" dirty="0">
              <a:solidFill>
                <a:srgbClr val="FF0000"/>
              </a:solidFill>
            </a:endParaRPr>
          </a:p>
          <a:p>
            <a:pPr marL="0" indent="0" algn="ctr">
              <a:buNone/>
            </a:pPr>
            <a:r>
              <a:rPr lang="en-US" dirty="0"/>
              <a:t>Factors taken into account when developing treatment for suicidal teens</a:t>
            </a:r>
          </a:p>
          <a:p>
            <a:pPr marL="0" indent="0" algn="ctr">
              <a:buNone/>
            </a:pPr>
            <a:endParaRPr lang="en-US" dirty="0">
              <a:solidFill>
                <a:srgbClr val="FF0000"/>
              </a:solidFill>
            </a:endParaRPr>
          </a:p>
          <a:p>
            <a:r>
              <a:rPr lang="en-US" dirty="0"/>
              <a:t>When a teen feels suicidal, there are certain factors that a physician and/or mental health professional will take into account when helping to develop a suicide treatment plan. </a:t>
            </a:r>
          </a:p>
          <a:p>
            <a:pPr marL="0" indent="0" algn="ctr">
              <a:buNone/>
            </a:pPr>
            <a:r>
              <a:rPr lang="en-US" dirty="0"/>
              <a:t>Consideration when developing treatment for suicidal teens: </a:t>
            </a:r>
          </a:p>
          <a:p>
            <a:r>
              <a:rPr lang="en-US" dirty="0"/>
              <a:t>The extent of a teenager’s suicidal symptoms </a:t>
            </a:r>
          </a:p>
          <a:p>
            <a:r>
              <a:rPr lang="en-US" dirty="0"/>
              <a:t>The overall medical history and health of a suicidal teen </a:t>
            </a:r>
          </a:p>
          <a:p>
            <a:r>
              <a:rPr lang="en-US" dirty="0"/>
              <a:t>Tolerance the teenager has with regard to procedures, medications and therapies </a:t>
            </a:r>
          </a:p>
          <a:p>
            <a:r>
              <a:rPr lang="en-US" dirty="0"/>
              <a:t>The seriousness of any suicide attempt or warnings by a teen </a:t>
            </a:r>
          </a:p>
          <a:p>
            <a:r>
              <a:rPr lang="en-US" dirty="0"/>
              <a:t>Impressions of the risk for teen suicide at a later time </a:t>
            </a:r>
          </a:p>
          <a:p>
            <a:r>
              <a:rPr lang="en-US" dirty="0"/>
              <a:t>The opinion of the parent, as well as the teen, regarding treatment preferences</a:t>
            </a:r>
          </a:p>
          <a:p>
            <a:r>
              <a:rPr lang="en-US" dirty="0"/>
              <a:t>Treatment for suicidal teens is created on an individual basis. Each teenager requires his or her own evaluation and a tailored treatment plan designed to specifically work with his or her needs.</a:t>
            </a:r>
          </a:p>
          <a:p>
            <a:pPr marL="0" indent="0">
              <a:buNone/>
            </a:pPr>
            <a:endParaRPr lang="en-US" dirty="0"/>
          </a:p>
        </p:txBody>
      </p:sp>
    </p:spTree>
    <p:extLst>
      <p:ext uri="{BB962C8B-B14F-4D97-AF65-F5344CB8AC3E}">
        <p14:creationId xmlns:p14="http://schemas.microsoft.com/office/powerpoint/2010/main" val="3135364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E79B5-611A-D846-B0B2-0ACFF60B672E}"/>
              </a:ext>
            </a:extLst>
          </p:cNvPr>
          <p:cNvSpPr>
            <a:spLocks noGrp="1"/>
          </p:cNvSpPr>
          <p:nvPr>
            <p:ph type="title"/>
          </p:nvPr>
        </p:nvSpPr>
        <p:spPr>
          <a:xfrm>
            <a:off x="5064906" y="256032"/>
            <a:ext cx="1510066" cy="429768"/>
          </a:xfrm>
        </p:spPr>
        <p:txBody>
          <a:bodyPr>
            <a:normAutofit fontScale="90000"/>
          </a:bodyPr>
          <a:lstStyle/>
          <a:p>
            <a:r>
              <a:rPr lang="en-US" sz="2800" dirty="0">
                <a:solidFill>
                  <a:schemeClr val="tx1"/>
                </a:solidFill>
              </a:rPr>
              <a:t>treatment</a:t>
            </a:r>
          </a:p>
        </p:txBody>
      </p:sp>
      <p:sp>
        <p:nvSpPr>
          <p:cNvPr id="3" name="Content Placeholder 2">
            <a:extLst>
              <a:ext uri="{FF2B5EF4-FFF2-40B4-BE49-F238E27FC236}">
                <a16:creationId xmlns:a16="http://schemas.microsoft.com/office/drawing/2014/main" id="{94462FF6-E88A-6A4C-8C9C-E3677A9AC06D}"/>
              </a:ext>
            </a:extLst>
          </p:cNvPr>
          <p:cNvSpPr>
            <a:spLocks noGrp="1"/>
          </p:cNvSpPr>
          <p:nvPr>
            <p:ph idx="1"/>
          </p:nvPr>
        </p:nvSpPr>
        <p:spPr>
          <a:xfrm>
            <a:off x="337457" y="881743"/>
            <a:ext cx="11604172" cy="5720225"/>
          </a:xfrm>
        </p:spPr>
        <p:txBody>
          <a:bodyPr>
            <a:normAutofit fontScale="92500" lnSpcReduction="10000"/>
          </a:bodyPr>
          <a:lstStyle/>
          <a:p>
            <a:pPr marL="0" indent="0">
              <a:buNone/>
            </a:pPr>
            <a:r>
              <a:rPr lang="en-US" dirty="0"/>
              <a:t>Treatment considerations for suicidal teens that have attempted suicide:</a:t>
            </a:r>
          </a:p>
          <a:p>
            <a:r>
              <a:rPr lang="en-US" dirty="0"/>
              <a:t>Initially, after a suicide attempt has been made, a physical examination and evaluation is necessary. </a:t>
            </a:r>
          </a:p>
          <a:p>
            <a:r>
              <a:rPr lang="en-US" dirty="0"/>
              <a:t>The mental health portion of treatment for suicidal teens includes an evaluation of the teenager’s life leading up to the suicide attempt, as well as an evaluation of the family and home situation. </a:t>
            </a:r>
          </a:p>
          <a:p>
            <a:r>
              <a:rPr lang="en-US" dirty="0"/>
              <a:t>These factors are important parts of determining the teen’s individual needs, as well as determining which treatment options would work best with the teenager’s situation.</a:t>
            </a:r>
          </a:p>
          <a:p>
            <a:pPr marL="0" indent="0">
              <a:buNone/>
            </a:pPr>
            <a:r>
              <a:rPr lang="en-US" dirty="0"/>
              <a:t>Possible options regarding treatment for suicidal teens</a:t>
            </a:r>
          </a:p>
          <a:p>
            <a:r>
              <a:rPr lang="en-US" dirty="0"/>
              <a:t>When a teen needs treatment for suicidal thoughts or a suicide attempt, there are a few options that can be incorporated into the treatment. </a:t>
            </a:r>
          </a:p>
          <a:p>
            <a:pPr marL="0" indent="0" algn="ctr">
              <a:buNone/>
            </a:pPr>
            <a:r>
              <a:rPr lang="en-US" dirty="0"/>
              <a:t>More common options:</a:t>
            </a:r>
          </a:p>
          <a:p>
            <a:endParaRPr lang="en-US" dirty="0"/>
          </a:p>
          <a:p>
            <a:pPr lvl="1"/>
            <a:r>
              <a:rPr lang="en-US" i="1" dirty="0"/>
              <a:t>Individual therapy: for</a:t>
            </a:r>
            <a:r>
              <a:rPr lang="en-US" dirty="0"/>
              <a:t> the teenager to work through feelings and suicidal thoughts.</a:t>
            </a:r>
          </a:p>
          <a:p>
            <a:pPr lvl="1"/>
            <a:r>
              <a:rPr lang="en-US" i="1" dirty="0"/>
              <a:t>Family therapy.</a:t>
            </a:r>
            <a:r>
              <a:rPr lang="en-US" dirty="0"/>
              <a:t> Sometimes family therapy works best in instances of teen suicide treatment. This can provide a supportive environment for the teenager, as well as help the family learn how to cope with the problem and work together.</a:t>
            </a:r>
          </a:p>
          <a:p>
            <a:pPr lvl="1"/>
            <a:r>
              <a:rPr lang="en-US" i="1" dirty="0"/>
              <a:t>Hospitalization.</a:t>
            </a:r>
            <a:r>
              <a:rPr lang="en-US" dirty="0"/>
              <a:t> In some cases, it is necessary to provide a teenager with a secure, safe and constantly supervised environment. </a:t>
            </a:r>
          </a:p>
          <a:p>
            <a:pPr lvl="1"/>
            <a:r>
              <a:rPr lang="en-US" dirty="0"/>
              <a:t>Most in-patient suicide treatment includes therapeutic aspects, and offers the kind of supervision that might be necessary in extreme cases.</a:t>
            </a:r>
          </a:p>
          <a:p>
            <a:pPr marL="0" indent="0">
              <a:buNone/>
            </a:pPr>
            <a:endParaRPr lang="en-US" dirty="0"/>
          </a:p>
        </p:txBody>
      </p:sp>
    </p:spTree>
    <p:extLst>
      <p:ext uri="{BB962C8B-B14F-4D97-AF65-F5344CB8AC3E}">
        <p14:creationId xmlns:p14="http://schemas.microsoft.com/office/powerpoint/2010/main" val="248128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FC35E-1A46-D047-936B-5987720D0B5A}"/>
              </a:ext>
            </a:extLst>
          </p:cNvPr>
          <p:cNvSpPr>
            <a:spLocks noGrp="1"/>
          </p:cNvSpPr>
          <p:nvPr>
            <p:ph type="title"/>
          </p:nvPr>
        </p:nvSpPr>
        <p:spPr>
          <a:xfrm>
            <a:off x="1701219" y="136289"/>
            <a:ext cx="8204781" cy="636597"/>
          </a:xfrm>
        </p:spPr>
        <p:txBody>
          <a:bodyPr>
            <a:normAutofit/>
          </a:bodyPr>
          <a:lstStyle/>
          <a:p>
            <a:r>
              <a:rPr lang="en-US" sz="3200" dirty="0">
                <a:solidFill>
                  <a:schemeClr val="tx1"/>
                </a:solidFill>
              </a:rPr>
              <a:t>Psychopharmacology with antidepressants (</a:t>
            </a:r>
            <a:r>
              <a:rPr lang="en-US" sz="3200" dirty="0" err="1">
                <a:solidFill>
                  <a:schemeClr val="tx1"/>
                </a:solidFill>
              </a:rPr>
              <a:t>ssri’s</a:t>
            </a:r>
            <a:r>
              <a:rPr lang="en-US" sz="3200" dirty="0">
                <a:solidFill>
                  <a:schemeClr val="tx1"/>
                </a:solidFill>
              </a:rPr>
              <a:t>)</a:t>
            </a:r>
          </a:p>
        </p:txBody>
      </p:sp>
      <p:sp>
        <p:nvSpPr>
          <p:cNvPr id="3" name="Content Placeholder 2">
            <a:extLst>
              <a:ext uri="{FF2B5EF4-FFF2-40B4-BE49-F238E27FC236}">
                <a16:creationId xmlns:a16="http://schemas.microsoft.com/office/drawing/2014/main" id="{F3F615E2-B877-7842-A0D7-5DD0F1AD09FF}"/>
              </a:ext>
            </a:extLst>
          </p:cNvPr>
          <p:cNvSpPr>
            <a:spLocks noGrp="1"/>
          </p:cNvSpPr>
          <p:nvPr>
            <p:ph idx="1"/>
          </p:nvPr>
        </p:nvSpPr>
        <p:spPr>
          <a:xfrm>
            <a:off x="163286" y="870857"/>
            <a:ext cx="11789228" cy="5725886"/>
          </a:xfrm>
        </p:spPr>
        <p:txBody>
          <a:bodyPr>
            <a:normAutofit fontScale="92500" lnSpcReduction="10000"/>
          </a:bodyPr>
          <a:lstStyle/>
          <a:p>
            <a:pPr marL="0" indent="0">
              <a:buNone/>
            </a:pPr>
            <a:r>
              <a:rPr lang="en-US" dirty="0"/>
              <a:t>Antidepressant drugs are often an effective way to treat depression and anxiety in children and teenagers. </a:t>
            </a:r>
          </a:p>
          <a:p>
            <a:pPr marL="0" indent="0">
              <a:buNone/>
            </a:pPr>
            <a:r>
              <a:rPr lang="en-US" dirty="0"/>
              <a:t>Antidepressant use in children and teens must be monitored carefully because of severe side effects.</a:t>
            </a:r>
          </a:p>
          <a:p>
            <a:pPr algn="ctr"/>
            <a:endParaRPr lang="en-US" dirty="0">
              <a:solidFill>
                <a:srgbClr val="FF0000"/>
              </a:solidFill>
            </a:endParaRPr>
          </a:p>
          <a:p>
            <a:pPr marL="0" indent="0" algn="ctr">
              <a:buNone/>
            </a:pPr>
            <a:r>
              <a:rPr lang="en-US" dirty="0"/>
              <a:t>Why do antidepressants have warnings about suicidal behavior in children?</a:t>
            </a:r>
          </a:p>
          <a:p>
            <a:r>
              <a:rPr lang="en-US" dirty="0"/>
              <a:t>The FDA reported that an extensive analysis of clinical trials showed that antidepressants may cause or worsen suicidal thinking or behavior in a small number of children and teens. </a:t>
            </a:r>
          </a:p>
          <a:p>
            <a:r>
              <a:rPr lang="en-US" dirty="0"/>
              <a:t>The analysis showed that children and teens taking antidepressants had a small increase in suicidal thoughts, compared with those taking a sugar pill (placebo).</a:t>
            </a:r>
          </a:p>
          <a:p>
            <a:r>
              <a:rPr lang="en-US" dirty="0"/>
              <a:t>The warnings about a possible link between antidepressants and suicidal thoughts do not mean that antidepressants should not be used in children. </a:t>
            </a:r>
          </a:p>
          <a:p>
            <a:r>
              <a:rPr lang="en-US" dirty="0"/>
              <a:t>However, the warnings should be taken as a caution to carefully weigh the pros and cons of using antidepressants in children and teenagers against the real risk of suicide as a result of untreated depression.</a:t>
            </a:r>
          </a:p>
          <a:p>
            <a:r>
              <a:rPr lang="en-US" dirty="0"/>
              <a:t>For many children and teens, antidepressants are an effective way to treat depression, anxiety, obsessive-compulsive disorder or other mental health conditions. </a:t>
            </a:r>
          </a:p>
          <a:p>
            <a:r>
              <a:rPr lang="en-US" dirty="0"/>
              <a:t>If these conditions aren't treated effectively, your child may not be able to lead a satisfying, fulfilled life or do normal, everyday activities.</a:t>
            </a:r>
          </a:p>
          <a:p>
            <a:endParaRPr lang="en-US" dirty="0"/>
          </a:p>
        </p:txBody>
      </p:sp>
    </p:spTree>
    <p:extLst>
      <p:ext uri="{BB962C8B-B14F-4D97-AF65-F5344CB8AC3E}">
        <p14:creationId xmlns:p14="http://schemas.microsoft.com/office/powerpoint/2010/main" val="2129116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C3DE3-1E71-E34A-BFCC-7CAC85BF77A6}"/>
              </a:ext>
            </a:extLst>
          </p:cNvPr>
          <p:cNvSpPr>
            <a:spLocks noGrp="1"/>
          </p:cNvSpPr>
          <p:nvPr>
            <p:ph type="title"/>
          </p:nvPr>
        </p:nvSpPr>
        <p:spPr>
          <a:xfrm>
            <a:off x="2724476" y="179832"/>
            <a:ext cx="6005866" cy="712797"/>
          </a:xfrm>
        </p:spPr>
        <p:txBody>
          <a:bodyPr>
            <a:normAutofit/>
          </a:bodyPr>
          <a:lstStyle/>
          <a:p>
            <a:r>
              <a:rPr lang="en-US" sz="3200" dirty="0">
                <a:solidFill>
                  <a:schemeClr val="tx1"/>
                </a:solidFill>
              </a:rPr>
              <a:t>Selective serotonin reuptake inhibitors</a:t>
            </a:r>
          </a:p>
        </p:txBody>
      </p:sp>
      <p:sp>
        <p:nvSpPr>
          <p:cNvPr id="3" name="Content Placeholder 2">
            <a:extLst>
              <a:ext uri="{FF2B5EF4-FFF2-40B4-BE49-F238E27FC236}">
                <a16:creationId xmlns:a16="http://schemas.microsoft.com/office/drawing/2014/main" id="{6CEDE2AD-59F6-0F42-9CE6-31F2406CF61C}"/>
              </a:ext>
            </a:extLst>
          </p:cNvPr>
          <p:cNvSpPr>
            <a:spLocks noGrp="1"/>
          </p:cNvSpPr>
          <p:nvPr>
            <p:ph idx="1"/>
          </p:nvPr>
        </p:nvSpPr>
        <p:spPr>
          <a:xfrm>
            <a:off x="1069848" y="1491343"/>
            <a:ext cx="10058400" cy="4680857"/>
          </a:xfrm>
        </p:spPr>
        <p:txBody>
          <a:bodyPr/>
          <a:lstStyle/>
          <a:p>
            <a:r>
              <a:rPr lang="en-US" dirty="0"/>
              <a:t>Escitalopram (Lexapro)</a:t>
            </a:r>
          </a:p>
          <a:p>
            <a:r>
              <a:rPr lang="en-US" dirty="0"/>
              <a:t>Sertraline (Zoloft)</a:t>
            </a:r>
          </a:p>
          <a:p>
            <a:r>
              <a:rPr lang="en-US" dirty="0"/>
              <a:t>Fluoxetine (Prozac)</a:t>
            </a:r>
          </a:p>
          <a:p>
            <a:r>
              <a:rPr lang="en-US" dirty="0"/>
              <a:t>Duloxetine (Cymbalta)</a:t>
            </a:r>
          </a:p>
          <a:p>
            <a:r>
              <a:rPr lang="en-US" dirty="0"/>
              <a:t>Clomipramine (Anafranil)</a:t>
            </a:r>
          </a:p>
          <a:p>
            <a:endParaRPr lang="en-US" dirty="0"/>
          </a:p>
        </p:txBody>
      </p:sp>
    </p:spTree>
    <p:extLst>
      <p:ext uri="{BB962C8B-B14F-4D97-AF65-F5344CB8AC3E}">
        <p14:creationId xmlns:p14="http://schemas.microsoft.com/office/powerpoint/2010/main" val="3673933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33F7-2DDF-B043-9121-75472DD39D69}"/>
              </a:ext>
            </a:extLst>
          </p:cNvPr>
          <p:cNvSpPr>
            <a:spLocks noGrp="1"/>
          </p:cNvSpPr>
          <p:nvPr>
            <p:ph type="title"/>
          </p:nvPr>
        </p:nvSpPr>
        <p:spPr>
          <a:xfrm>
            <a:off x="3464705" y="204216"/>
            <a:ext cx="4808438" cy="666641"/>
          </a:xfrm>
        </p:spPr>
        <p:txBody>
          <a:bodyPr>
            <a:normAutofit/>
          </a:bodyPr>
          <a:lstStyle/>
          <a:p>
            <a:r>
              <a:rPr lang="en-US" sz="3200" dirty="0"/>
              <a:t>What the research shows</a:t>
            </a:r>
          </a:p>
        </p:txBody>
      </p:sp>
      <p:sp>
        <p:nvSpPr>
          <p:cNvPr id="3" name="Content Placeholder 2">
            <a:extLst>
              <a:ext uri="{FF2B5EF4-FFF2-40B4-BE49-F238E27FC236}">
                <a16:creationId xmlns:a16="http://schemas.microsoft.com/office/drawing/2014/main" id="{431C92C1-5D66-6647-8BAC-787FC0EADC19}"/>
              </a:ext>
            </a:extLst>
          </p:cNvPr>
          <p:cNvSpPr>
            <a:spLocks noGrp="1"/>
          </p:cNvSpPr>
          <p:nvPr>
            <p:ph idx="1"/>
          </p:nvPr>
        </p:nvSpPr>
        <p:spPr>
          <a:xfrm>
            <a:off x="283029" y="968829"/>
            <a:ext cx="11571514" cy="5684955"/>
          </a:xfrm>
        </p:spPr>
        <p:txBody>
          <a:bodyPr>
            <a:normAutofit/>
          </a:bodyPr>
          <a:lstStyle/>
          <a:p>
            <a:pPr marL="0" indent="0" algn="ctr" fontAlgn="base">
              <a:buNone/>
            </a:pPr>
            <a:endParaRPr lang="en-US" dirty="0">
              <a:solidFill>
                <a:srgbClr val="FF0000"/>
              </a:solidFill>
            </a:endParaRPr>
          </a:p>
          <a:p>
            <a:pPr fontAlgn="base"/>
            <a:r>
              <a:rPr lang="en-US" dirty="0"/>
              <a:t>Teen suicide is a growing health concern. </a:t>
            </a:r>
          </a:p>
          <a:p>
            <a:pPr fontAlgn="base"/>
            <a:r>
              <a:rPr lang="en-US" dirty="0"/>
              <a:t>It is the second leading cause of death for young people ages 15 to 24, surpassed only by accidents.</a:t>
            </a:r>
          </a:p>
          <a:p>
            <a:pPr fontAlgn="base"/>
            <a:r>
              <a:rPr lang="en-US" dirty="0"/>
              <a:t>Causes of suicidal distress include psychological, environmental and social factors. </a:t>
            </a:r>
          </a:p>
          <a:p>
            <a:pPr fontAlgn="base"/>
            <a:r>
              <a:rPr lang="en-US" dirty="0"/>
              <a:t>Mental illness is the leading risk factor for suicide. </a:t>
            </a:r>
          </a:p>
          <a:p>
            <a:pPr fontAlgn="base"/>
            <a:r>
              <a:rPr lang="en-US" dirty="0"/>
              <a:t>Suicide risk factors vary with age, gender, ethnic group, family dynamics and stressful life events. </a:t>
            </a:r>
          </a:p>
          <a:p>
            <a:pPr fontAlgn="base"/>
            <a:r>
              <a:rPr lang="en-US" dirty="0"/>
              <a:t>Predisposing vulnerabilities such as mental disorders, disciplinary problems, interpersonal losses, family violence, sexual orientation confusion, physical and sexual abuse and being the victim of bullying.</a:t>
            </a:r>
          </a:p>
          <a:p>
            <a:pPr marL="0" indent="0">
              <a:buNone/>
            </a:pPr>
            <a:endParaRPr lang="en-US" dirty="0"/>
          </a:p>
        </p:txBody>
      </p:sp>
    </p:spTree>
    <p:extLst>
      <p:ext uri="{BB962C8B-B14F-4D97-AF65-F5344CB8AC3E}">
        <p14:creationId xmlns:p14="http://schemas.microsoft.com/office/powerpoint/2010/main" val="588446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6A0FF-85F9-DC42-9E40-B0C05171BE72}"/>
              </a:ext>
            </a:extLst>
          </p:cNvPr>
          <p:cNvSpPr>
            <a:spLocks noGrp="1"/>
          </p:cNvSpPr>
          <p:nvPr>
            <p:ph type="title"/>
          </p:nvPr>
        </p:nvSpPr>
        <p:spPr>
          <a:xfrm>
            <a:off x="3750127" y="141515"/>
            <a:ext cx="4196445" cy="533401"/>
          </a:xfrm>
        </p:spPr>
        <p:txBody>
          <a:bodyPr>
            <a:normAutofit/>
          </a:bodyPr>
          <a:lstStyle/>
          <a:p>
            <a:r>
              <a:rPr lang="en-US" sz="3200" dirty="0">
                <a:solidFill>
                  <a:schemeClr val="tx1"/>
                </a:solidFill>
              </a:rPr>
              <a:t>Incidence and prevalence</a:t>
            </a:r>
          </a:p>
        </p:txBody>
      </p:sp>
      <p:sp>
        <p:nvSpPr>
          <p:cNvPr id="3" name="Content Placeholder 2">
            <a:extLst>
              <a:ext uri="{FF2B5EF4-FFF2-40B4-BE49-F238E27FC236}">
                <a16:creationId xmlns:a16="http://schemas.microsoft.com/office/drawing/2014/main" id="{BF754FA6-D646-EC4C-85A5-43877C566176}"/>
              </a:ext>
            </a:extLst>
          </p:cNvPr>
          <p:cNvSpPr>
            <a:spLocks noGrp="1"/>
          </p:cNvSpPr>
          <p:nvPr>
            <p:ph idx="1"/>
          </p:nvPr>
        </p:nvSpPr>
        <p:spPr>
          <a:xfrm>
            <a:off x="255814" y="925290"/>
            <a:ext cx="11680371" cy="5900055"/>
          </a:xfrm>
        </p:spPr>
        <p:txBody>
          <a:bodyPr>
            <a:normAutofit lnSpcReduction="10000"/>
          </a:bodyPr>
          <a:lstStyle/>
          <a:p>
            <a:pPr marL="0" indent="0">
              <a:buNone/>
            </a:pPr>
            <a:r>
              <a:rPr lang="en-US" dirty="0"/>
              <a:t>One in five teenagers in the U.S. seriously considers suicide annually, according to data collected by the CDC. </a:t>
            </a:r>
          </a:p>
          <a:p>
            <a:pPr marL="0" indent="0">
              <a:buNone/>
            </a:pPr>
            <a:r>
              <a:rPr lang="en-US" dirty="0"/>
              <a:t>In 2003, 8 percent of adolescents attempted suicide, representing approximately 1 million teenagers, of whom nearly 300,000 receive medical attention</a:t>
            </a:r>
          </a:p>
          <a:p>
            <a:pPr marL="0" indent="0">
              <a:buNone/>
            </a:pPr>
            <a:r>
              <a:rPr lang="en-US" dirty="0"/>
              <a:t> Approximately 1,700 teenagers die by suicide each year. </a:t>
            </a:r>
          </a:p>
          <a:p>
            <a:pPr marL="0" indent="0">
              <a:buNone/>
            </a:pPr>
            <a:r>
              <a:rPr lang="en-US" dirty="0"/>
              <a:t>Currently, the most effective suicide prevention programs equip mental health professionals with resources to recognize who is at risk and who has access to mental health care.</a:t>
            </a:r>
          </a:p>
          <a:p>
            <a:r>
              <a:rPr lang="en-US" dirty="0"/>
              <a:t>Suicide is the third leading cause of death in young people ages 15 to 24. </a:t>
            </a:r>
          </a:p>
          <a:p>
            <a:pPr marL="0" indent="0" algn="ctr">
              <a:buNone/>
            </a:pPr>
            <a:endParaRPr lang="en-US" dirty="0">
              <a:solidFill>
                <a:srgbClr val="FF0000"/>
              </a:solidFill>
            </a:endParaRPr>
          </a:p>
          <a:p>
            <a:pPr marL="0" indent="0" algn="ctr">
              <a:buNone/>
            </a:pPr>
            <a:r>
              <a:rPr lang="en-US" dirty="0"/>
              <a:t>The CDC reports:</a:t>
            </a:r>
          </a:p>
          <a:p>
            <a:pPr marL="0" indent="0" algn="ctr">
              <a:buNone/>
            </a:pPr>
            <a:endParaRPr lang="en-US" dirty="0">
              <a:solidFill>
                <a:srgbClr val="FF0000"/>
              </a:solidFill>
            </a:endParaRPr>
          </a:p>
          <a:p>
            <a:r>
              <a:rPr lang="en-US" dirty="0"/>
              <a:t>Boys are 4 times more likely to die from suicide than girls.</a:t>
            </a:r>
          </a:p>
          <a:p>
            <a:r>
              <a:rPr lang="en-US" dirty="0"/>
              <a:t>Girls are more likely to try to commit suicide than boys.</a:t>
            </a:r>
          </a:p>
          <a:p>
            <a:r>
              <a:rPr lang="en-US" dirty="0"/>
              <a:t>Guns are used in more than half of all youth suicides.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119833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98C79-8263-C04E-A420-693D75C291D0}"/>
              </a:ext>
            </a:extLst>
          </p:cNvPr>
          <p:cNvSpPr>
            <a:spLocks noGrp="1"/>
          </p:cNvSpPr>
          <p:nvPr>
            <p:ph type="title"/>
          </p:nvPr>
        </p:nvSpPr>
        <p:spPr>
          <a:xfrm>
            <a:off x="3334076" y="114518"/>
            <a:ext cx="4971724" cy="669254"/>
          </a:xfrm>
        </p:spPr>
        <p:txBody>
          <a:bodyPr>
            <a:normAutofit/>
          </a:bodyPr>
          <a:lstStyle/>
          <a:p>
            <a:r>
              <a:rPr lang="en-US" sz="3200" dirty="0">
                <a:solidFill>
                  <a:schemeClr val="tx1"/>
                </a:solidFill>
              </a:rPr>
              <a:t>Incidence and prevalence</a:t>
            </a:r>
          </a:p>
        </p:txBody>
      </p:sp>
      <p:sp>
        <p:nvSpPr>
          <p:cNvPr id="3" name="Content Placeholder 2">
            <a:extLst>
              <a:ext uri="{FF2B5EF4-FFF2-40B4-BE49-F238E27FC236}">
                <a16:creationId xmlns:a16="http://schemas.microsoft.com/office/drawing/2014/main" id="{EAE6D60A-ADCF-334B-9090-6D2DD7B716A3}"/>
              </a:ext>
            </a:extLst>
          </p:cNvPr>
          <p:cNvSpPr>
            <a:spLocks noGrp="1"/>
          </p:cNvSpPr>
          <p:nvPr>
            <p:ph idx="1"/>
          </p:nvPr>
        </p:nvSpPr>
        <p:spPr>
          <a:xfrm>
            <a:off x="272143" y="707571"/>
            <a:ext cx="10856105" cy="5943599"/>
          </a:xfrm>
        </p:spPr>
        <p:txBody>
          <a:bodyPr>
            <a:normAutofit fontScale="92500" lnSpcReduction="20000"/>
          </a:bodyPr>
          <a:lstStyle/>
          <a:p>
            <a:pPr fontAlgn="base"/>
            <a:r>
              <a:rPr lang="en-US" dirty="0"/>
              <a:t>From 1950 to 1990, the suicide rate for adolescents in the 15- to 19-year-old group increased by 300%.</a:t>
            </a:r>
            <a:endParaRPr lang="en-US" b="1" baseline="30000" dirty="0"/>
          </a:p>
          <a:p>
            <a:pPr fontAlgn="base"/>
            <a:r>
              <a:rPr lang="en-US" dirty="0"/>
              <a:t>Adolescent males 15 to 19 years old had a rate 6 times greater than the rate for females. </a:t>
            </a:r>
          </a:p>
          <a:p>
            <a:pPr fontAlgn="base"/>
            <a:r>
              <a:rPr lang="en-US" dirty="0"/>
              <a:t>Suicide affects young people from all races and socioeconomic groups, although some groups seem to have higher rates than others. </a:t>
            </a:r>
          </a:p>
          <a:p>
            <a:pPr fontAlgn="base"/>
            <a:r>
              <a:rPr lang="en-US" dirty="0"/>
              <a:t>Native American males have the highest suicide rate</a:t>
            </a:r>
          </a:p>
          <a:p>
            <a:pPr fontAlgn="base"/>
            <a:r>
              <a:rPr lang="en-US" dirty="0"/>
              <a:t>African American women the lowest.  </a:t>
            </a:r>
          </a:p>
          <a:p>
            <a:pPr fontAlgn="base"/>
            <a:r>
              <a:rPr lang="en-US" dirty="0"/>
              <a:t>In grades 7 through 12 28.1% of bisexual and homosexual males and 20.5% of bisexual and homosexual females had reported attempting suicide.</a:t>
            </a:r>
            <a:endParaRPr lang="en-US" b="1" baseline="30000" dirty="0"/>
          </a:p>
          <a:p>
            <a:pPr fontAlgn="base"/>
            <a:r>
              <a:rPr lang="en-US" dirty="0"/>
              <a:t>The National Youth Risk Behavior Survey of students in grades 9 through 12 indicated that nearly one fourth (24.1%) of students had seriously considered attempting suicide;17.7% had made a specific plan, and 8.7% had made an attempt.</a:t>
            </a:r>
          </a:p>
          <a:p>
            <a:pPr fontAlgn="base"/>
            <a:r>
              <a:rPr lang="en-US" dirty="0"/>
              <a:t>Firearms are used in 67% of suicides which is the leading cause of death for males and females who commit suicide. </a:t>
            </a:r>
          </a:p>
          <a:p>
            <a:pPr fontAlgn="base"/>
            <a:r>
              <a:rPr lang="en-US" dirty="0"/>
              <a:t>More than 90% of suicide attempts involving a firearm are fatal because there is little chance for rescue. </a:t>
            </a:r>
          </a:p>
          <a:p>
            <a:pPr fontAlgn="base"/>
            <a:r>
              <a:rPr lang="en-US" dirty="0"/>
              <a:t>Firearms in the home, regardless of whether they are kept unloaded or stored locked up, are associated with a higher risk for adolescent suicide. </a:t>
            </a:r>
          </a:p>
          <a:p>
            <a:pPr fontAlgn="base"/>
            <a:r>
              <a:rPr lang="en-US" dirty="0"/>
              <a:t>Ingestion of pills is the most common method among adolescents who attempt suicide.</a:t>
            </a:r>
          </a:p>
          <a:p>
            <a:endParaRPr lang="en-US" dirty="0"/>
          </a:p>
        </p:txBody>
      </p:sp>
    </p:spTree>
    <p:extLst>
      <p:ext uri="{BB962C8B-B14F-4D97-AF65-F5344CB8AC3E}">
        <p14:creationId xmlns:p14="http://schemas.microsoft.com/office/powerpoint/2010/main" val="4259302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A9544-96C6-3E4D-AE11-343BC5395309}"/>
              </a:ext>
            </a:extLst>
          </p:cNvPr>
          <p:cNvSpPr>
            <a:spLocks noGrp="1"/>
          </p:cNvSpPr>
          <p:nvPr>
            <p:ph type="title"/>
          </p:nvPr>
        </p:nvSpPr>
        <p:spPr>
          <a:xfrm>
            <a:off x="3279648" y="168946"/>
            <a:ext cx="4481866" cy="701911"/>
          </a:xfrm>
        </p:spPr>
        <p:txBody>
          <a:bodyPr>
            <a:normAutofit/>
          </a:bodyPr>
          <a:lstStyle/>
          <a:p>
            <a:r>
              <a:rPr lang="en-US" sz="2800" dirty="0">
                <a:solidFill>
                  <a:schemeClr val="tx1"/>
                </a:solidFill>
              </a:rPr>
              <a:t>Adolescents at increased risk</a:t>
            </a:r>
          </a:p>
        </p:txBody>
      </p:sp>
      <p:sp>
        <p:nvSpPr>
          <p:cNvPr id="3" name="Content Placeholder 2">
            <a:extLst>
              <a:ext uri="{FF2B5EF4-FFF2-40B4-BE49-F238E27FC236}">
                <a16:creationId xmlns:a16="http://schemas.microsoft.com/office/drawing/2014/main" id="{82D546F5-2F2F-6B40-A11C-39975E30089B}"/>
              </a:ext>
            </a:extLst>
          </p:cNvPr>
          <p:cNvSpPr>
            <a:spLocks noGrp="1"/>
          </p:cNvSpPr>
          <p:nvPr>
            <p:ph idx="1"/>
          </p:nvPr>
        </p:nvSpPr>
        <p:spPr>
          <a:xfrm>
            <a:off x="326570" y="1142999"/>
            <a:ext cx="11342915" cy="5693229"/>
          </a:xfrm>
        </p:spPr>
        <p:txBody>
          <a:bodyPr>
            <a:normAutofit/>
          </a:bodyPr>
          <a:lstStyle/>
          <a:p>
            <a:pPr fontAlgn="base"/>
            <a:r>
              <a:rPr lang="en-US" dirty="0"/>
              <a:t>Adolescents at higher risk commonly have a history of depression, a previous suicide attempt, a family history of psychiatric disorders (especially depression and suicidal behavior), family disruption, and certain chronic or debilitating physical disorders or psychiatric illness.</a:t>
            </a:r>
            <a:endParaRPr lang="en-US" b="1" baseline="30000" dirty="0"/>
          </a:p>
          <a:p>
            <a:pPr fontAlgn="base"/>
            <a:r>
              <a:rPr lang="en-US" dirty="0"/>
              <a:t>Alcohol use and alcoholism indicate high risk for suicide.</a:t>
            </a:r>
            <a:r>
              <a:rPr lang="en-US" b="1" baseline="30000" dirty="0"/>
              <a:t> </a:t>
            </a:r>
          </a:p>
          <a:p>
            <a:pPr fontAlgn="base"/>
            <a:r>
              <a:rPr lang="en-US" dirty="0"/>
              <a:t>Alcohol use has been associated with 50% of suicides.</a:t>
            </a:r>
            <a:endParaRPr lang="en-US" b="1" baseline="30000" dirty="0"/>
          </a:p>
          <a:p>
            <a:pPr fontAlgn="base"/>
            <a:r>
              <a:rPr lang="en-US" dirty="0"/>
              <a:t>Living out of the home (in a correctional facility or group home) and a history of physical or sexual abuse are additional factors more commonly found in adolescents who exhibit suicidal behavior.</a:t>
            </a:r>
            <a:endParaRPr lang="en-US" b="1" baseline="30000" dirty="0"/>
          </a:p>
          <a:p>
            <a:pPr fontAlgn="base"/>
            <a:r>
              <a:rPr lang="en-US" dirty="0"/>
              <a:t>Psychosocial problems and stresses, such as conflicts with parents, breakup of a relationship, school difficulties or failure, legal difficulties, social isolation, and physical ailments commonly are observed in young people who attempt suicide. </a:t>
            </a:r>
          </a:p>
          <a:p>
            <a:pPr fontAlgn="base"/>
            <a:r>
              <a:rPr lang="en-US" dirty="0"/>
              <a:t>Gay and bisexual adolescents have been reported to exhibit high rates of depression and have been reported to have rates of suicidal ideation and attempts 3 times higher than other adolescents</a:t>
            </a:r>
          </a:p>
        </p:txBody>
      </p:sp>
    </p:spTree>
    <p:extLst>
      <p:ext uri="{BB962C8B-B14F-4D97-AF65-F5344CB8AC3E}">
        <p14:creationId xmlns:p14="http://schemas.microsoft.com/office/powerpoint/2010/main" val="3451600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F13A2C-E4FC-B84E-A53A-F394E7F54F04}"/>
              </a:ext>
            </a:extLst>
          </p:cNvPr>
          <p:cNvSpPr>
            <a:spLocks noGrp="1"/>
          </p:cNvSpPr>
          <p:nvPr>
            <p:ph idx="1"/>
          </p:nvPr>
        </p:nvSpPr>
        <p:spPr>
          <a:xfrm>
            <a:off x="359229" y="339332"/>
            <a:ext cx="10619425" cy="5430097"/>
          </a:xfrm>
        </p:spPr>
        <p:txBody>
          <a:bodyPr>
            <a:normAutofit lnSpcReduction="10000"/>
          </a:bodyPr>
          <a:lstStyle/>
          <a:p>
            <a:pPr marL="0" indent="0" algn="ctr">
              <a:buNone/>
            </a:pPr>
            <a:r>
              <a:rPr lang="en-US" dirty="0"/>
              <a:t>Which teens are at risk for suicide?</a:t>
            </a:r>
          </a:p>
          <a:p>
            <a:pPr marL="0" indent="0" algn="ctr">
              <a:buNone/>
            </a:pPr>
            <a:endParaRPr lang="en-US" dirty="0"/>
          </a:p>
          <a:p>
            <a:pPr marL="0" indent="0">
              <a:buNone/>
            </a:pPr>
            <a:r>
              <a:rPr lang="en-US" dirty="0"/>
              <a:t>A teen’s risk for suicide varies with age, gender, and cultural and social influences. </a:t>
            </a:r>
          </a:p>
          <a:p>
            <a:pPr marL="0" indent="0">
              <a:buNone/>
            </a:pPr>
            <a:r>
              <a:rPr lang="en-US" dirty="0"/>
              <a:t>Risk factors may change over time and include:</a:t>
            </a:r>
          </a:p>
          <a:p>
            <a:pPr marL="0" indent="0">
              <a:buNone/>
            </a:pPr>
            <a:endParaRPr lang="en-US" dirty="0"/>
          </a:p>
          <a:p>
            <a:pPr lvl="1"/>
            <a:r>
              <a:rPr lang="en-US" dirty="0"/>
              <a:t>One or more mental or substance abuse problems</a:t>
            </a:r>
          </a:p>
          <a:p>
            <a:pPr lvl="1"/>
            <a:r>
              <a:rPr lang="en-US" dirty="0"/>
              <a:t>Impulsive behaviors</a:t>
            </a:r>
          </a:p>
          <a:p>
            <a:pPr lvl="1"/>
            <a:r>
              <a:rPr lang="en-US" dirty="0"/>
              <a:t>Undesirable life events such as being bullied or recent losses, such as the death of a parent</a:t>
            </a:r>
          </a:p>
          <a:p>
            <a:pPr lvl="1"/>
            <a:r>
              <a:rPr lang="en-US" dirty="0"/>
              <a:t>Family history of mental or substance abuse problems</a:t>
            </a:r>
          </a:p>
          <a:p>
            <a:pPr lvl="1"/>
            <a:r>
              <a:rPr lang="en-US" dirty="0"/>
              <a:t>Family history of suicide</a:t>
            </a:r>
          </a:p>
          <a:p>
            <a:pPr lvl="1"/>
            <a:r>
              <a:rPr lang="en-US" dirty="0"/>
              <a:t>Family violence, including physical, sexual, or verbal or emotional abuse</a:t>
            </a:r>
          </a:p>
          <a:p>
            <a:pPr lvl="1"/>
            <a:r>
              <a:rPr lang="en-US" dirty="0"/>
              <a:t>Past suicide attempt</a:t>
            </a:r>
          </a:p>
          <a:p>
            <a:pPr lvl="1"/>
            <a:r>
              <a:rPr lang="en-US" dirty="0"/>
              <a:t>Gun in the home</a:t>
            </a:r>
          </a:p>
          <a:p>
            <a:pPr lvl="1"/>
            <a:r>
              <a:rPr lang="en-US" dirty="0"/>
              <a:t>Imprisonment</a:t>
            </a:r>
          </a:p>
          <a:p>
            <a:pPr lvl="1"/>
            <a:r>
              <a:rPr lang="en-US" dirty="0"/>
              <a:t>Exposure to the suicidal behavior of others, such as from family or peers, in the news, or in fiction stories</a:t>
            </a:r>
          </a:p>
          <a:p>
            <a:endParaRPr lang="en-US" dirty="0"/>
          </a:p>
        </p:txBody>
      </p:sp>
    </p:spTree>
    <p:extLst>
      <p:ext uri="{BB962C8B-B14F-4D97-AF65-F5344CB8AC3E}">
        <p14:creationId xmlns:p14="http://schemas.microsoft.com/office/powerpoint/2010/main" val="3254672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9F7596-ED2B-664C-BD42-4AB7D78EEF53}"/>
              </a:ext>
            </a:extLst>
          </p:cNvPr>
          <p:cNvSpPr>
            <a:spLocks noGrp="1"/>
          </p:cNvSpPr>
          <p:nvPr>
            <p:ph idx="1"/>
          </p:nvPr>
        </p:nvSpPr>
        <p:spPr>
          <a:xfrm>
            <a:off x="195943" y="283030"/>
            <a:ext cx="11723914" cy="6193970"/>
          </a:xfrm>
        </p:spPr>
        <p:txBody>
          <a:bodyPr>
            <a:normAutofit fontScale="70000" lnSpcReduction="20000"/>
          </a:bodyPr>
          <a:lstStyle/>
          <a:p>
            <a:pPr marL="0" indent="0" algn="ctr">
              <a:buNone/>
            </a:pPr>
            <a:r>
              <a:rPr lang="en-US" sz="2600" dirty="0"/>
              <a:t>Risk Factors for Teen Suicide</a:t>
            </a:r>
          </a:p>
          <a:p>
            <a:endParaRPr lang="en-US" dirty="0"/>
          </a:p>
          <a:p>
            <a:r>
              <a:rPr lang="en-US" dirty="0"/>
              <a:t>Many of the warning signs of suicide are also symptoms of depression and include:</a:t>
            </a:r>
          </a:p>
          <a:p>
            <a:endParaRPr lang="en-US" dirty="0"/>
          </a:p>
          <a:p>
            <a:r>
              <a:rPr lang="en-US" dirty="0"/>
              <a:t>Changes in eating and sleeping habits</a:t>
            </a:r>
          </a:p>
          <a:p>
            <a:r>
              <a:rPr lang="en-US" dirty="0"/>
              <a:t>Loss of interest in normal activities</a:t>
            </a:r>
          </a:p>
          <a:p>
            <a:r>
              <a:rPr lang="en-US" dirty="0"/>
              <a:t>Withdrawal from friends and family members</a:t>
            </a:r>
          </a:p>
          <a:p>
            <a:r>
              <a:rPr lang="en-US" dirty="0"/>
              <a:t>Acting-out behaviors and running away</a:t>
            </a:r>
          </a:p>
          <a:p>
            <a:r>
              <a:rPr lang="en-US" dirty="0"/>
              <a:t>Alcohol and drug use</a:t>
            </a:r>
          </a:p>
          <a:p>
            <a:r>
              <a:rPr lang="en-US" dirty="0"/>
              <a:t>Neglecting one’s personal appearance</a:t>
            </a:r>
          </a:p>
          <a:p>
            <a:r>
              <a:rPr lang="en-US" dirty="0"/>
              <a:t>Unnecessary risk-taking</a:t>
            </a:r>
          </a:p>
          <a:p>
            <a:r>
              <a:rPr lang="en-US" dirty="0"/>
              <a:t>Obsession with death and dying</a:t>
            </a:r>
          </a:p>
          <a:p>
            <a:r>
              <a:rPr lang="en-US" dirty="0"/>
              <a:t>More physical complaints often linked to emotional distress, such as stomach aches, headaches, fatigue</a:t>
            </a:r>
          </a:p>
          <a:p>
            <a:r>
              <a:rPr lang="en-US" dirty="0"/>
              <a:t>Loss of interest in school or schoolwork</a:t>
            </a:r>
          </a:p>
          <a:p>
            <a:r>
              <a:rPr lang="en-US" dirty="0"/>
              <a:t>Feeling bored</a:t>
            </a:r>
          </a:p>
          <a:p>
            <a:r>
              <a:rPr lang="en-US" dirty="0"/>
              <a:t>Problems focusing</a:t>
            </a:r>
          </a:p>
          <a:p>
            <a:r>
              <a:rPr lang="en-US" dirty="0"/>
              <a:t>Feeling he or she wants to die</a:t>
            </a:r>
          </a:p>
          <a:p>
            <a:r>
              <a:rPr lang="en-US" dirty="0"/>
              <a:t>Lack of response to praise</a:t>
            </a:r>
          </a:p>
          <a:p>
            <a:pPr marL="0" indent="0">
              <a:buNone/>
            </a:pPr>
            <a:endParaRPr lang="en-US" dirty="0"/>
          </a:p>
        </p:txBody>
      </p:sp>
    </p:spTree>
    <p:extLst>
      <p:ext uri="{BB962C8B-B14F-4D97-AF65-F5344CB8AC3E}">
        <p14:creationId xmlns:p14="http://schemas.microsoft.com/office/powerpoint/2010/main" val="2607370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B2807-8B54-0844-855A-40C7BF1E66AA}"/>
              </a:ext>
            </a:extLst>
          </p:cNvPr>
          <p:cNvSpPr>
            <a:spLocks noGrp="1"/>
          </p:cNvSpPr>
          <p:nvPr>
            <p:ph idx="1"/>
          </p:nvPr>
        </p:nvSpPr>
        <p:spPr>
          <a:xfrm>
            <a:off x="304800" y="217714"/>
            <a:ext cx="11723913" cy="6357257"/>
          </a:xfrm>
        </p:spPr>
        <p:txBody>
          <a:bodyPr>
            <a:normAutofit/>
          </a:bodyPr>
          <a:lstStyle/>
          <a:p>
            <a:endParaRPr lang="en-US" sz="1600" dirty="0"/>
          </a:p>
          <a:p>
            <a:pPr marL="0" indent="0" algn="ctr">
              <a:buNone/>
            </a:pPr>
            <a:r>
              <a:rPr lang="en-US" dirty="0"/>
              <a:t>Warning Signs</a:t>
            </a:r>
          </a:p>
          <a:p>
            <a:pPr marL="0" indent="0" algn="ctr">
              <a:buNone/>
            </a:pPr>
            <a:endParaRPr lang="en-US" dirty="0"/>
          </a:p>
          <a:p>
            <a:pPr lvl="1"/>
            <a:r>
              <a:rPr lang="en-US" dirty="0"/>
              <a:t>Gives verbal hints, such as “I won't be a problem much longer,” or “If anything happens to me, I want you to know ....”</a:t>
            </a:r>
          </a:p>
          <a:p>
            <a:pPr lvl="1"/>
            <a:r>
              <a:rPr lang="en-US" dirty="0"/>
              <a:t>Gives away favorite things or throws away important belongings</a:t>
            </a:r>
          </a:p>
          <a:p>
            <a:pPr lvl="1"/>
            <a:r>
              <a:rPr lang="en-US" dirty="0"/>
              <a:t>Becomes suddenly cheerful after being depressed</a:t>
            </a:r>
          </a:p>
          <a:p>
            <a:pPr lvl="1"/>
            <a:r>
              <a:rPr lang="en-US" dirty="0"/>
              <a:t>May express strange thoughts</a:t>
            </a:r>
          </a:p>
          <a:p>
            <a:pPr lvl="1"/>
            <a:r>
              <a:rPr lang="en-US" dirty="0"/>
              <a:t>Writes 1 or more suicide notes</a:t>
            </a:r>
          </a:p>
          <a:p>
            <a:pPr lvl="1"/>
            <a:r>
              <a:rPr lang="en-US" dirty="0"/>
              <a:t>These warning signs may seem like other health problems. Have your teen see his or her healthcare provider for a diagnosis.</a:t>
            </a:r>
          </a:p>
          <a:p>
            <a:pPr lvl="1"/>
            <a:r>
              <a:rPr lang="en-US" dirty="0"/>
              <a:t>changes in eating or sleeping habits</a:t>
            </a:r>
          </a:p>
          <a:p>
            <a:pPr lvl="1"/>
            <a:r>
              <a:rPr lang="en-US" dirty="0"/>
              <a:t>frequent or pervasive sadness</a:t>
            </a:r>
          </a:p>
          <a:p>
            <a:pPr lvl="1"/>
            <a:r>
              <a:rPr lang="en-US" dirty="0"/>
              <a:t>withdrawal from friends, family, and regular activities</a:t>
            </a:r>
          </a:p>
          <a:p>
            <a:pPr lvl="1"/>
            <a:r>
              <a:rPr lang="en-US" dirty="0"/>
              <a:t>frequent complaints about physical symptoms often related to emotions, such as stomachaches, headaches, fatigue, etc.</a:t>
            </a:r>
          </a:p>
          <a:p>
            <a:pPr lvl="1"/>
            <a:r>
              <a:rPr lang="en-US" dirty="0"/>
              <a:t>decline in the quality of schoolwork</a:t>
            </a:r>
          </a:p>
          <a:p>
            <a:pPr lvl="1"/>
            <a:r>
              <a:rPr lang="en-US" dirty="0"/>
              <a:t>preoccupation with death and dying</a:t>
            </a:r>
          </a:p>
          <a:p>
            <a:endParaRPr lang="en-US" dirty="0"/>
          </a:p>
          <a:p>
            <a:endParaRPr lang="en-US" dirty="0"/>
          </a:p>
        </p:txBody>
      </p:sp>
    </p:spTree>
    <p:extLst>
      <p:ext uri="{BB962C8B-B14F-4D97-AF65-F5344CB8AC3E}">
        <p14:creationId xmlns:p14="http://schemas.microsoft.com/office/powerpoint/2010/main" val="2213741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84A24-3A1C-1346-8755-C72CF9E38189}"/>
              </a:ext>
            </a:extLst>
          </p:cNvPr>
          <p:cNvSpPr>
            <a:spLocks noGrp="1"/>
          </p:cNvSpPr>
          <p:nvPr>
            <p:ph type="title"/>
          </p:nvPr>
        </p:nvSpPr>
        <p:spPr>
          <a:xfrm>
            <a:off x="1349829" y="234261"/>
            <a:ext cx="9209314" cy="473310"/>
          </a:xfrm>
        </p:spPr>
        <p:txBody>
          <a:bodyPr>
            <a:normAutofit/>
          </a:bodyPr>
          <a:lstStyle/>
          <a:p>
            <a:r>
              <a:rPr lang="en-US" sz="2800" dirty="0">
                <a:solidFill>
                  <a:schemeClr val="tx1"/>
                </a:solidFill>
              </a:rPr>
              <a:t>Warning Signs to observe when adolescents are on an antidepressant</a:t>
            </a:r>
          </a:p>
        </p:txBody>
      </p:sp>
      <p:sp>
        <p:nvSpPr>
          <p:cNvPr id="3" name="Content Placeholder 2">
            <a:extLst>
              <a:ext uri="{FF2B5EF4-FFF2-40B4-BE49-F238E27FC236}">
                <a16:creationId xmlns:a16="http://schemas.microsoft.com/office/drawing/2014/main" id="{C69426B8-AFF0-1F44-937B-09C994E55F40}"/>
              </a:ext>
            </a:extLst>
          </p:cNvPr>
          <p:cNvSpPr>
            <a:spLocks noGrp="1"/>
          </p:cNvSpPr>
          <p:nvPr>
            <p:ph idx="1"/>
          </p:nvPr>
        </p:nvSpPr>
        <p:spPr>
          <a:xfrm>
            <a:off x="326571" y="925286"/>
            <a:ext cx="11582400" cy="5578710"/>
          </a:xfrm>
        </p:spPr>
        <p:txBody>
          <a:bodyPr>
            <a:normAutofit fontScale="92500" lnSpcReduction="20000"/>
          </a:bodyPr>
          <a:lstStyle/>
          <a:p>
            <a:pPr marL="0" indent="0">
              <a:buNone/>
            </a:pPr>
            <a:endParaRPr lang="en-US" dirty="0"/>
          </a:p>
          <a:p>
            <a:pPr marL="0" indent="0">
              <a:buNone/>
            </a:pPr>
            <a:r>
              <a:rPr lang="en-US" dirty="0"/>
              <a:t>Sometimes the signs and symptoms of suicidal thoughts or self-harm are difficult to see, and your child may not directly tell you about such thoughts. Here are some signs that your child's condition may be worsening or that he or she may be at risk of self-harm:</a:t>
            </a:r>
          </a:p>
          <a:p>
            <a:pPr marL="0" indent="0">
              <a:buNone/>
            </a:pPr>
            <a:endParaRPr lang="en-US" dirty="0"/>
          </a:p>
          <a:p>
            <a:pPr lvl="1"/>
            <a:r>
              <a:rPr lang="en-US" dirty="0"/>
              <a:t>Talk of suicide or dying</a:t>
            </a:r>
          </a:p>
          <a:p>
            <a:pPr lvl="1"/>
            <a:r>
              <a:rPr lang="en-US" dirty="0"/>
              <a:t>Suicide attempts</a:t>
            </a:r>
          </a:p>
          <a:p>
            <a:pPr lvl="1"/>
            <a:r>
              <a:rPr lang="en-US" dirty="0"/>
              <a:t>Self-injury</a:t>
            </a:r>
          </a:p>
          <a:p>
            <a:pPr lvl="1"/>
            <a:r>
              <a:rPr lang="en-US" dirty="0"/>
              <a:t>Agitation or restlessness</a:t>
            </a:r>
          </a:p>
          <a:p>
            <a:pPr lvl="1"/>
            <a:r>
              <a:rPr lang="en-US" dirty="0"/>
              <a:t>New or worsening anxiety or panic attacks</a:t>
            </a:r>
          </a:p>
          <a:p>
            <a:pPr lvl="1"/>
            <a:r>
              <a:rPr lang="en-US" dirty="0"/>
              <a:t>Irritability</a:t>
            </a:r>
          </a:p>
          <a:p>
            <a:pPr lvl="1"/>
            <a:r>
              <a:rPr lang="en-US" dirty="0"/>
              <a:t>Increasing sadness or worsening of depression symptoms</a:t>
            </a:r>
          </a:p>
          <a:p>
            <a:pPr lvl="1"/>
            <a:r>
              <a:rPr lang="en-US" dirty="0"/>
              <a:t>Impulsiveness</a:t>
            </a:r>
          </a:p>
          <a:p>
            <a:pPr lvl="1"/>
            <a:r>
              <a:rPr lang="en-US" dirty="0"/>
              <a:t>Extreme increase in talking, energy or activity</a:t>
            </a:r>
          </a:p>
          <a:p>
            <a:pPr lvl="1"/>
            <a:r>
              <a:rPr lang="en-US" dirty="0"/>
              <a:t>Aggression, violence or hostility</a:t>
            </a:r>
          </a:p>
          <a:p>
            <a:pPr lvl="1"/>
            <a:r>
              <a:rPr lang="en-US" dirty="0"/>
              <a:t>Trouble sleeping or worsening insomnia</a:t>
            </a:r>
          </a:p>
          <a:p>
            <a:pPr lvl="1"/>
            <a:r>
              <a:rPr lang="en-US" dirty="0"/>
              <a:t>Spending more time alone</a:t>
            </a:r>
          </a:p>
          <a:p>
            <a:pPr marL="0" indent="0">
              <a:buNone/>
            </a:pPr>
            <a:br>
              <a:rPr lang="en-US" dirty="0"/>
            </a:br>
            <a:endParaRPr lang="en-US" dirty="0"/>
          </a:p>
        </p:txBody>
      </p:sp>
    </p:spTree>
    <p:extLst>
      <p:ext uri="{BB962C8B-B14F-4D97-AF65-F5344CB8AC3E}">
        <p14:creationId xmlns:p14="http://schemas.microsoft.com/office/powerpoint/2010/main" val="145375180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{57EB0A2A-423B-1244-8896-2E4CAB7692AE}tf10001061</Template>
  <TotalTime>1198</TotalTime>
  <Words>1436</Words>
  <Application>Microsoft Macintosh PowerPoint</Application>
  <PresentationFormat>Widescreen</PresentationFormat>
  <Paragraphs>183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Tw Cen MT</vt:lpstr>
      <vt:lpstr>Tw Cen MT Condensed</vt:lpstr>
      <vt:lpstr>Wingdings 3</vt:lpstr>
      <vt:lpstr>Integral</vt:lpstr>
      <vt:lpstr>Adolescent Suicide</vt:lpstr>
      <vt:lpstr>What the research shows</vt:lpstr>
      <vt:lpstr>Incidence and prevalence</vt:lpstr>
      <vt:lpstr>Incidence and prevalence</vt:lpstr>
      <vt:lpstr>Adolescents at increased risk</vt:lpstr>
      <vt:lpstr>PowerPoint Presentation</vt:lpstr>
      <vt:lpstr>PowerPoint Presentation</vt:lpstr>
      <vt:lpstr>PowerPoint Presentation</vt:lpstr>
      <vt:lpstr>Warning Signs to observe when adolescents are on an antidepressant</vt:lpstr>
      <vt:lpstr>Warning signs</vt:lpstr>
      <vt:lpstr>PowerPoint Presentation</vt:lpstr>
      <vt:lpstr>treatment</vt:lpstr>
      <vt:lpstr>treatment</vt:lpstr>
      <vt:lpstr>Psychopharmacology with antidepressants (ssri’s)</vt:lpstr>
      <vt:lpstr>Selective serotonin reuptake inhibitors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Adolescent Suicide</dc:title>
  <dc:creator>Microsoft Office User</dc:creator>
  <cp:lastModifiedBy>Microsoft Office User</cp:lastModifiedBy>
  <cp:revision>33</cp:revision>
  <dcterms:created xsi:type="dcterms:W3CDTF">2019-09-12T05:21:21Z</dcterms:created>
  <dcterms:modified xsi:type="dcterms:W3CDTF">2019-09-30T03:40:01Z</dcterms:modified>
</cp:coreProperties>
</file>