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8" r:id="rId3"/>
    <p:sldId id="276" r:id="rId4"/>
    <p:sldId id="257" r:id="rId5"/>
    <p:sldId id="266" r:id="rId6"/>
    <p:sldId id="267" r:id="rId7"/>
    <p:sldId id="268" r:id="rId8"/>
    <p:sldId id="269" r:id="rId9"/>
    <p:sldId id="259" r:id="rId10"/>
    <p:sldId id="274" r:id="rId11"/>
    <p:sldId id="272" r:id="rId12"/>
    <p:sldId id="260" r:id="rId13"/>
    <p:sldId id="261" r:id="rId14"/>
    <p:sldId id="262" r:id="rId15"/>
    <p:sldId id="263" r:id="rId16"/>
    <p:sldId id="273" r:id="rId17"/>
    <p:sldId id="264" r:id="rId18"/>
    <p:sldId id="265" r:id="rId19"/>
    <p:sldId id="271" r:id="rId20"/>
    <p:sldId id="277"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p:restoredTop sz="94663"/>
  </p:normalViewPr>
  <p:slideViewPr>
    <p:cSldViewPr snapToGrid="0" snapToObjects="1">
      <p:cViewPr>
        <p:scale>
          <a:sx n="100" d="100"/>
          <a:sy n="100" d="100"/>
        </p:scale>
        <p:origin x="144" y="5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F79429-E61B-0E40-B896-91DA060D95CA}" type="datetimeFigureOut">
              <a:rPr lang="en-US" smtClean="0"/>
              <a:t>10/23/21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2CD1473-9C50-0B43-B76A-0229C3DEC0E2}"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083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F79429-E61B-0E40-B896-91DA060D95CA}" type="datetimeFigureOut">
              <a:rPr lang="en-US" smtClean="0"/>
              <a:t>10/23/21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D1473-9C50-0B43-B76A-0229C3DEC0E2}"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8056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F79429-E61B-0E40-B896-91DA060D95CA}" type="datetimeFigureOut">
              <a:rPr lang="en-US" smtClean="0"/>
              <a:t>10/23/21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D1473-9C50-0B43-B76A-0229C3DEC0E2}"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731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F79429-E61B-0E40-B896-91DA060D95CA}" type="datetimeFigureOut">
              <a:rPr lang="en-US" smtClean="0"/>
              <a:t>10/23/21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D1473-9C50-0B43-B76A-0229C3DEC0E2}"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25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F79429-E61B-0E40-B896-91DA060D95CA}" type="datetimeFigureOut">
              <a:rPr lang="en-US" smtClean="0"/>
              <a:t>10/23/21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D1473-9C50-0B43-B76A-0229C3DEC0E2}"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293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F79429-E61B-0E40-B896-91DA060D95CA}" type="datetimeFigureOut">
              <a:rPr lang="en-US" smtClean="0"/>
              <a:t>10/23/21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CD1473-9C50-0B43-B76A-0229C3DEC0E2}"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86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F79429-E61B-0E40-B896-91DA060D95CA}" type="datetimeFigureOut">
              <a:rPr lang="en-US" smtClean="0"/>
              <a:t>10/23/21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CD1473-9C50-0B43-B76A-0229C3DEC0E2}"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284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F79429-E61B-0E40-B896-91DA060D95CA}" type="datetimeFigureOut">
              <a:rPr lang="en-US" smtClean="0"/>
              <a:t>10/23/21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CD1473-9C50-0B43-B76A-0229C3DEC0E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279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79429-E61B-0E40-B896-91DA060D95CA}" type="datetimeFigureOut">
              <a:rPr lang="en-US" smtClean="0"/>
              <a:t>10/23/21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CD1473-9C50-0B43-B76A-0229C3DEC0E2}" type="slidenum">
              <a:rPr lang="en-US" smtClean="0"/>
              <a:t>‹#›</a:t>
            </a:fld>
            <a:endParaRPr lang="en-US"/>
          </a:p>
        </p:txBody>
      </p:sp>
    </p:spTree>
    <p:extLst>
      <p:ext uri="{BB962C8B-B14F-4D97-AF65-F5344CB8AC3E}">
        <p14:creationId xmlns:p14="http://schemas.microsoft.com/office/powerpoint/2010/main" val="346658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F79429-E61B-0E40-B896-91DA060D95CA}" type="datetimeFigureOut">
              <a:rPr lang="en-US" smtClean="0"/>
              <a:t>10/23/21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CD1473-9C50-0B43-B76A-0229C3DEC0E2}"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913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F79429-E61B-0E40-B896-91DA060D95CA}" type="datetimeFigureOut">
              <a:rPr lang="en-US" smtClean="0"/>
              <a:t>10/23/21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2CD1473-9C50-0B43-B76A-0229C3DEC0E2}"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085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F79429-E61B-0E40-B896-91DA060D95CA}" type="datetimeFigureOut">
              <a:rPr lang="en-US" smtClean="0"/>
              <a:t>10/23/21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2CD1473-9C50-0B43-B76A-0229C3DEC0E2}"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44123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4CB97-871B-A54D-8BBB-C2077EF30454}"/>
              </a:ext>
            </a:extLst>
          </p:cNvPr>
          <p:cNvSpPr>
            <a:spLocks noGrp="1"/>
          </p:cNvSpPr>
          <p:nvPr>
            <p:ph type="ctrTitle"/>
          </p:nvPr>
        </p:nvSpPr>
        <p:spPr>
          <a:xfrm>
            <a:off x="533399" y="304266"/>
            <a:ext cx="9728199" cy="1295934"/>
          </a:xfrm>
        </p:spPr>
        <p:txBody>
          <a:bodyPr>
            <a:normAutofit/>
          </a:bodyPr>
          <a:lstStyle/>
          <a:p>
            <a:pPr algn="ctr"/>
            <a:r>
              <a:rPr lang="en-US" sz="2400" dirty="0"/>
              <a:t>Self-Care:  I deserve to feel great about </a:t>
            </a:r>
            <a:br>
              <a:rPr lang="en-US" sz="2400" dirty="0"/>
            </a:br>
            <a:br>
              <a:rPr lang="en-US" sz="2400" dirty="0"/>
            </a:br>
            <a:r>
              <a:rPr lang="en-US" sz="2400" dirty="0"/>
              <a:t>all </a:t>
            </a:r>
            <a:r>
              <a:rPr lang="en-US" sz="2400" dirty="0" err="1"/>
              <a:t>i’m</a:t>
            </a:r>
            <a:r>
              <a:rPr lang="en-US" sz="2400" dirty="0"/>
              <a:t> doing with my life </a:t>
            </a:r>
          </a:p>
        </p:txBody>
      </p:sp>
      <p:sp>
        <p:nvSpPr>
          <p:cNvPr id="3" name="Subtitle 2">
            <a:extLst>
              <a:ext uri="{FF2B5EF4-FFF2-40B4-BE49-F238E27FC236}">
                <a16:creationId xmlns:a16="http://schemas.microsoft.com/office/drawing/2014/main" id="{2829B497-8632-BD43-92C5-1B04AFFC9DEE}"/>
              </a:ext>
            </a:extLst>
          </p:cNvPr>
          <p:cNvSpPr>
            <a:spLocks noGrp="1"/>
          </p:cNvSpPr>
          <p:nvPr>
            <p:ph type="subTitle" idx="1"/>
          </p:nvPr>
        </p:nvSpPr>
        <p:spPr>
          <a:xfrm>
            <a:off x="163538" y="1600200"/>
            <a:ext cx="10467922" cy="3995354"/>
          </a:xfrm>
        </p:spPr>
        <p:txBody>
          <a:bodyPr>
            <a:normAutofit fontScale="70000" lnSpcReduction="20000"/>
          </a:bodyPr>
          <a:lstStyle/>
          <a:p>
            <a:pPr algn="ctr"/>
            <a:endParaRPr lang="en-US" dirty="0"/>
          </a:p>
          <a:p>
            <a:pPr algn="ctr"/>
            <a:endParaRPr lang="en-US" dirty="0"/>
          </a:p>
          <a:p>
            <a:pPr algn="ctr"/>
            <a:r>
              <a:rPr lang="en-US" sz="2100" dirty="0"/>
              <a:t> we live in a society where we’re expected to work long hours, volunteer for projects, miss vacations, </a:t>
            </a:r>
          </a:p>
          <a:p>
            <a:pPr algn="ctr"/>
            <a:r>
              <a:rPr lang="en-US" sz="2100" dirty="0"/>
              <a:t>be productive and chase promotions, neglect domains of our lives and operate</a:t>
            </a:r>
          </a:p>
          <a:p>
            <a:pPr algn="ctr"/>
            <a:r>
              <a:rPr lang="en-US" sz="2100" dirty="0"/>
              <a:t> from an urgency driven paradigm of maximizing productivity.</a:t>
            </a:r>
          </a:p>
          <a:p>
            <a:pPr algn="ctr"/>
            <a:endParaRPr lang="en-US" dirty="0"/>
          </a:p>
          <a:p>
            <a:pPr algn="ctr"/>
            <a:r>
              <a:rPr lang="en-US" sz="2300" dirty="0"/>
              <a:t>We live in a hurried society</a:t>
            </a:r>
          </a:p>
          <a:p>
            <a:pPr algn="ctr"/>
            <a:endParaRPr lang="en-US" sz="2300" dirty="0"/>
          </a:p>
          <a:p>
            <a:pPr algn="ctr"/>
            <a:r>
              <a:rPr lang="en-US" sz="2300" dirty="0"/>
              <a:t>Pursuing this life philosophy ultimately prevents us from engaging in </a:t>
            </a:r>
          </a:p>
          <a:p>
            <a:pPr algn="ctr"/>
            <a:r>
              <a:rPr lang="en-US" sz="2300" dirty="0"/>
              <a:t>opportunities for self-care.</a:t>
            </a:r>
          </a:p>
        </p:txBody>
      </p:sp>
    </p:spTree>
    <p:extLst>
      <p:ext uri="{BB962C8B-B14F-4D97-AF65-F5344CB8AC3E}">
        <p14:creationId xmlns:p14="http://schemas.microsoft.com/office/powerpoint/2010/main" val="2777377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EC8D98-1FA9-8941-88FC-32A205549C74}"/>
              </a:ext>
            </a:extLst>
          </p:cNvPr>
          <p:cNvSpPr>
            <a:spLocks noGrp="1"/>
          </p:cNvSpPr>
          <p:nvPr>
            <p:ph idx="1"/>
          </p:nvPr>
        </p:nvSpPr>
        <p:spPr>
          <a:xfrm>
            <a:off x="139700" y="190500"/>
            <a:ext cx="10452099" cy="5651500"/>
          </a:xfrm>
        </p:spPr>
        <p:txBody>
          <a:bodyPr>
            <a:normAutofit/>
          </a:bodyPr>
          <a:lstStyle/>
          <a:p>
            <a:pPr marL="0" indent="0" algn="ctr">
              <a:buNone/>
            </a:pPr>
            <a:r>
              <a:rPr lang="en-US" sz="2400" dirty="0">
                <a:solidFill>
                  <a:srgbClr val="FF0000"/>
                </a:solidFill>
              </a:rPr>
              <a:t>Be physically active</a:t>
            </a:r>
          </a:p>
          <a:p>
            <a:pPr marL="0" indent="0">
              <a:buNone/>
            </a:pPr>
            <a:r>
              <a:rPr lang="en-US" dirty="0"/>
              <a:t>Exercise beats stress, boosts the mood, and elevates our energy level, not to mention the heart health benefits. </a:t>
            </a:r>
          </a:p>
          <a:p>
            <a:pPr marL="0" indent="0">
              <a:buNone/>
            </a:pPr>
            <a:r>
              <a:rPr lang="en-US" dirty="0"/>
              <a:t>Believe it or not, you can exercise just about anywhere, anytime. </a:t>
            </a:r>
          </a:p>
          <a:p>
            <a:pPr marL="0" indent="0">
              <a:buNone/>
            </a:pPr>
            <a:r>
              <a:rPr lang="en-US" dirty="0"/>
              <a:t>It doesn’t have to be at the gym. </a:t>
            </a:r>
          </a:p>
          <a:p>
            <a:pPr marL="0" indent="0">
              <a:buNone/>
            </a:pPr>
            <a:r>
              <a:rPr lang="en-US" dirty="0"/>
              <a:t>All activity counts. </a:t>
            </a:r>
          </a:p>
          <a:p>
            <a:pPr marL="0" indent="0">
              <a:buNone/>
            </a:pPr>
            <a:r>
              <a:rPr lang="en-US" dirty="0"/>
              <a:t>Think of an activity that you enjoy. </a:t>
            </a:r>
            <a:r>
              <a:rPr lang="en-US" i="1" dirty="0"/>
              <a:t>Anything</a:t>
            </a:r>
            <a:r>
              <a:rPr lang="en-US" dirty="0"/>
              <a:t>. </a:t>
            </a:r>
          </a:p>
          <a:p>
            <a:pPr marL="0" indent="0">
              <a:buNone/>
            </a:pPr>
            <a:r>
              <a:rPr lang="en-US" dirty="0"/>
              <a:t>Think about how that enjoyable activity can fit into your life: maybe you can ride your bike to work, or take your kids on an easy hike, or get the whole family to rake leaves with you. </a:t>
            </a:r>
          </a:p>
          <a:p>
            <a:pPr marL="0" indent="0">
              <a:buNone/>
            </a:pPr>
            <a:r>
              <a:rPr lang="en-US" dirty="0"/>
              <a:t>Maybe make your next meeting a walking one or take a brisk walk at lunchtime. </a:t>
            </a:r>
          </a:p>
          <a:p>
            <a:pPr marL="0" indent="0">
              <a:buNone/>
            </a:pPr>
            <a:r>
              <a:rPr lang="en-US" dirty="0"/>
              <a:t>Try a few minutes on the exercise bike in the kitchen, or dancing around your living room in your socks.</a:t>
            </a:r>
          </a:p>
        </p:txBody>
      </p:sp>
    </p:spTree>
    <p:extLst>
      <p:ext uri="{BB962C8B-B14F-4D97-AF65-F5344CB8AC3E}">
        <p14:creationId xmlns:p14="http://schemas.microsoft.com/office/powerpoint/2010/main" val="1565898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25CD32-7964-A145-846A-20EE0497CABB}"/>
              </a:ext>
            </a:extLst>
          </p:cNvPr>
          <p:cNvSpPr>
            <a:spLocks noGrp="1"/>
          </p:cNvSpPr>
          <p:nvPr>
            <p:ph idx="1"/>
          </p:nvPr>
        </p:nvSpPr>
        <p:spPr>
          <a:xfrm>
            <a:off x="-210457" y="391886"/>
            <a:ext cx="11745686" cy="5475514"/>
          </a:xfrm>
        </p:spPr>
        <p:txBody>
          <a:bodyPr>
            <a:normAutofit lnSpcReduction="10000"/>
          </a:bodyPr>
          <a:lstStyle/>
          <a:p>
            <a:pPr marL="0" indent="0" algn="ctr">
              <a:buNone/>
            </a:pPr>
            <a:r>
              <a:rPr lang="en-US" sz="2400" dirty="0">
                <a:solidFill>
                  <a:srgbClr val="FF0000"/>
                </a:solidFill>
              </a:rPr>
              <a:t>Sleep well</a:t>
            </a:r>
          </a:p>
          <a:p>
            <a:r>
              <a:rPr lang="en-US" dirty="0"/>
              <a:t>Aim for a refreshing amount of sleep. </a:t>
            </a:r>
          </a:p>
          <a:p>
            <a:r>
              <a:rPr lang="en-US" dirty="0"/>
              <a:t>While this will differ for everyone, generally it’s about eight hours. </a:t>
            </a:r>
          </a:p>
          <a:p>
            <a:r>
              <a:rPr lang="en-US" dirty="0"/>
              <a:t>It’s tempting to stay up late to cram in those last household chores or answer email, but really, the world won’t end if the laundry is dirty for another day, or the dishes are piled up in the sink. </a:t>
            </a:r>
          </a:p>
          <a:p>
            <a:r>
              <a:rPr lang="en-US" dirty="0"/>
              <a:t>Sleep deprivation causes irritability, poor cognition, impaired reflexes and response time (think: car accidents!), and chronic sleep deprivation can contribute to depression and anxiety. </a:t>
            </a:r>
          </a:p>
          <a:p>
            <a:r>
              <a:rPr lang="en-US" dirty="0"/>
              <a:t>Create a short, easy bedtime routine. </a:t>
            </a:r>
          </a:p>
          <a:p>
            <a:r>
              <a:rPr lang="en-US" dirty="0"/>
              <a:t>Stretching or yoga, prayer, or reading a book can be relaxing. </a:t>
            </a:r>
          </a:p>
          <a:p>
            <a:r>
              <a:rPr lang="en-US" dirty="0"/>
              <a:t>But stay away from your smartphone, tablet, or laptop, as the light interferes and interrupts the natural sleep onset. </a:t>
            </a:r>
          </a:p>
          <a:p>
            <a:r>
              <a:rPr lang="en-US" dirty="0"/>
              <a:t>Alcohol near bedtime also interferes with sleep and can cause nighttime or early-morning awakening.</a:t>
            </a:r>
          </a:p>
        </p:txBody>
      </p:sp>
    </p:spTree>
    <p:extLst>
      <p:ext uri="{BB962C8B-B14F-4D97-AF65-F5344CB8AC3E}">
        <p14:creationId xmlns:p14="http://schemas.microsoft.com/office/powerpoint/2010/main" val="50902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79D644-BDBD-464A-9040-AE5FDACF9147}"/>
              </a:ext>
            </a:extLst>
          </p:cNvPr>
          <p:cNvSpPr>
            <a:spLocks noGrp="1"/>
          </p:cNvSpPr>
          <p:nvPr>
            <p:ph idx="1"/>
          </p:nvPr>
        </p:nvSpPr>
        <p:spPr>
          <a:xfrm>
            <a:off x="355600" y="0"/>
            <a:ext cx="10145485" cy="6666820"/>
          </a:xfrm>
        </p:spPr>
        <p:txBody>
          <a:bodyPr>
            <a:normAutofit fontScale="92500" lnSpcReduction="20000"/>
          </a:bodyPr>
          <a:lstStyle/>
          <a:p>
            <a:pPr marL="0" indent="0" algn="ctr" fontAlgn="base">
              <a:buNone/>
            </a:pPr>
            <a:r>
              <a:rPr lang="en-US" sz="2400" dirty="0">
                <a:solidFill>
                  <a:srgbClr val="FF0000"/>
                </a:solidFill>
              </a:rPr>
              <a:t>Social Self-Care </a:t>
            </a:r>
          </a:p>
          <a:p>
            <a:pPr marL="0" indent="0" algn="ctr" fontAlgn="base">
              <a:buNone/>
            </a:pPr>
            <a:endParaRPr lang="en-US" sz="2400" dirty="0">
              <a:solidFill>
                <a:srgbClr val="FF0000"/>
              </a:solidFill>
            </a:endParaRPr>
          </a:p>
          <a:p>
            <a:pPr fontAlgn="base"/>
            <a:r>
              <a:rPr lang="en-US" dirty="0"/>
              <a:t>Socialization is key to self-care. </a:t>
            </a:r>
          </a:p>
          <a:p>
            <a:pPr fontAlgn="base"/>
            <a:r>
              <a:rPr lang="en-US" dirty="0"/>
              <a:t>But, often, it's hard to make time for friends and it's easy to neglect your relationships when life gets busy.</a:t>
            </a:r>
          </a:p>
          <a:p>
            <a:pPr fontAlgn="base"/>
            <a:r>
              <a:rPr lang="en-US" dirty="0"/>
              <a:t>Close connections are important to your well-being. </a:t>
            </a:r>
          </a:p>
          <a:p>
            <a:pPr fontAlgn="base"/>
            <a:r>
              <a:rPr lang="en-US" dirty="0"/>
              <a:t>The best way to cultivate and maintain close relationships is to put time and energy into building your relationships with others.</a:t>
            </a:r>
          </a:p>
          <a:p>
            <a:pPr fontAlgn="base"/>
            <a:r>
              <a:rPr lang="en-US" dirty="0"/>
              <a:t>There isn't a certain number of hours you should devote to your friends or work on your relationships. </a:t>
            </a:r>
          </a:p>
          <a:p>
            <a:pPr fontAlgn="base"/>
            <a:r>
              <a:rPr lang="en-US" dirty="0"/>
              <a:t>Everyone has slightly different social needs. </a:t>
            </a:r>
          </a:p>
          <a:p>
            <a:pPr fontAlgn="base"/>
            <a:r>
              <a:rPr lang="en-US" dirty="0"/>
              <a:t>The key is to figure out what your social needs are and to build enough time in your schedule to create an optimal social life.</a:t>
            </a:r>
            <a:endParaRPr lang="en-US" dirty="0">
              <a:solidFill>
                <a:srgbClr val="FF0000"/>
              </a:solidFill>
            </a:endParaRPr>
          </a:p>
          <a:p>
            <a:pPr algn="ctr" fontAlgn="base"/>
            <a:r>
              <a:rPr lang="en-US" dirty="0">
                <a:solidFill>
                  <a:srgbClr val="FF0000"/>
                </a:solidFill>
              </a:rPr>
              <a:t>To assess your social self-care, consider the following:</a:t>
            </a:r>
          </a:p>
          <a:p>
            <a:pPr fontAlgn="base"/>
            <a:r>
              <a:rPr lang="en-US" dirty="0"/>
              <a:t>Are you getting enough face-to-face time with your friends?</a:t>
            </a:r>
          </a:p>
          <a:p>
            <a:pPr fontAlgn="base"/>
            <a:r>
              <a:rPr lang="en-US" dirty="0"/>
              <a:t>What are you doing to nurture your relationships with friends and family?</a:t>
            </a:r>
          </a:p>
          <a:p>
            <a:pPr marL="0" indent="0">
              <a:buNone/>
            </a:pPr>
            <a:endParaRPr lang="en-US" dirty="0"/>
          </a:p>
        </p:txBody>
      </p:sp>
    </p:spTree>
    <p:extLst>
      <p:ext uri="{BB962C8B-B14F-4D97-AF65-F5344CB8AC3E}">
        <p14:creationId xmlns:p14="http://schemas.microsoft.com/office/powerpoint/2010/main" val="3803471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70113B-C787-C645-B1AC-BD1C8D0E4AB5}"/>
              </a:ext>
            </a:extLst>
          </p:cNvPr>
          <p:cNvSpPr>
            <a:spLocks noGrp="1"/>
          </p:cNvSpPr>
          <p:nvPr>
            <p:ph idx="1"/>
          </p:nvPr>
        </p:nvSpPr>
        <p:spPr>
          <a:xfrm>
            <a:off x="293914" y="0"/>
            <a:ext cx="10247086" cy="6501946"/>
          </a:xfrm>
        </p:spPr>
        <p:txBody>
          <a:bodyPr>
            <a:normAutofit/>
          </a:bodyPr>
          <a:lstStyle/>
          <a:p>
            <a:pPr fontAlgn="base"/>
            <a:endParaRPr lang="en-US" dirty="0"/>
          </a:p>
          <a:p>
            <a:pPr marL="0" indent="0" algn="ctr" fontAlgn="base">
              <a:buNone/>
            </a:pPr>
            <a:r>
              <a:rPr lang="en-US" dirty="0">
                <a:solidFill>
                  <a:srgbClr val="FF0000"/>
                </a:solidFill>
              </a:rPr>
              <a:t>Mental Self-Care</a:t>
            </a:r>
          </a:p>
          <a:p>
            <a:pPr fontAlgn="base"/>
            <a:r>
              <a:rPr lang="en-US" dirty="0"/>
              <a:t>The way you think and the things that you're filling your mind with greatly influence your psychological well-being.</a:t>
            </a:r>
          </a:p>
          <a:p>
            <a:pPr fontAlgn="base"/>
            <a:r>
              <a:rPr lang="en-US" dirty="0"/>
              <a:t>Mental self-care includes doing things that keep your mind sharp, like puzzles, or learning about a subject that fascinates you. </a:t>
            </a:r>
          </a:p>
          <a:p>
            <a:pPr fontAlgn="base"/>
            <a:r>
              <a:rPr lang="en-US" dirty="0"/>
              <a:t>You might find reading books or watching movies that inspire you fuels your mind.</a:t>
            </a:r>
          </a:p>
          <a:p>
            <a:pPr fontAlgn="base"/>
            <a:r>
              <a:rPr lang="en-US" dirty="0"/>
              <a:t>Mental self-care also involves doing things that help you stay mentally healthy. </a:t>
            </a:r>
          </a:p>
          <a:p>
            <a:pPr fontAlgn="base"/>
            <a:r>
              <a:rPr lang="en-US" dirty="0"/>
              <a:t>Practicing self-compassion and acceptance, for example, helps you maintain a healthier inner dialogue.</a:t>
            </a:r>
          </a:p>
          <a:p>
            <a:pPr fontAlgn="base"/>
            <a:r>
              <a:rPr lang="en-US" dirty="0"/>
              <a:t>Here are a few questions to consider when you think about your mental self-care</a:t>
            </a:r>
          </a:p>
          <a:p>
            <a:pPr lvl="2" fontAlgn="base"/>
            <a:r>
              <a:rPr lang="en-US" sz="1800" dirty="0"/>
              <a:t>Are you making enough time for activities that mentally stimulate you?</a:t>
            </a:r>
          </a:p>
          <a:p>
            <a:pPr lvl="2" fontAlgn="base"/>
            <a:r>
              <a:rPr lang="en-US" sz="1800" dirty="0"/>
              <a:t>Are you doing proactive things to help you stay mentally healthy?</a:t>
            </a:r>
          </a:p>
          <a:p>
            <a:pPr marL="0" indent="0">
              <a:buNone/>
            </a:pPr>
            <a:endParaRPr lang="en-US" dirty="0"/>
          </a:p>
        </p:txBody>
      </p:sp>
    </p:spTree>
    <p:extLst>
      <p:ext uri="{BB962C8B-B14F-4D97-AF65-F5344CB8AC3E}">
        <p14:creationId xmlns:p14="http://schemas.microsoft.com/office/powerpoint/2010/main" val="2257763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B8B237-EDB9-6248-860F-F185F4AF30BC}"/>
              </a:ext>
            </a:extLst>
          </p:cNvPr>
          <p:cNvSpPr>
            <a:spLocks noGrp="1"/>
          </p:cNvSpPr>
          <p:nvPr>
            <p:ph idx="1"/>
          </p:nvPr>
        </p:nvSpPr>
        <p:spPr>
          <a:xfrm>
            <a:off x="344714" y="208643"/>
            <a:ext cx="10221686" cy="5981020"/>
          </a:xfrm>
        </p:spPr>
        <p:txBody>
          <a:bodyPr/>
          <a:lstStyle/>
          <a:p>
            <a:pPr marL="0" indent="0" algn="ctr" fontAlgn="base">
              <a:buNone/>
            </a:pPr>
            <a:r>
              <a:rPr lang="en-US" sz="2400" dirty="0">
                <a:solidFill>
                  <a:srgbClr val="FF0000"/>
                </a:solidFill>
              </a:rPr>
              <a:t>Spiritual Self-Care </a:t>
            </a:r>
          </a:p>
          <a:p>
            <a:pPr marL="0" indent="0" algn="ctr" fontAlgn="base">
              <a:buNone/>
            </a:pPr>
            <a:endParaRPr lang="en-US" dirty="0">
              <a:solidFill>
                <a:srgbClr val="FF0000"/>
              </a:solidFill>
            </a:endParaRPr>
          </a:p>
          <a:p>
            <a:pPr fontAlgn="base"/>
            <a:r>
              <a:rPr lang="en-US" dirty="0"/>
              <a:t>Research shows that a lifestyle including religion or spirituality is generally a healthier lifestyle.</a:t>
            </a:r>
          </a:p>
          <a:p>
            <a:pPr fontAlgn="base"/>
            <a:r>
              <a:rPr lang="en-US" dirty="0"/>
              <a:t>Nurturing your spirit, however, doesn't have to involve religion. </a:t>
            </a:r>
          </a:p>
          <a:p>
            <a:pPr fontAlgn="base"/>
            <a:r>
              <a:rPr lang="en-US" dirty="0"/>
              <a:t>It can involve anything that helps you develop a deeper sense of meaning, understanding, or connection with the universe.</a:t>
            </a:r>
          </a:p>
          <a:p>
            <a:pPr fontAlgn="base"/>
            <a:r>
              <a:rPr lang="en-US" dirty="0"/>
              <a:t>Whether you enjoy meditation, attending a religious service, or praying, spiritual self-care is important.</a:t>
            </a:r>
          </a:p>
          <a:p>
            <a:pPr fontAlgn="base"/>
            <a:r>
              <a:rPr lang="en-US" dirty="0"/>
              <a:t>As you consider your spiritual life, ask yourself:</a:t>
            </a:r>
          </a:p>
          <a:p>
            <a:pPr fontAlgn="base"/>
            <a:endParaRPr lang="en-US" dirty="0"/>
          </a:p>
          <a:p>
            <a:pPr lvl="1" fontAlgn="base"/>
            <a:r>
              <a:rPr lang="en-US" sz="2000" dirty="0"/>
              <a:t>What questions do you ask yourself about your life and experience?</a:t>
            </a:r>
          </a:p>
          <a:p>
            <a:pPr lvl="1" fontAlgn="base"/>
            <a:r>
              <a:rPr lang="en-US" sz="2000" dirty="0"/>
              <a:t>Are you engaging in spiritual practices that you find fulfilling?</a:t>
            </a:r>
          </a:p>
          <a:p>
            <a:pPr marL="0" indent="0">
              <a:buNone/>
            </a:pPr>
            <a:endParaRPr lang="en-US" dirty="0"/>
          </a:p>
        </p:txBody>
      </p:sp>
    </p:spTree>
    <p:extLst>
      <p:ext uri="{BB962C8B-B14F-4D97-AF65-F5344CB8AC3E}">
        <p14:creationId xmlns:p14="http://schemas.microsoft.com/office/powerpoint/2010/main" val="2900377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C6B17-1605-E34E-8D9C-CB2F0570263B}"/>
              </a:ext>
            </a:extLst>
          </p:cNvPr>
          <p:cNvSpPr>
            <a:spLocks noGrp="1"/>
          </p:cNvSpPr>
          <p:nvPr>
            <p:ph idx="1"/>
          </p:nvPr>
        </p:nvSpPr>
        <p:spPr>
          <a:xfrm>
            <a:off x="433614" y="179614"/>
            <a:ext cx="9688286" cy="5959249"/>
          </a:xfrm>
        </p:spPr>
        <p:txBody>
          <a:bodyPr>
            <a:normAutofit lnSpcReduction="10000"/>
          </a:bodyPr>
          <a:lstStyle/>
          <a:p>
            <a:pPr marL="0" indent="0" algn="ctr" fontAlgn="base">
              <a:buNone/>
            </a:pPr>
            <a:endParaRPr lang="en-US" sz="2400" dirty="0">
              <a:solidFill>
                <a:srgbClr val="FF0000"/>
              </a:solidFill>
            </a:endParaRPr>
          </a:p>
          <a:p>
            <a:pPr marL="0" indent="0" algn="ctr" fontAlgn="base">
              <a:buNone/>
            </a:pPr>
            <a:r>
              <a:rPr lang="en-US" sz="2400" dirty="0">
                <a:solidFill>
                  <a:srgbClr val="FF0000"/>
                </a:solidFill>
              </a:rPr>
              <a:t>Emotional Self-Care </a:t>
            </a:r>
          </a:p>
          <a:p>
            <a:pPr marL="0" indent="0" algn="ctr" fontAlgn="base">
              <a:buNone/>
            </a:pPr>
            <a:endParaRPr lang="en-US" sz="2400" dirty="0">
              <a:solidFill>
                <a:srgbClr val="FF0000"/>
              </a:solidFill>
            </a:endParaRPr>
          </a:p>
          <a:p>
            <a:pPr marL="0" indent="0" algn="ctr" fontAlgn="base">
              <a:buNone/>
            </a:pPr>
            <a:endParaRPr lang="en-US" dirty="0"/>
          </a:p>
          <a:p>
            <a:pPr fontAlgn="base"/>
            <a:r>
              <a:rPr lang="en-US" dirty="0"/>
              <a:t>It's important to have healthy coping skills to deal with uncomfortable emotions like anger, anxiety, and sadness. Emotional self-care may include activities that help you acknowledge and express your feelings on a regular basis.</a:t>
            </a:r>
          </a:p>
          <a:p>
            <a:pPr fontAlgn="base"/>
            <a:r>
              <a:rPr lang="en-US" dirty="0"/>
              <a:t>Whether you talk to a partner or close friend about how you feel, or you set aside time for leisure activities that help you process your emotions, it's important to incorporate emotional self-care into your life.</a:t>
            </a:r>
          </a:p>
          <a:p>
            <a:pPr fontAlgn="base"/>
            <a:r>
              <a:rPr lang="en-US" dirty="0"/>
              <a:t>When assessing your emotional self-care strategies, consider these questions:</a:t>
            </a:r>
          </a:p>
          <a:p>
            <a:pPr fontAlgn="base"/>
            <a:r>
              <a:rPr lang="en-US" dirty="0"/>
              <a:t>Do you have healthy ways to process your emotions?</a:t>
            </a:r>
          </a:p>
          <a:p>
            <a:pPr fontAlgn="base"/>
            <a:r>
              <a:rPr lang="en-US" dirty="0"/>
              <a:t>Do you incorporate activities into your life that help you feel recharged?</a:t>
            </a:r>
          </a:p>
          <a:p>
            <a:pPr marL="0" indent="0">
              <a:buNone/>
            </a:pPr>
            <a:endParaRPr lang="en-US" dirty="0"/>
          </a:p>
        </p:txBody>
      </p:sp>
    </p:spTree>
    <p:extLst>
      <p:ext uri="{BB962C8B-B14F-4D97-AF65-F5344CB8AC3E}">
        <p14:creationId xmlns:p14="http://schemas.microsoft.com/office/powerpoint/2010/main" val="1517239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DABF9-F664-DB49-B662-B4C350B06C35}"/>
              </a:ext>
            </a:extLst>
          </p:cNvPr>
          <p:cNvSpPr>
            <a:spLocks noGrp="1"/>
          </p:cNvSpPr>
          <p:nvPr>
            <p:ph idx="1"/>
          </p:nvPr>
        </p:nvSpPr>
        <p:spPr>
          <a:xfrm>
            <a:off x="292100" y="241300"/>
            <a:ext cx="10325099" cy="5613400"/>
          </a:xfrm>
        </p:spPr>
        <p:txBody>
          <a:bodyPr>
            <a:normAutofit lnSpcReduction="10000"/>
          </a:bodyPr>
          <a:lstStyle/>
          <a:p>
            <a:pPr marL="0" indent="0" algn="ctr">
              <a:buNone/>
            </a:pPr>
            <a:r>
              <a:rPr lang="en-US" sz="2400" dirty="0">
                <a:solidFill>
                  <a:srgbClr val="FF0000"/>
                </a:solidFill>
              </a:rPr>
              <a:t>Eat well</a:t>
            </a:r>
          </a:p>
          <a:p>
            <a:pPr marL="0" indent="0" algn="ctr">
              <a:buNone/>
            </a:pPr>
            <a:r>
              <a:rPr lang="en-US" dirty="0"/>
              <a:t>You must eat healthy. </a:t>
            </a:r>
          </a:p>
          <a:p>
            <a:pPr marL="0" indent="0" algn="ctr">
              <a:buNone/>
            </a:pPr>
            <a:endParaRPr lang="en-US" dirty="0"/>
          </a:p>
          <a:p>
            <a:pPr marL="0" indent="0" algn="ctr">
              <a:buNone/>
            </a:pPr>
            <a:endParaRPr lang="en-US" dirty="0"/>
          </a:p>
          <a:p>
            <a:pPr marL="0" indent="0">
              <a:buNone/>
            </a:pPr>
            <a:r>
              <a:rPr lang="en-US" dirty="0"/>
              <a:t>Stay away from inflammatory, sugar-spiking, insulin-releasing foods like processed carbohydrates (think all added sugars and anything made with flour). </a:t>
            </a:r>
          </a:p>
          <a:p>
            <a:pPr marL="0" indent="0">
              <a:buNone/>
            </a:pPr>
            <a:r>
              <a:rPr lang="en-US" dirty="0"/>
              <a:t>Aim for things that grow on plants or trees. </a:t>
            </a:r>
          </a:p>
          <a:p>
            <a:pPr marL="0" indent="0">
              <a:buNone/>
            </a:pPr>
            <a:r>
              <a:rPr lang="en-US" dirty="0"/>
              <a:t>The more colorful the fruits or vegetables, the more vitamins, minerals, and antioxidants they have and the healthier they are. </a:t>
            </a:r>
          </a:p>
          <a:p>
            <a:pPr marL="0" indent="0">
              <a:buNone/>
            </a:pPr>
            <a:r>
              <a:rPr lang="en-US" dirty="0"/>
              <a:t>Vitamin pills and other supplements just don’t work as well. </a:t>
            </a:r>
          </a:p>
          <a:p>
            <a:pPr marL="0" indent="0">
              <a:buNone/>
            </a:pPr>
            <a:r>
              <a:rPr lang="en-US" dirty="0"/>
              <a:t>Just get colorful fruits and veggies into your diet wherever you can. </a:t>
            </a:r>
          </a:p>
          <a:p>
            <a:pPr marL="0" indent="0">
              <a:buNone/>
            </a:pPr>
            <a:r>
              <a:rPr lang="en-US" dirty="0"/>
              <a:t>We don’t have to be perfect, but the more plant-based our diets are, the better.</a:t>
            </a:r>
          </a:p>
        </p:txBody>
      </p:sp>
    </p:spTree>
    <p:extLst>
      <p:ext uri="{BB962C8B-B14F-4D97-AF65-F5344CB8AC3E}">
        <p14:creationId xmlns:p14="http://schemas.microsoft.com/office/powerpoint/2010/main" val="2618854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647435-C8A8-B848-8D35-1BEB45CAA0F1}"/>
              </a:ext>
            </a:extLst>
          </p:cNvPr>
          <p:cNvSpPr>
            <a:spLocks noGrp="1"/>
          </p:cNvSpPr>
          <p:nvPr>
            <p:ph idx="1"/>
          </p:nvPr>
        </p:nvSpPr>
        <p:spPr>
          <a:xfrm>
            <a:off x="197757" y="315686"/>
            <a:ext cx="10156372" cy="6226628"/>
          </a:xfrm>
        </p:spPr>
        <p:txBody>
          <a:bodyPr>
            <a:normAutofit/>
          </a:bodyPr>
          <a:lstStyle/>
          <a:p>
            <a:pPr marL="0" indent="0" algn="ctr">
              <a:buNone/>
            </a:pPr>
            <a:r>
              <a:rPr lang="en-US" sz="2400" dirty="0">
                <a:solidFill>
                  <a:srgbClr val="FF0000"/>
                </a:solidFill>
              </a:rPr>
              <a:t>Pointers to Start Practicing Self-Care</a:t>
            </a:r>
          </a:p>
          <a:p>
            <a:pPr marL="0" indent="0" algn="ctr">
              <a:buNone/>
            </a:pPr>
            <a:endParaRPr lang="en-US" b="1" dirty="0">
              <a:solidFill>
                <a:srgbClr val="FF0000"/>
              </a:solidFill>
            </a:endParaRPr>
          </a:p>
          <a:p>
            <a:r>
              <a:rPr lang="en-US" dirty="0"/>
              <a:t>Getting started with self-care can be overwhelming. </a:t>
            </a:r>
          </a:p>
          <a:p>
            <a:r>
              <a:rPr lang="en-US" dirty="0"/>
              <a:t>It can be difficult to know what methods of self-care will best benefit you, or what areas of your life you should focus on. </a:t>
            </a:r>
          </a:p>
          <a:p>
            <a:r>
              <a:rPr lang="en-US" dirty="0"/>
              <a:t>You could start by writing.</a:t>
            </a:r>
          </a:p>
          <a:p>
            <a:r>
              <a:rPr lang="en-US" dirty="0"/>
              <a:t>Many studies analyze and interpret the value of taking pen to pad for mental health. </a:t>
            </a:r>
          </a:p>
          <a:p>
            <a:r>
              <a:rPr lang="en-US" dirty="0"/>
              <a:t>Writing your thoughts can:</a:t>
            </a:r>
          </a:p>
          <a:p>
            <a:pPr marL="914400" lvl="1" indent="-457200">
              <a:buFont typeface="+mj-lt"/>
              <a:buAutoNum type="arabicParenR"/>
            </a:pPr>
            <a:r>
              <a:rPr lang="en-US" sz="2000" dirty="0"/>
              <a:t>Serve as a therapeutic tool for perspective into yourself and others</a:t>
            </a:r>
          </a:p>
          <a:p>
            <a:pPr marL="914400" lvl="1" indent="-457200">
              <a:buFont typeface="+mj-lt"/>
              <a:buAutoNum type="arabicParenR"/>
            </a:pPr>
            <a:r>
              <a:rPr lang="en-US" sz="2000" dirty="0"/>
              <a:t>Be a healthful hobby</a:t>
            </a:r>
          </a:p>
          <a:p>
            <a:pPr marL="914400" lvl="1" indent="-457200">
              <a:buFont typeface="+mj-lt"/>
              <a:buAutoNum type="arabicParenR"/>
            </a:pPr>
            <a:r>
              <a:rPr lang="en-US" sz="2000" dirty="0"/>
              <a:t>Be a conduit for personal and health improvement</a:t>
            </a:r>
          </a:p>
        </p:txBody>
      </p:sp>
    </p:spTree>
    <p:extLst>
      <p:ext uri="{BB962C8B-B14F-4D97-AF65-F5344CB8AC3E}">
        <p14:creationId xmlns:p14="http://schemas.microsoft.com/office/powerpoint/2010/main" val="3392464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3B013-2CC6-D34D-9069-FB265B56018B}"/>
              </a:ext>
            </a:extLst>
          </p:cNvPr>
          <p:cNvSpPr>
            <a:spLocks noGrp="1"/>
          </p:cNvSpPr>
          <p:nvPr>
            <p:ph idx="1"/>
          </p:nvPr>
        </p:nvSpPr>
        <p:spPr>
          <a:xfrm>
            <a:off x="502557" y="166914"/>
            <a:ext cx="9797143" cy="6302829"/>
          </a:xfrm>
        </p:spPr>
        <p:txBody>
          <a:bodyPr>
            <a:normAutofit/>
          </a:bodyPr>
          <a:lstStyle/>
          <a:p>
            <a:pPr algn="ctr"/>
            <a:endParaRPr lang="en-US" dirty="0"/>
          </a:p>
          <a:p>
            <a:pPr marL="0" indent="0" algn="ctr">
              <a:buNone/>
            </a:pPr>
            <a:r>
              <a:rPr lang="en-US" sz="2400" dirty="0">
                <a:solidFill>
                  <a:srgbClr val="FF0000"/>
                </a:solidFill>
              </a:rPr>
              <a:t>Ask Yourself the Following Questions:</a:t>
            </a:r>
          </a:p>
          <a:p>
            <a:pPr marL="0" indent="0" algn="ctr">
              <a:buNone/>
            </a:pPr>
            <a:endParaRPr lang="en-US" dirty="0"/>
          </a:p>
          <a:p>
            <a:endParaRPr lang="en-US" dirty="0"/>
          </a:p>
          <a:p>
            <a:pPr marL="914400" lvl="1" indent="-457200">
              <a:buFont typeface="+mj-lt"/>
              <a:buAutoNum type="arabicParenR"/>
            </a:pPr>
            <a:r>
              <a:rPr lang="en-US" sz="2000" dirty="0"/>
              <a:t>Where do I feel deprived?</a:t>
            </a:r>
          </a:p>
          <a:p>
            <a:pPr marL="914400" lvl="1" indent="-457200">
              <a:buFont typeface="+mj-lt"/>
              <a:buAutoNum type="arabicParenR"/>
            </a:pPr>
            <a:r>
              <a:rPr lang="en-US" sz="2000" dirty="0"/>
              <a:t>What do I need more of right now?</a:t>
            </a:r>
          </a:p>
          <a:p>
            <a:pPr marL="914400" lvl="1" indent="-457200">
              <a:buFont typeface="+mj-lt"/>
              <a:buAutoNum type="arabicParenR"/>
            </a:pPr>
            <a:r>
              <a:rPr lang="en-US" sz="2000" dirty="0"/>
              <a:t>What do I need less of?</a:t>
            </a:r>
          </a:p>
          <a:p>
            <a:pPr marL="914400" lvl="1" indent="-457200">
              <a:buFont typeface="+mj-lt"/>
              <a:buAutoNum type="arabicParenR"/>
            </a:pPr>
            <a:r>
              <a:rPr lang="en-US" sz="2000" dirty="0"/>
              <a:t>What do I want right now?</a:t>
            </a:r>
          </a:p>
          <a:p>
            <a:pPr marL="914400" lvl="1" indent="-457200">
              <a:buFont typeface="+mj-lt"/>
              <a:buAutoNum type="arabicParenR"/>
            </a:pPr>
            <a:r>
              <a:rPr lang="en-US" sz="2000" dirty="0"/>
              <a:t>What am I yearning for?</a:t>
            </a:r>
          </a:p>
          <a:p>
            <a:pPr marL="914400" lvl="1" indent="-457200">
              <a:buFont typeface="+mj-lt"/>
              <a:buAutoNum type="arabicParenR"/>
            </a:pPr>
            <a:r>
              <a:rPr lang="en-US" sz="2000" dirty="0"/>
              <a:t>Who or what is causing me to feel resentful, and why?</a:t>
            </a:r>
          </a:p>
          <a:p>
            <a:pPr marL="914400" lvl="1" indent="-457200">
              <a:buFont typeface="+mj-lt"/>
              <a:buAutoNum type="arabicParenR"/>
            </a:pPr>
            <a:r>
              <a:rPr lang="en-US" sz="2000" dirty="0"/>
              <a:t>What am I starving for?</a:t>
            </a:r>
          </a:p>
          <a:p>
            <a:pPr marL="0" indent="0">
              <a:buNone/>
            </a:pPr>
            <a:endParaRPr lang="en-US" dirty="0"/>
          </a:p>
        </p:txBody>
      </p:sp>
    </p:spTree>
    <p:extLst>
      <p:ext uri="{BB962C8B-B14F-4D97-AF65-F5344CB8AC3E}">
        <p14:creationId xmlns:p14="http://schemas.microsoft.com/office/powerpoint/2010/main" val="1618277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E13AA1-86BC-5048-83FF-92D241D99089}"/>
              </a:ext>
            </a:extLst>
          </p:cNvPr>
          <p:cNvSpPr>
            <a:spLocks noGrp="1"/>
          </p:cNvSpPr>
          <p:nvPr>
            <p:ph idx="1"/>
          </p:nvPr>
        </p:nvSpPr>
        <p:spPr>
          <a:xfrm>
            <a:off x="304801" y="217714"/>
            <a:ext cx="11560628" cy="5823857"/>
          </a:xfrm>
        </p:spPr>
        <p:txBody>
          <a:bodyPr>
            <a:normAutofit fontScale="92500" lnSpcReduction="10000"/>
          </a:bodyPr>
          <a:lstStyle/>
          <a:p>
            <a:pPr marL="0" indent="0" algn="ctr">
              <a:buNone/>
            </a:pPr>
            <a:r>
              <a:rPr lang="en-US" sz="2600" dirty="0">
                <a:solidFill>
                  <a:srgbClr val="FF0000"/>
                </a:solidFill>
              </a:rPr>
              <a:t>Other Ways to Practice Self-Care</a:t>
            </a:r>
          </a:p>
          <a:p>
            <a:pPr marL="0" indent="0" algn="ctr">
              <a:buNone/>
            </a:pPr>
            <a:endParaRPr lang="en-US" sz="2900" dirty="0">
              <a:solidFill>
                <a:srgbClr val="FF0000"/>
              </a:solidFill>
            </a:endParaRPr>
          </a:p>
          <a:p>
            <a:r>
              <a:rPr lang="en-US" sz="2500" dirty="0"/>
              <a:t>The number and variety of self-care practices are nearly infinite. Everyone has a unique way of taking care of their personal, physical, emotional, and mental well being. To give you some more ideas, here are some other ways to practice self-care:</a:t>
            </a:r>
          </a:p>
          <a:p>
            <a:r>
              <a:rPr lang="en-US" sz="2500" dirty="0"/>
              <a:t>Establish a regular sleep routine</a:t>
            </a:r>
          </a:p>
          <a:p>
            <a:r>
              <a:rPr lang="en-US" sz="2500" dirty="0"/>
              <a:t>Spend time outdoors</a:t>
            </a:r>
          </a:p>
          <a:p>
            <a:r>
              <a:rPr lang="en-US" sz="2500" dirty="0"/>
              <a:t>Organize your home</a:t>
            </a:r>
          </a:p>
          <a:p>
            <a:r>
              <a:rPr lang="en-US" sz="2500" dirty="0"/>
              <a:t>Take a “no technology” day</a:t>
            </a:r>
          </a:p>
          <a:p>
            <a:r>
              <a:rPr lang="en-US" sz="2500" dirty="0"/>
              <a:t>Practice deep breathing exercises</a:t>
            </a:r>
          </a:p>
          <a:p>
            <a:r>
              <a:rPr lang="en-US" sz="2500" dirty="0"/>
              <a:t>Wear clothes that make you feel </a:t>
            </a:r>
            <a:r>
              <a:rPr lang="en-US" sz="2500" i="1" dirty="0"/>
              <a:t>good</a:t>
            </a:r>
            <a:endParaRPr lang="en-US" sz="2500" dirty="0"/>
          </a:p>
          <a:p>
            <a:pPr marL="0" indent="0">
              <a:buNone/>
            </a:pPr>
            <a:endParaRPr lang="en-US" dirty="0"/>
          </a:p>
        </p:txBody>
      </p:sp>
    </p:spTree>
    <p:extLst>
      <p:ext uri="{BB962C8B-B14F-4D97-AF65-F5344CB8AC3E}">
        <p14:creationId xmlns:p14="http://schemas.microsoft.com/office/powerpoint/2010/main" val="396342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D19DDA-0C81-0A47-99DA-FFFF1ABD9E78}"/>
              </a:ext>
            </a:extLst>
          </p:cNvPr>
          <p:cNvSpPr>
            <a:spLocks noGrp="1"/>
          </p:cNvSpPr>
          <p:nvPr>
            <p:ph idx="1"/>
          </p:nvPr>
        </p:nvSpPr>
        <p:spPr>
          <a:xfrm>
            <a:off x="228600" y="139700"/>
            <a:ext cx="10909299" cy="7031491"/>
          </a:xfrm>
        </p:spPr>
        <p:txBody>
          <a:bodyPr/>
          <a:lstStyle/>
          <a:p>
            <a:pPr marL="0" indent="0" algn="ctr" fontAlgn="base">
              <a:buNone/>
            </a:pPr>
            <a:r>
              <a:rPr lang="en-US" sz="2400" dirty="0">
                <a:solidFill>
                  <a:srgbClr val="FF0000"/>
                </a:solidFill>
              </a:rPr>
              <a:t>What Does Self-Care Mean?</a:t>
            </a:r>
          </a:p>
          <a:p>
            <a:pPr fontAlgn="base"/>
            <a:r>
              <a:rPr lang="en-US" dirty="0"/>
              <a:t>Self-care has been defined as a multidimensional, multifaceted process of purposeful engagement in strategies that promote healthy functioning and enhance well-being. </a:t>
            </a:r>
          </a:p>
          <a:p>
            <a:pPr fontAlgn="base"/>
            <a:endParaRPr lang="en-US" dirty="0"/>
          </a:p>
          <a:p>
            <a:pPr fontAlgn="base"/>
            <a:r>
              <a:rPr lang="en-US" dirty="0"/>
              <a:t>Self-care is vital for building resilience toward stressors in life that you can't eliminate. </a:t>
            </a:r>
          </a:p>
          <a:p>
            <a:pPr fontAlgn="base"/>
            <a:r>
              <a:rPr lang="en-US" dirty="0"/>
              <a:t>When you've taken steps to care for your mind and body, you'll be better at leading a meaningful life.</a:t>
            </a:r>
          </a:p>
          <a:p>
            <a:pPr fontAlgn="base"/>
            <a:r>
              <a:rPr lang="en-US" dirty="0"/>
              <a:t>Many people see self-care as a luxury, rather than a priority. </a:t>
            </a:r>
          </a:p>
          <a:p>
            <a:pPr fontAlgn="base"/>
            <a:r>
              <a:rPr lang="en-US" dirty="0"/>
              <a:t>Consequently, they're left feeling overwhelmed, tired, and ill-equipped to handle life's inevitable challenges.</a:t>
            </a:r>
          </a:p>
          <a:p>
            <a:pPr fontAlgn="base"/>
            <a:r>
              <a:rPr lang="en-US" dirty="0"/>
              <a:t>It's important to assess how you're caring for yourself in several different domains so you can ensure you are caring for your mind, body, and spirit.</a:t>
            </a:r>
          </a:p>
          <a:p>
            <a:pPr marL="0" indent="0">
              <a:buNone/>
            </a:pPr>
            <a:endParaRPr lang="en-US" dirty="0"/>
          </a:p>
        </p:txBody>
      </p:sp>
    </p:spTree>
    <p:extLst>
      <p:ext uri="{BB962C8B-B14F-4D97-AF65-F5344CB8AC3E}">
        <p14:creationId xmlns:p14="http://schemas.microsoft.com/office/powerpoint/2010/main" val="1693016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63DD5-9E1F-014D-AEDB-DB72E928AF5D}"/>
              </a:ext>
            </a:extLst>
          </p:cNvPr>
          <p:cNvSpPr>
            <a:spLocks noGrp="1"/>
          </p:cNvSpPr>
          <p:nvPr>
            <p:ph idx="1"/>
          </p:nvPr>
        </p:nvSpPr>
        <p:spPr>
          <a:xfrm>
            <a:off x="266701" y="495300"/>
            <a:ext cx="10788154" cy="4971045"/>
          </a:xfrm>
        </p:spPr>
        <p:txBody>
          <a:bodyPr>
            <a:normAutofit lnSpcReduction="10000"/>
          </a:bodyPr>
          <a:lstStyle/>
          <a:p>
            <a:endParaRPr lang="en-US" dirty="0"/>
          </a:p>
          <a:p>
            <a:endParaRPr lang="en-US" sz="2400" dirty="0"/>
          </a:p>
          <a:p>
            <a:endParaRPr lang="en-US" sz="2400" dirty="0"/>
          </a:p>
          <a:p>
            <a:r>
              <a:rPr lang="en-US" sz="2400" dirty="0"/>
              <a:t>Pamper yourself (put on some lotion, get a haircut, do a foot bath, etc.)</a:t>
            </a:r>
          </a:p>
          <a:p>
            <a:r>
              <a:rPr lang="en-US" sz="2400" dirty="0"/>
              <a:t>Work toward acceptance (of self, others, and your situation)</a:t>
            </a:r>
          </a:p>
          <a:p>
            <a:r>
              <a:rPr lang="en-US" sz="2400" dirty="0"/>
              <a:t>Listen to music</a:t>
            </a:r>
          </a:p>
          <a:p>
            <a:r>
              <a:rPr lang="en-US" sz="2400" dirty="0"/>
              <a:t>Read your favorite book</a:t>
            </a:r>
          </a:p>
          <a:p>
            <a:r>
              <a:rPr lang="en-US" sz="2400" dirty="0"/>
              <a:t>Try something new</a:t>
            </a:r>
          </a:p>
          <a:p>
            <a:r>
              <a:rPr lang="en-US" sz="2400" dirty="0"/>
              <a:t>Spend time with family or close friends</a:t>
            </a:r>
          </a:p>
          <a:p>
            <a:endParaRPr lang="en-US" dirty="0"/>
          </a:p>
        </p:txBody>
      </p:sp>
    </p:spTree>
    <p:extLst>
      <p:ext uri="{BB962C8B-B14F-4D97-AF65-F5344CB8AC3E}">
        <p14:creationId xmlns:p14="http://schemas.microsoft.com/office/powerpoint/2010/main" val="692803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5AA4F-1700-5240-9F37-0D890F0D30F9}"/>
              </a:ext>
            </a:extLst>
          </p:cNvPr>
          <p:cNvSpPr>
            <a:spLocks noGrp="1"/>
          </p:cNvSpPr>
          <p:nvPr>
            <p:ph idx="1"/>
          </p:nvPr>
        </p:nvSpPr>
        <p:spPr>
          <a:xfrm>
            <a:off x="388256" y="0"/>
            <a:ext cx="10521043" cy="6531428"/>
          </a:xfrm>
        </p:spPr>
        <p:txBody>
          <a:bodyPr>
            <a:normAutofit fontScale="70000" lnSpcReduction="20000"/>
          </a:bodyPr>
          <a:lstStyle/>
          <a:p>
            <a:pPr algn="ctr">
              <a:buNone/>
            </a:pPr>
            <a:endParaRPr lang="en-US" sz="3400" dirty="0">
              <a:solidFill>
                <a:srgbClr val="FF0000"/>
              </a:solidFill>
            </a:endParaRPr>
          </a:p>
          <a:p>
            <a:pPr algn="ctr">
              <a:buNone/>
            </a:pPr>
            <a:r>
              <a:rPr lang="en-US" sz="3400" dirty="0">
                <a:solidFill>
                  <a:srgbClr val="FF0000"/>
                </a:solidFill>
              </a:rPr>
              <a:t>	Think on These Things</a:t>
            </a:r>
          </a:p>
          <a:p>
            <a:endParaRPr lang="en-US" sz="2600" dirty="0">
              <a:cs typeface="Times New Roman"/>
            </a:endParaRPr>
          </a:p>
          <a:p>
            <a:pPr>
              <a:buNone/>
            </a:pPr>
            <a:r>
              <a:rPr lang="en-US" sz="2600" dirty="0">
                <a:cs typeface="Times New Roman"/>
              </a:rPr>
              <a:t>	</a:t>
            </a:r>
            <a:r>
              <a:rPr lang="en-US" sz="3000" dirty="0">
                <a:cs typeface="Times New Roman"/>
              </a:rPr>
              <a:t>1) What personal accomplishments give you the most pride?</a:t>
            </a:r>
          </a:p>
          <a:p>
            <a:pPr>
              <a:buNone/>
            </a:pPr>
            <a:r>
              <a:rPr lang="en-US" sz="3000" dirty="0">
                <a:cs typeface="Times New Roman"/>
              </a:rPr>
              <a:t>	2) Can the life you’re leading today provide you with more accomplishments like these?</a:t>
            </a:r>
          </a:p>
          <a:p>
            <a:pPr>
              <a:buNone/>
            </a:pPr>
            <a:r>
              <a:rPr lang="en-US" sz="3000" dirty="0">
                <a:cs typeface="Times New Roman"/>
              </a:rPr>
              <a:t>	3) What 3 qualities would you most like to be associated with your reputation?</a:t>
            </a:r>
          </a:p>
          <a:p>
            <a:pPr>
              <a:buNone/>
            </a:pPr>
            <a:r>
              <a:rPr lang="en-US" sz="3000" dirty="0">
                <a:cs typeface="Times New Roman"/>
              </a:rPr>
              <a:t>	4) What is left for you to do in your personal and professional life?</a:t>
            </a:r>
          </a:p>
          <a:p>
            <a:pPr>
              <a:buNone/>
            </a:pPr>
            <a:r>
              <a:rPr lang="en-US" sz="3000" dirty="0">
                <a:cs typeface="Times New Roman"/>
              </a:rPr>
              <a:t>	5) What drives your curiosity and makes you want to learn more?</a:t>
            </a:r>
          </a:p>
          <a:p>
            <a:pPr>
              <a:buNone/>
            </a:pPr>
            <a:r>
              <a:rPr lang="en-US" sz="3000" dirty="0">
                <a:cs typeface="Times New Roman"/>
              </a:rPr>
              <a:t>	6) What skills do you have now that you didn’t have 5 years ago?</a:t>
            </a:r>
          </a:p>
          <a:p>
            <a:pPr>
              <a:buNone/>
            </a:pPr>
            <a:r>
              <a:rPr lang="en-US" sz="3000" dirty="0">
                <a:cs typeface="Times New Roman"/>
              </a:rPr>
              <a:t>	7) What types of people bring out the best in you? What characteristics do they bring out? </a:t>
            </a:r>
          </a:p>
          <a:p>
            <a:pPr>
              <a:buNone/>
            </a:pPr>
            <a:r>
              <a:rPr lang="en-US" sz="3000" dirty="0">
                <a:cs typeface="Times New Roman"/>
              </a:rPr>
              <a:t>	    Where do you find these people in your life?</a:t>
            </a:r>
          </a:p>
          <a:p>
            <a:pPr>
              <a:buNone/>
            </a:pPr>
            <a:r>
              <a:rPr lang="en-US" sz="3000" dirty="0">
                <a:cs typeface="Times New Roman"/>
              </a:rPr>
              <a:t>	8) What are some uncertainties you are currently experiencing?</a:t>
            </a:r>
          </a:p>
          <a:p>
            <a:pPr>
              <a:buNone/>
            </a:pPr>
            <a:r>
              <a:rPr lang="en-US" sz="3000" dirty="0">
                <a:cs typeface="Times New Roman"/>
              </a:rPr>
              <a:t>	9) What allows you to live with the uncertainties in a way that feels right</a:t>
            </a:r>
            <a:r>
              <a:rPr lang="en-US" sz="2900" dirty="0">
                <a:cs typeface="Times New Roman"/>
              </a:rPr>
              <a:t>?</a:t>
            </a:r>
          </a:p>
          <a:p>
            <a:pPr>
              <a:buNone/>
            </a:pPr>
            <a:r>
              <a:rPr lang="en-US" sz="2900" dirty="0">
                <a:cs typeface="Times New Roman"/>
              </a:rPr>
              <a:t>	</a:t>
            </a:r>
          </a:p>
        </p:txBody>
      </p:sp>
    </p:spTree>
    <p:extLst>
      <p:ext uri="{BB962C8B-B14F-4D97-AF65-F5344CB8AC3E}">
        <p14:creationId xmlns:p14="http://schemas.microsoft.com/office/powerpoint/2010/main" val="214278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B9B04-2B45-704E-A5C9-07BD7C5278BF}"/>
              </a:ext>
            </a:extLst>
          </p:cNvPr>
          <p:cNvSpPr>
            <a:spLocks noGrp="1"/>
          </p:cNvSpPr>
          <p:nvPr>
            <p:ph idx="1"/>
          </p:nvPr>
        </p:nvSpPr>
        <p:spPr>
          <a:xfrm>
            <a:off x="537179" y="339332"/>
            <a:ext cx="9603275" cy="5502668"/>
          </a:xfrm>
        </p:spPr>
        <p:txBody>
          <a:bodyPr>
            <a:normAutofit fontScale="92500"/>
          </a:bodyPr>
          <a:lstStyle/>
          <a:p>
            <a:pPr marL="0" indent="0" algn="ctr">
              <a:buNone/>
            </a:pPr>
            <a:endParaRPr lang="en-US" dirty="0">
              <a:solidFill>
                <a:srgbClr val="FF0000"/>
              </a:solidFill>
            </a:endParaRPr>
          </a:p>
          <a:p>
            <a:pPr fontAlgn="base"/>
            <a:r>
              <a:rPr lang="en-US" sz="2400" dirty="0"/>
              <a:t>Self-Care begins with you asking the questions that matter the most to your life.</a:t>
            </a:r>
          </a:p>
          <a:p>
            <a:pPr fontAlgn="base"/>
            <a:r>
              <a:rPr lang="en-US" sz="2400" dirty="0"/>
              <a:t>Self-Care includes engaging in activities that matter the most to your life; that bring you lasting spiritual, social, emotional and physical happiness. </a:t>
            </a:r>
          </a:p>
          <a:p>
            <a:pPr fontAlgn="base"/>
            <a:r>
              <a:rPr lang="en-US" sz="2400" dirty="0"/>
              <a:t>It requires making an investment in YOU; a deep and personal commitment to operating as a whole, integrated you where all of your needs are met</a:t>
            </a:r>
          </a:p>
          <a:p>
            <a:pPr fontAlgn="base"/>
            <a:r>
              <a:rPr lang="en-US" sz="2400" dirty="0"/>
              <a:t>Self-care describes a conscious act you take to promote your physical, spiritual, mental and emotional health. </a:t>
            </a:r>
          </a:p>
          <a:p>
            <a:pPr fontAlgn="base"/>
            <a:r>
              <a:rPr lang="en-US" sz="2400" dirty="0"/>
              <a:t>Once you feel whole – you will imbue your work and life with meaning and purpose.</a:t>
            </a:r>
            <a:endParaRPr lang="en-US" sz="2600" dirty="0"/>
          </a:p>
          <a:p>
            <a:pPr marL="0" indent="0" algn="ctr" fontAlgn="base">
              <a:buNone/>
            </a:pPr>
            <a:r>
              <a:rPr lang="en-US" sz="2600" dirty="0">
                <a:solidFill>
                  <a:srgbClr val="FF0000"/>
                </a:solidFill>
              </a:rPr>
              <a:t>You will also make the world a better place.</a:t>
            </a:r>
          </a:p>
        </p:txBody>
      </p:sp>
    </p:spTree>
    <p:extLst>
      <p:ext uri="{BB962C8B-B14F-4D97-AF65-F5344CB8AC3E}">
        <p14:creationId xmlns:p14="http://schemas.microsoft.com/office/powerpoint/2010/main" val="167236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7FCA1-4DAE-0A4C-8226-49685295E0CD}"/>
              </a:ext>
            </a:extLst>
          </p:cNvPr>
          <p:cNvSpPr>
            <a:spLocks noGrp="1"/>
          </p:cNvSpPr>
          <p:nvPr>
            <p:ph idx="1"/>
          </p:nvPr>
        </p:nvSpPr>
        <p:spPr>
          <a:xfrm>
            <a:off x="152400" y="164892"/>
            <a:ext cx="10620740" cy="6528216"/>
          </a:xfrm>
        </p:spPr>
        <p:txBody>
          <a:bodyPr>
            <a:normAutofit/>
          </a:bodyPr>
          <a:lstStyle/>
          <a:p>
            <a:pPr fontAlgn="base"/>
            <a:endParaRPr lang="en-US" dirty="0"/>
          </a:p>
          <a:p>
            <a:pPr fontAlgn="base"/>
            <a:endParaRPr lang="en-US" dirty="0"/>
          </a:p>
          <a:p>
            <a:pPr fontAlgn="base"/>
            <a:r>
              <a:rPr lang="en-US" dirty="0"/>
              <a:t>All the stress relief activities in the world won't help if you aren't taking care of yourself. </a:t>
            </a:r>
          </a:p>
          <a:p>
            <a:pPr fontAlgn="base"/>
            <a:endParaRPr lang="en-US" dirty="0"/>
          </a:p>
          <a:p>
            <a:pPr fontAlgn="base"/>
            <a:r>
              <a:rPr lang="en-US" dirty="0"/>
              <a:t>Meditation won't do you any good if you aren't getting adequate sleep. </a:t>
            </a:r>
          </a:p>
          <a:p>
            <a:pPr fontAlgn="base"/>
            <a:r>
              <a:rPr lang="en-US" dirty="0"/>
              <a:t>In fact, when you try to meditate, you might doze off because you aren’t sleeping enough.</a:t>
            </a:r>
          </a:p>
          <a:p>
            <a:pPr fontAlgn="base"/>
            <a:r>
              <a:rPr lang="en-US" dirty="0"/>
              <a:t>Similarly, hitting the gym once in a while won't relieve much stress if you're only fueling your body with high-processed junk food. </a:t>
            </a:r>
          </a:p>
          <a:p>
            <a:pPr fontAlgn="base"/>
            <a:r>
              <a:rPr lang="en-US" dirty="0"/>
              <a:t>You need to take care of your basic needs first if you want your stress relief activities to be effective.</a:t>
            </a:r>
          </a:p>
          <a:p>
            <a:pPr marL="0" indent="0">
              <a:buNone/>
            </a:pPr>
            <a:endParaRPr lang="en-US" dirty="0"/>
          </a:p>
        </p:txBody>
      </p:sp>
    </p:spTree>
    <p:extLst>
      <p:ext uri="{BB962C8B-B14F-4D97-AF65-F5344CB8AC3E}">
        <p14:creationId xmlns:p14="http://schemas.microsoft.com/office/powerpoint/2010/main" val="1305605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6DBB6E-376B-0440-8AC9-1B1C52DFAEA6}"/>
              </a:ext>
            </a:extLst>
          </p:cNvPr>
          <p:cNvSpPr>
            <a:spLocks noGrp="1"/>
          </p:cNvSpPr>
          <p:nvPr>
            <p:ph idx="1"/>
          </p:nvPr>
        </p:nvSpPr>
        <p:spPr>
          <a:xfrm>
            <a:off x="139699" y="121557"/>
            <a:ext cx="10388601" cy="6614886"/>
          </a:xfrm>
        </p:spPr>
        <p:txBody>
          <a:bodyPr/>
          <a:lstStyle/>
          <a:p>
            <a:pPr marL="0" indent="0" algn="ctr">
              <a:buNone/>
            </a:pPr>
            <a:r>
              <a:rPr lang="en-US" dirty="0">
                <a:solidFill>
                  <a:srgbClr val="FF0000"/>
                </a:solidFill>
              </a:rPr>
              <a:t>Maslow’s Need Ladder</a:t>
            </a:r>
          </a:p>
        </p:txBody>
      </p:sp>
      <p:pic>
        <p:nvPicPr>
          <p:cNvPr id="5" name="Picture 4">
            <a:extLst>
              <a:ext uri="{FF2B5EF4-FFF2-40B4-BE49-F238E27FC236}">
                <a16:creationId xmlns:a16="http://schemas.microsoft.com/office/drawing/2014/main" id="{4E77BE0A-217F-C74D-8D84-2AA5B765AD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3100" y="836387"/>
            <a:ext cx="7347856" cy="5900056"/>
          </a:xfrm>
          <a:prstGeom prst="rect">
            <a:avLst/>
          </a:prstGeom>
        </p:spPr>
      </p:pic>
    </p:spTree>
    <p:extLst>
      <p:ext uri="{BB962C8B-B14F-4D97-AF65-F5344CB8AC3E}">
        <p14:creationId xmlns:p14="http://schemas.microsoft.com/office/powerpoint/2010/main" val="427600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9F5337-B657-3A4B-9A16-D11FA7CDE621}"/>
              </a:ext>
            </a:extLst>
          </p:cNvPr>
          <p:cNvSpPr>
            <a:spLocks noGrp="1"/>
          </p:cNvSpPr>
          <p:nvPr>
            <p:ph idx="1"/>
          </p:nvPr>
        </p:nvSpPr>
        <p:spPr>
          <a:xfrm>
            <a:off x="165100" y="-190500"/>
            <a:ext cx="11010900" cy="6863443"/>
          </a:xfrm>
        </p:spPr>
        <p:txBody>
          <a:bodyPr>
            <a:normAutofit/>
          </a:bodyPr>
          <a:lstStyle/>
          <a:p>
            <a:pPr marL="0" indent="0" algn="ctr">
              <a:buNone/>
            </a:pPr>
            <a:r>
              <a:rPr lang="en-US" sz="2400" dirty="0">
                <a:solidFill>
                  <a:schemeClr val="tx1"/>
                </a:solidFill>
                <a:cs typeface="Times New Roman"/>
              </a:rPr>
              <a:t>Should you be entitled to experiencing positive feelings?</a:t>
            </a:r>
          </a:p>
          <a:p>
            <a:pPr marL="0" indent="0" algn="ctr">
              <a:buNone/>
            </a:pPr>
            <a:r>
              <a:rPr lang="en-US" sz="2400" dirty="0">
                <a:solidFill>
                  <a:schemeClr val="tx1"/>
                </a:solidFill>
                <a:cs typeface="Times New Roman"/>
              </a:rPr>
              <a:t>How do we sometimes take shortcuts to feeling good</a:t>
            </a:r>
            <a:r>
              <a:rPr lang="en-US" sz="2400" dirty="0">
                <a:cs typeface="Times New Roman"/>
              </a:rPr>
              <a:t>?</a:t>
            </a:r>
            <a:endParaRPr lang="en-US" dirty="0">
              <a:solidFill>
                <a:schemeClr val="tx1"/>
              </a:solidFill>
              <a:cs typeface="Times New Roman"/>
            </a:endParaRPr>
          </a:p>
          <a:p>
            <a:pPr marL="0" indent="0" algn="ctr">
              <a:buNone/>
            </a:pPr>
            <a:r>
              <a:rPr lang="en-US" dirty="0">
                <a:cs typeface="Times New Roman"/>
              </a:rPr>
              <a:t>Do these represent short cuts to happiness?</a:t>
            </a:r>
          </a:p>
          <a:p>
            <a:pPr marL="400050" lvl="1" indent="0">
              <a:buNone/>
            </a:pPr>
            <a:endParaRPr lang="en-US" dirty="0">
              <a:cs typeface="Times New Roman"/>
            </a:endParaRPr>
          </a:p>
          <a:p>
            <a:pPr marL="400050" lvl="1" indent="0">
              <a:buNone/>
            </a:pPr>
            <a:endParaRPr lang="en-US" sz="2000" dirty="0">
              <a:cs typeface="Times New Roman"/>
            </a:endParaRPr>
          </a:p>
          <a:p>
            <a:pPr marL="400050" lvl="1" indent="0">
              <a:buNone/>
            </a:pPr>
            <a:r>
              <a:rPr lang="en-US" sz="2000" dirty="0">
                <a:cs typeface="Times New Roman"/>
              </a:rPr>
              <a:t>	Drug/substance use			 Shopping sprees</a:t>
            </a:r>
          </a:p>
          <a:p>
            <a:pPr marL="400050" lvl="1" indent="0">
              <a:buNone/>
            </a:pPr>
            <a:r>
              <a:rPr lang="en-US" sz="2000" dirty="0">
                <a:cs typeface="Times New Roman"/>
              </a:rPr>
              <a:t>	Addictions to chocolate/other foods	 Loveless sex</a:t>
            </a:r>
          </a:p>
          <a:p>
            <a:pPr marL="400050" lvl="1" indent="0">
              <a:buNone/>
            </a:pPr>
            <a:endParaRPr lang="en-US" sz="2000" dirty="0">
              <a:solidFill>
                <a:schemeClr val="tx1"/>
              </a:solidFill>
              <a:cs typeface="Times New Roman"/>
            </a:endParaRPr>
          </a:p>
          <a:p>
            <a:pPr>
              <a:buFont typeface="Wingdings" pitchFamily="2" charset="2"/>
              <a:buChar char="§"/>
            </a:pPr>
            <a:r>
              <a:rPr lang="en-US" dirty="0">
                <a:cs typeface="Times New Roman"/>
                <a:sym typeface="Wingdings"/>
              </a:rPr>
              <a:t>The pleasures are delights that have sensory and strong emotional components like ecstasy, raw feelings, orgasm, delight, exuberance and comfort.  </a:t>
            </a:r>
          </a:p>
          <a:p>
            <a:pPr>
              <a:buFont typeface="Wingdings" pitchFamily="2" charset="2"/>
              <a:buChar char="§"/>
            </a:pPr>
            <a:r>
              <a:rPr lang="en-US" dirty="0">
                <a:cs typeface="Times New Roman"/>
                <a:sym typeface="Wingdings"/>
              </a:rPr>
              <a:t>Involves little if any thinking.</a:t>
            </a:r>
          </a:p>
          <a:p>
            <a:pPr>
              <a:buFont typeface="Wingdings" pitchFamily="2" charset="2"/>
              <a:buChar char="§"/>
            </a:pPr>
            <a:r>
              <a:rPr lang="en-US" dirty="0">
                <a:cs typeface="Times New Roman"/>
                <a:sym typeface="Wingdings"/>
              </a:rPr>
              <a:t>The bodily pleasures are immediate, experienced through senses and are momentary through touching, tasting, smelling, seeing and hearing.</a:t>
            </a:r>
          </a:p>
          <a:p>
            <a:pPr>
              <a:buFont typeface="Wingdings" pitchFamily="2" charset="2"/>
              <a:buChar char="§"/>
            </a:pPr>
            <a:r>
              <a:rPr lang="en-US" dirty="0">
                <a:cs typeface="Times New Roman"/>
                <a:sym typeface="Wingdings"/>
              </a:rPr>
              <a:t>The bodily pleasures fade rapidly and its hard to build your life around bodily pleasures.</a:t>
            </a:r>
          </a:p>
          <a:p>
            <a:pPr marL="914400" lvl="1" indent="-514350">
              <a:buAutoNum type="arabicParenR"/>
            </a:pPr>
            <a:endParaRPr lang="en-US" sz="2000" dirty="0">
              <a:solidFill>
                <a:schemeClr val="tx1"/>
              </a:solidFill>
              <a:cs typeface="Times New Roman"/>
            </a:endParaRPr>
          </a:p>
          <a:p>
            <a:pPr marL="0" indent="0">
              <a:buNone/>
            </a:pPr>
            <a:endParaRPr lang="en-US" dirty="0"/>
          </a:p>
        </p:txBody>
      </p:sp>
    </p:spTree>
    <p:extLst>
      <p:ext uri="{BB962C8B-B14F-4D97-AF65-F5344CB8AC3E}">
        <p14:creationId xmlns:p14="http://schemas.microsoft.com/office/powerpoint/2010/main" val="197247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C6A295-09A4-D74B-81F8-B9DCE8F86845}"/>
              </a:ext>
            </a:extLst>
          </p:cNvPr>
          <p:cNvSpPr>
            <a:spLocks noGrp="1"/>
          </p:cNvSpPr>
          <p:nvPr>
            <p:ph idx="1"/>
          </p:nvPr>
        </p:nvSpPr>
        <p:spPr>
          <a:xfrm>
            <a:off x="88901" y="175986"/>
            <a:ext cx="10818586" cy="5691414"/>
          </a:xfrm>
        </p:spPr>
        <p:txBody>
          <a:bodyPr>
            <a:normAutofit/>
          </a:bodyPr>
          <a:lstStyle/>
          <a:p>
            <a:pPr marL="0" indent="0">
              <a:buNone/>
            </a:pPr>
            <a:endParaRPr lang="en-US" sz="2400" dirty="0">
              <a:cs typeface="Times New Roman"/>
              <a:sym typeface="Wingdings"/>
            </a:endParaRPr>
          </a:p>
          <a:p>
            <a:pPr marL="0" indent="0" algn="ctr">
              <a:buNone/>
            </a:pPr>
            <a:r>
              <a:rPr lang="en-US" sz="2400" dirty="0">
                <a:cs typeface="Times New Roman"/>
                <a:sym typeface="Wingdings"/>
              </a:rPr>
              <a:t>Compared to bodily pleasures, the gratifications are activities we very much like </a:t>
            </a:r>
          </a:p>
          <a:p>
            <a:pPr marL="0" indent="0" algn="ctr">
              <a:buNone/>
            </a:pPr>
            <a:r>
              <a:rPr lang="en-US" sz="2400" dirty="0">
                <a:cs typeface="Times New Roman"/>
                <a:sym typeface="Wingdings"/>
              </a:rPr>
              <a:t>engaging in and not usually accompanied by raw feelings.</a:t>
            </a:r>
          </a:p>
          <a:p>
            <a:pPr marL="0" indent="0" algn="ctr">
              <a:buNone/>
            </a:pPr>
            <a:endParaRPr lang="en-US" sz="2400" dirty="0">
              <a:cs typeface="Times New Roman"/>
              <a:sym typeface="Wingdings"/>
            </a:endParaRPr>
          </a:p>
          <a:p>
            <a:pPr>
              <a:buFont typeface="Wingdings" pitchFamily="2" charset="2"/>
              <a:buChar char="§"/>
            </a:pPr>
            <a:r>
              <a:rPr lang="en-US" sz="2400" dirty="0">
                <a:cs typeface="Times New Roman"/>
                <a:sym typeface="Wingdings"/>
              </a:rPr>
              <a:t>Gratifications engage us fully,  are immersed and absorbed in them; create psychological growth, require skills and effort, challenge us </a:t>
            </a:r>
          </a:p>
          <a:p>
            <a:pPr>
              <a:buFont typeface="Wingdings" pitchFamily="2" charset="2"/>
              <a:buChar char="§"/>
            </a:pPr>
            <a:r>
              <a:rPr lang="en-US" sz="2400" dirty="0">
                <a:cs typeface="Times New Roman"/>
                <a:sym typeface="Wingdings"/>
              </a:rPr>
              <a:t>The gratifications last longer than the pleasures and involve more thinking and they do not habituate easily.</a:t>
            </a:r>
          </a:p>
          <a:p>
            <a:pPr>
              <a:buFont typeface="Wingdings" pitchFamily="2" charset="2"/>
              <a:buChar char="§"/>
            </a:pPr>
            <a:r>
              <a:rPr lang="en-US" sz="2400" dirty="0">
                <a:cs typeface="Times New Roman"/>
                <a:sym typeface="Wingdings"/>
              </a:rPr>
              <a:t>The gratifications are undergirded by our strengths and virtues.  </a:t>
            </a:r>
          </a:p>
          <a:p>
            <a:pPr>
              <a:buFont typeface="Wingdings" pitchFamily="2" charset="2"/>
              <a:buChar char="§"/>
            </a:pPr>
            <a:r>
              <a:rPr lang="en-US" sz="2400" dirty="0">
                <a:cs typeface="Times New Roman"/>
                <a:sym typeface="Wingdings"/>
              </a:rPr>
              <a:t>Gratifications are about enacting personal strengths and virtues.</a:t>
            </a:r>
          </a:p>
          <a:p>
            <a:pPr marL="0" indent="0">
              <a:buNone/>
            </a:pPr>
            <a:endParaRPr lang="en-US" dirty="0"/>
          </a:p>
        </p:txBody>
      </p:sp>
    </p:spTree>
    <p:extLst>
      <p:ext uri="{BB962C8B-B14F-4D97-AF65-F5344CB8AC3E}">
        <p14:creationId xmlns:p14="http://schemas.microsoft.com/office/powerpoint/2010/main" val="213646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A28DA9-D05C-0A47-8C67-7CF222EA4F6A}"/>
              </a:ext>
            </a:extLst>
          </p:cNvPr>
          <p:cNvSpPr>
            <a:spLocks noGrp="1"/>
          </p:cNvSpPr>
          <p:nvPr>
            <p:ph idx="1"/>
          </p:nvPr>
        </p:nvSpPr>
        <p:spPr>
          <a:xfrm>
            <a:off x="0" y="283029"/>
            <a:ext cx="10571843" cy="6291942"/>
          </a:xfrm>
        </p:spPr>
        <p:txBody>
          <a:bodyPr>
            <a:normAutofit/>
          </a:bodyPr>
          <a:lstStyle/>
          <a:p>
            <a:pPr lvl="2" algn="ctr">
              <a:buNone/>
            </a:pPr>
            <a:r>
              <a:rPr lang="en-US" sz="2400" dirty="0" err="1">
                <a:solidFill>
                  <a:srgbClr val="FF0000"/>
                </a:solidFill>
                <a:cs typeface="Times New Roman"/>
              </a:rPr>
              <a:t>Gratifications,Virtues</a:t>
            </a:r>
            <a:r>
              <a:rPr lang="en-US" sz="2400" dirty="0">
                <a:solidFill>
                  <a:srgbClr val="FF0000"/>
                </a:solidFill>
                <a:cs typeface="Times New Roman"/>
              </a:rPr>
              <a:t> and Strengths</a:t>
            </a:r>
          </a:p>
          <a:p>
            <a:pPr lvl="2" algn="ctr">
              <a:buNone/>
            </a:pPr>
            <a:endParaRPr lang="en-US" sz="1600" b="1" dirty="0">
              <a:cs typeface="Times New Roman"/>
            </a:endParaRPr>
          </a:p>
          <a:p>
            <a:pPr marL="1371600" lvl="2" indent="-457200">
              <a:buFont typeface="+mj-lt"/>
              <a:buAutoNum type="arabicParenR"/>
            </a:pPr>
            <a:r>
              <a:rPr lang="en-US" sz="2000" dirty="0">
                <a:cs typeface="Times New Roman"/>
              </a:rPr>
              <a:t>Wisdom and knowledge: strength/route: curiosity, interest in world, love of learning, open mindedness, critical thinking, ingenuity, practical intelligence, social intelligence, perspective taking</a:t>
            </a:r>
          </a:p>
          <a:p>
            <a:pPr marL="1371600" lvl="2" indent="-457200">
              <a:buFont typeface="+mj-lt"/>
              <a:buAutoNum type="arabicParenR"/>
            </a:pPr>
            <a:r>
              <a:rPr lang="en-US" sz="2000" dirty="0">
                <a:cs typeface="Times New Roman"/>
              </a:rPr>
              <a:t>Courage: valor and bravery, perseverance, diligence, industry, integrity, honesty</a:t>
            </a:r>
          </a:p>
          <a:p>
            <a:pPr marL="1371600" lvl="2" indent="-457200">
              <a:buFont typeface="+mj-lt"/>
              <a:buAutoNum type="arabicParenR"/>
            </a:pPr>
            <a:r>
              <a:rPr lang="en-US" sz="2000" dirty="0">
                <a:cs typeface="Times New Roman"/>
              </a:rPr>
              <a:t>Humanity and love: kindness, generosity, loving and allowing oneself to be loved</a:t>
            </a:r>
          </a:p>
          <a:p>
            <a:pPr marL="1371600" lvl="2" indent="-457200">
              <a:buFont typeface="+mj-lt"/>
              <a:buAutoNum type="arabicParenR"/>
            </a:pPr>
            <a:r>
              <a:rPr lang="en-US" sz="2000" dirty="0">
                <a:cs typeface="Times New Roman"/>
              </a:rPr>
              <a:t>Justice: citizenship, duty, teamwork, loyalty, fairness and equity, </a:t>
            </a:r>
            <a:r>
              <a:rPr lang="en-US" sz="2000" dirty="0" err="1">
                <a:cs typeface="Times New Roman"/>
              </a:rPr>
              <a:t>leadershi</a:t>
            </a:r>
            <a:endParaRPr lang="en-US" sz="2000" dirty="0">
              <a:cs typeface="Times New Roman"/>
            </a:endParaRPr>
          </a:p>
          <a:p>
            <a:pPr marL="1371600" lvl="2" indent="-457200">
              <a:buFont typeface="+mj-lt"/>
              <a:buAutoNum type="arabicParenR"/>
            </a:pPr>
            <a:r>
              <a:rPr lang="en-US" sz="2000" dirty="0">
                <a:cs typeface="Times New Roman"/>
              </a:rPr>
              <a:t>Temperance: self-control, prudence, discretion, caution, humility and modesty</a:t>
            </a:r>
          </a:p>
          <a:p>
            <a:pPr marL="1371600" lvl="2" indent="-457200">
              <a:buFont typeface="+mj-lt"/>
              <a:buAutoNum type="arabicParenR"/>
            </a:pPr>
            <a:r>
              <a:rPr lang="en-US" sz="2000" dirty="0">
                <a:cs typeface="Times New Roman"/>
              </a:rPr>
              <a:t>Transcendence: appreciation of beauty and excellence, gratitude, hope, optimism, future mindedness, spirituality, sense of purpose, faith/religion, forgiveness, mercy, humor and play, passion and enthusiasm.</a:t>
            </a:r>
          </a:p>
          <a:p>
            <a:endParaRPr lang="en-US" dirty="0"/>
          </a:p>
        </p:txBody>
      </p:sp>
    </p:spTree>
    <p:extLst>
      <p:ext uri="{BB962C8B-B14F-4D97-AF65-F5344CB8AC3E}">
        <p14:creationId xmlns:p14="http://schemas.microsoft.com/office/powerpoint/2010/main" val="230108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FC7F18-C834-624A-A869-EAB43B129999}"/>
              </a:ext>
            </a:extLst>
          </p:cNvPr>
          <p:cNvSpPr>
            <a:spLocks noGrp="1"/>
          </p:cNvSpPr>
          <p:nvPr>
            <p:ph idx="1"/>
          </p:nvPr>
        </p:nvSpPr>
        <p:spPr>
          <a:xfrm>
            <a:off x="484413" y="168728"/>
            <a:ext cx="9764486" cy="5839506"/>
          </a:xfrm>
        </p:spPr>
        <p:txBody>
          <a:bodyPr>
            <a:normAutofit fontScale="92500" lnSpcReduction="10000"/>
          </a:bodyPr>
          <a:lstStyle/>
          <a:p>
            <a:pPr marL="0" indent="0" algn="ctr" fontAlgn="base">
              <a:buNone/>
            </a:pPr>
            <a:r>
              <a:rPr lang="en-US" sz="2400" dirty="0">
                <a:solidFill>
                  <a:srgbClr val="FF0000"/>
                </a:solidFill>
              </a:rPr>
              <a:t>Physical Self-Care </a:t>
            </a:r>
          </a:p>
          <a:p>
            <a:pPr marL="0" indent="0" algn="ctr" fontAlgn="base">
              <a:buNone/>
            </a:pPr>
            <a:endParaRPr lang="en-US" sz="2400" dirty="0">
              <a:solidFill>
                <a:srgbClr val="FF0000"/>
              </a:solidFill>
            </a:endParaRPr>
          </a:p>
          <a:p>
            <a:pPr fontAlgn="base"/>
            <a:r>
              <a:rPr lang="en-US" dirty="0"/>
              <a:t>You need to take care of your body if you want it to run efficiently. </a:t>
            </a:r>
          </a:p>
          <a:p>
            <a:pPr fontAlgn="base"/>
            <a:r>
              <a:rPr lang="en-US" dirty="0"/>
              <a:t>Keep in mind that there's a strong connection between your body and mind. </a:t>
            </a:r>
          </a:p>
          <a:p>
            <a:pPr fontAlgn="base"/>
            <a:r>
              <a:rPr lang="en-US" dirty="0"/>
              <a:t>When you are caring for your body, you'll think and feel better too.</a:t>
            </a:r>
          </a:p>
          <a:p>
            <a:pPr fontAlgn="base"/>
            <a:r>
              <a:rPr lang="en-US" dirty="0"/>
              <a:t>Physical self-care includes how you're fueling your body, how much sleep you're getting, how much physical activity you are doing, and how well you're caring for your physical needs.</a:t>
            </a:r>
          </a:p>
          <a:p>
            <a:pPr fontAlgn="base"/>
            <a:r>
              <a:rPr lang="en-US" dirty="0"/>
              <a:t>When it comes to physical self-care, ask yourself the following questions to assess whether there might be some areas you need to improve:</a:t>
            </a:r>
          </a:p>
          <a:p>
            <a:pPr fontAlgn="base"/>
            <a:endParaRPr lang="en-US" dirty="0"/>
          </a:p>
          <a:p>
            <a:pPr lvl="1" fontAlgn="base"/>
            <a:r>
              <a:rPr lang="en-US" sz="1800" dirty="0"/>
              <a:t>Are you getting adequate sleep?</a:t>
            </a:r>
          </a:p>
          <a:p>
            <a:pPr lvl="1" fontAlgn="base"/>
            <a:r>
              <a:rPr lang="en-US" sz="1800" dirty="0"/>
              <a:t>Is your diet fueling your body well?</a:t>
            </a:r>
          </a:p>
          <a:p>
            <a:pPr lvl="1" fontAlgn="base"/>
            <a:r>
              <a:rPr lang="en-US" sz="1800" dirty="0"/>
              <a:t>Are you taking charge of your health?</a:t>
            </a:r>
          </a:p>
          <a:p>
            <a:pPr lvl="1" fontAlgn="base"/>
            <a:r>
              <a:rPr lang="en-US" sz="1800" dirty="0"/>
              <a:t>Are you getting enough exercise? </a:t>
            </a:r>
          </a:p>
          <a:p>
            <a:pPr marL="0" indent="0">
              <a:buNone/>
            </a:pPr>
            <a:endParaRPr lang="en-US" dirty="0"/>
          </a:p>
        </p:txBody>
      </p:sp>
    </p:spTree>
    <p:extLst>
      <p:ext uri="{BB962C8B-B14F-4D97-AF65-F5344CB8AC3E}">
        <p14:creationId xmlns:p14="http://schemas.microsoft.com/office/powerpoint/2010/main" val="36288031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1734</TotalTime>
  <Words>2221</Words>
  <Application>Microsoft Macintosh PowerPoint</Application>
  <PresentationFormat>Widescreen</PresentationFormat>
  <Paragraphs>197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Gill Sans MT</vt:lpstr>
      <vt:lpstr>Wingdings</vt:lpstr>
      <vt:lpstr>Gallery</vt:lpstr>
      <vt:lpstr>Self-Care:  I deserve to feel great about   all i’m doing with my life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Self-Care</dc:title>
  <dc:creator>Levy, Elijah</dc:creator>
  <cp:lastModifiedBy>Levy, Elijah</cp:lastModifiedBy>
  <cp:revision>37</cp:revision>
  <dcterms:created xsi:type="dcterms:W3CDTF">2021-10-18T04:42:01Z</dcterms:created>
  <dcterms:modified xsi:type="dcterms:W3CDTF">2021-10-24T04:11:32Z</dcterms:modified>
</cp:coreProperties>
</file>