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4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25156-3BA6-7641-BC85-E2D880A5F530}" type="datetimeFigureOut">
              <a:rPr lang="en-US" smtClean="0"/>
              <a:t>4/8/16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87A0-FEA9-C34F-B201-3D2251490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757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25156-3BA6-7641-BC85-E2D880A5F530}" type="datetimeFigureOut">
              <a:rPr lang="en-US" smtClean="0"/>
              <a:t>4/8/16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87A0-FEA9-C34F-B201-3D2251490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38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25156-3BA6-7641-BC85-E2D880A5F530}" type="datetimeFigureOut">
              <a:rPr lang="en-US" smtClean="0"/>
              <a:t>4/8/16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87A0-FEA9-C34F-B201-3D2251490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82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25156-3BA6-7641-BC85-E2D880A5F530}" type="datetimeFigureOut">
              <a:rPr lang="en-US" smtClean="0"/>
              <a:t>4/8/16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87A0-FEA9-C34F-B201-3D2251490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9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25156-3BA6-7641-BC85-E2D880A5F530}" type="datetimeFigureOut">
              <a:rPr lang="en-US" smtClean="0"/>
              <a:t>4/8/16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87A0-FEA9-C34F-B201-3D2251490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42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25156-3BA6-7641-BC85-E2D880A5F530}" type="datetimeFigureOut">
              <a:rPr lang="en-US" smtClean="0"/>
              <a:t>4/8/16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87A0-FEA9-C34F-B201-3D2251490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25156-3BA6-7641-BC85-E2D880A5F530}" type="datetimeFigureOut">
              <a:rPr lang="en-US" smtClean="0"/>
              <a:t>4/8/16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87A0-FEA9-C34F-B201-3D2251490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96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25156-3BA6-7641-BC85-E2D880A5F530}" type="datetimeFigureOut">
              <a:rPr lang="en-US" smtClean="0"/>
              <a:t>4/8/16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87A0-FEA9-C34F-B201-3D2251490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973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25156-3BA6-7641-BC85-E2D880A5F530}" type="datetimeFigureOut">
              <a:rPr lang="en-US" smtClean="0"/>
              <a:t>4/8/16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87A0-FEA9-C34F-B201-3D2251490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69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25156-3BA6-7641-BC85-E2D880A5F530}" type="datetimeFigureOut">
              <a:rPr lang="en-US" smtClean="0"/>
              <a:t>4/8/16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87A0-FEA9-C34F-B201-3D2251490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33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25156-3BA6-7641-BC85-E2D880A5F530}" type="datetimeFigureOut">
              <a:rPr lang="en-US" smtClean="0"/>
              <a:t>4/8/16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87A0-FEA9-C34F-B201-3D2251490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5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25156-3BA6-7641-BC85-E2D880A5F530}" type="datetimeFigureOut">
              <a:rPr lang="en-US" smtClean="0"/>
              <a:t>4/8/16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387A0-FEA9-C34F-B201-3D2251490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5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35" y="194235"/>
            <a:ext cx="8785412" cy="649941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What is </a:t>
            </a:r>
            <a:r>
              <a:rPr lang="en-US" smtClean="0">
                <a:solidFill>
                  <a:srgbClr val="000000"/>
                </a:solidFill>
              </a:rPr>
              <a:t>an </a:t>
            </a:r>
            <a:r>
              <a:rPr lang="en-US" smtClean="0">
                <a:solidFill>
                  <a:srgbClr val="000000"/>
                </a:solidFill>
              </a:rPr>
              <a:t>fMRI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pPr algn="l"/>
            <a:endParaRPr lang="en-US" dirty="0" smtClean="0">
              <a:solidFill>
                <a:srgbClr val="000000"/>
              </a:solidFill>
            </a:endParaRPr>
          </a:p>
          <a:p>
            <a:pPr algn="l"/>
            <a:r>
              <a:rPr lang="en-US" sz="2300" dirty="0">
                <a:solidFill>
                  <a:srgbClr val="000000"/>
                </a:solidFill>
              </a:rPr>
              <a:t>Functional magnetic resonance imaging, or fMRI, is a technique for measuring brain activity</a:t>
            </a:r>
            <a:r>
              <a:rPr lang="en-US" sz="2300" dirty="0" smtClean="0">
                <a:solidFill>
                  <a:srgbClr val="000000"/>
                </a:solidFill>
              </a:rPr>
              <a:t>.</a:t>
            </a:r>
          </a:p>
          <a:p>
            <a:pPr algn="l"/>
            <a:endParaRPr lang="en-US" sz="2300" dirty="0">
              <a:solidFill>
                <a:srgbClr val="000000"/>
              </a:solidFill>
            </a:endParaRPr>
          </a:p>
          <a:p>
            <a:pPr algn="l"/>
            <a:endParaRPr lang="en-US" sz="2300" dirty="0">
              <a:solidFill>
                <a:srgbClr val="000000"/>
              </a:solidFill>
            </a:endParaRPr>
          </a:p>
          <a:p>
            <a:pPr algn="l"/>
            <a:r>
              <a:rPr lang="en-US" sz="2300" dirty="0" smtClean="0">
                <a:solidFill>
                  <a:srgbClr val="000000"/>
                </a:solidFill>
              </a:rPr>
              <a:t>fMRI </a:t>
            </a:r>
            <a:r>
              <a:rPr lang="en-US" sz="2300" dirty="0">
                <a:solidFill>
                  <a:srgbClr val="000000"/>
                </a:solidFill>
              </a:rPr>
              <a:t>can be used to produce activation maps showing which parts of the brain are involved in a particular mental process</a:t>
            </a:r>
            <a:r>
              <a:rPr lang="en-US" sz="2300" dirty="0" smtClean="0">
                <a:solidFill>
                  <a:srgbClr val="000000"/>
                </a:solidFill>
              </a:rPr>
              <a:t>.</a:t>
            </a:r>
          </a:p>
          <a:p>
            <a:pPr algn="l"/>
            <a:endParaRPr lang="en-US" sz="2900" dirty="0">
              <a:solidFill>
                <a:srgbClr val="000000"/>
              </a:solidFill>
            </a:endParaRPr>
          </a:p>
          <a:p>
            <a:pPr algn="l"/>
            <a:r>
              <a:rPr lang="en-US" sz="2600" dirty="0">
                <a:solidFill>
                  <a:srgbClr val="000000"/>
                </a:solidFill>
              </a:rPr>
              <a:t>The development of FMRI </a:t>
            </a:r>
            <a:r>
              <a:rPr lang="en-US" sz="2600" dirty="0" smtClean="0">
                <a:solidFill>
                  <a:srgbClr val="000000"/>
                </a:solidFill>
              </a:rPr>
              <a:t>was in </a:t>
            </a:r>
            <a:r>
              <a:rPr lang="en-US" sz="2600" dirty="0">
                <a:solidFill>
                  <a:srgbClr val="000000"/>
                </a:solidFill>
              </a:rPr>
              <a:t>the 1990s, </a:t>
            </a:r>
            <a:r>
              <a:rPr lang="en-US" sz="2600" dirty="0" smtClean="0">
                <a:solidFill>
                  <a:srgbClr val="000000"/>
                </a:solidFill>
              </a:rPr>
              <a:t>As </a:t>
            </a:r>
            <a:r>
              <a:rPr lang="en-US" sz="2600" dirty="0">
                <a:solidFill>
                  <a:srgbClr val="000000"/>
                </a:solidFill>
              </a:rPr>
              <a:t>a brain imaging technique FMRI has several significant advantages:</a:t>
            </a:r>
          </a:p>
          <a:p>
            <a:pPr algn="l"/>
            <a:endParaRPr lang="en-US" dirty="0">
              <a:solidFill>
                <a:srgbClr val="000000"/>
              </a:solidFill>
            </a:endParaRPr>
          </a:p>
          <a:p>
            <a:pPr algn="l"/>
            <a:r>
              <a:rPr lang="en-US" sz="2600" dirty="0">
                <a:solidFill>
                  <a:srgbClr val="000000"/>
                </a:solidFill>
              </a:rPr>
              <a:t>1. It is non-invasive and doesn’t involve radiation, making it safe for the subject.</a:t>
            </a:r>
          </a:p>
          <a:p>
            <a:pPr algn="l"/>
            <a:r>
              <a:rPr lang="en-US" sz="2600" dirty="0">
                <a:solidFill>
                  <a:srgbClr val="000000"/>
                </a:solidFill>
              </a:rPr>
              <a:t>2. It has excellent spatial and good temporal resolution.</a:t>
            </a:r>
          </a:p>
          <a:p>
            <a:pPr algn="l"/>
            <a:r>
              <a:rPr lang="en-US" sz="2600" dirty="0">
                <a:solidFill>
                  <a:srgbClr val="000000"/>
                </a:solidFill>
              </a:rPr>
              <a:t>3. It is easy for the experimenter to use</a:t>
            </a:r>
            <a:r>
              <a:rPr lang="en-US" sz="2600" dirty="0" smtClean="0">
                <a:solidFill>
                  <a:srgbClr val="000000"/>
                </a:solidFill>
              </a:rPr>
              <a:t>.</a:t>
            </a:r>
          </a:p>
          <a:p>
            <a:pPr algn="l"/>
            <a:endParaRPr lang="en-US" sz="2600" dirty="0">
              <a:solidFill>
                <a:srgbClr val="000000"/>
              </a:solidFill>
            </a:endParaRPr>
          </a:p>
          <a:p>
            <a:pPr algn="l"/>
            <a:r>
              <a:rPr lang="en-US" sz="2300" dirty="0">
                <a:solidFill>
                  <a:srgbClr val="000000"/>
                </a:solidFill>
              </a:rPr>
              <a:t>The attractions of FMRI have made it a popular tool for imaging normal brain function – especially for psychologists. </a:t>
            </a:r>
            <a:endParaRPr lang="en-US" sz="2300" dirty="0" smtClean="0">
              <a:solidFill>
                <a:srgbClr val="000000"/>
              </a:solidFill>
            </a:endParaRPr>
          </a:p>
          <a:p>
            <a:pPr algn="l"/>
            <a:endParaRPr lang="en-US" sz="2300" dirty="0">
              <a:solidFill>
                <a:srgbClr val="000000"/>
              </a:solidFill>
            </a:endParaRPr>
          </a:p>
          <a:p>
            <a:pPr algn="l"/>
            <a:r>
              <a:rPr lang="en-US" sz="2300" dirty="0" smtClean="0">
                <a:solidFill>
                  <a:srgbClr val="000000"/>
                </a:solidFill>
              </a:rPr>
              <a:t>Over </a:t>
            </a:r>
            <a:r>
              <a:rPr lang="en-US" sz="2300" dirty="0">
                <a:solidFill>
                  <a:srgbClr val="000000"/>
                </a:solidFill>
              </a:rPr>
              <a:t>the last decade it has provided new insight to the investigation of how </a:t>
            </a:r>
            <a:r>
              <a:rPr lang="en-US" sz="2300" dirty="0" smtClean="0">
                <a:solidFill>
                  <a:srgbClr val="000000"/>
                </a:solidFill>
              </a:rPr>
              <a:t>memories are formed, pain, learning and emotion, memories </a:t>
            </a:r>
            <a:r>
              <a:rPr lang="en-US" sz="2300" dirty="0">
                <a:solidFill>
                  <a:srgbClr val="000000"/>
                </a:solidFill>
              </a:rPr>
              <a:t>are formed, language, pain, learning and </a:t>
            </a:r>
            <a:r>
              <a:rPr lang="en-US" sz="2300" dirty="0" smtClean="0">
                <a:solidFill>
                  <a:srgbClr val="000000"/>
                </a:solidFill>
              </a:rPr>
              <a:t>emotion.</a:t>
            </a:r>
            <a:endParaRPr lang="en-US" sz="2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287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160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Levy Launch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Elijah Levy</dc:creator>
  <cp:lastModifiedBy>Elijah Levy</cp:lastModifiedBy>
  <cp:revision>3</cp:revision>
  <dcterms:created xsi:type="dcterms:W3CDTF">2016-04-09T03:11:23Z</dcterms:created>
  <dcterms:modified xsi:type="dcterms:W3CDTF">2016-04-09T06:21:22Z</dcterms:modified>
</cp:coreProperties>
</file>