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74" r:id="rId3"/>
    <p:sldId id="275" r:id="rId4"/>
    <p:sldId id="263" r:id="rId5"/>
    <p:sldId id="257" r:id="rId6"/>
    <p:sldId id="258" r:id="rId7"/>
    <p:sldId id="261" r:id="rId8"/>
    <p:sldId id="270" r:id="rId9"/>
    <p:sldId id="262" r:id="rId10"/>
    <p:sldId id="264" r:id="rId11"/>
    <p:sldId id="265" r:id="rId12"/>
    <p:sldId id="266" r:id="rId13"/>
    <p:sldId id="267" r:id="rId14"/>
    <p:sldId id="268" r:id="rId15"/>
    <p:sldId id="273" r:id="rId16"/>
    <p:sldId id="271" r:id="rId17"/>
    <p:sldId id="272" r:id="rId18"/>
    <p:sldId id="25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8"/>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sorterViewPr>
    <p:cViewPr>
      <p:scale>
        <a:sx n="124" d="100"/>
        <a:sy n="12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11/4/19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11/4/19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rehabspot.com/treatment/co-occurring-disorders/domestic-violenc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rehabspot.com/opioids/heroi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c.gov/drugoverdose/data/index.html" TargetMode="External"/><Relationship Id="rId2" Type="http://schemas.openxmlformats.org/officeDocument/2006/relationships/hyperlink" Target="https://www.cdc.gov/drugoverdose/states/index.html" TargetMode="External"/><Relationship Id="rId1" Type="http://schemas.openxmlformats.org/officeDocument/2006/relationships/slideLayout" Target="../slideLayouts/slideLayout2.xml"/><Relationship Id="rId5" Type="http://schemas.openxmlformats.org/officeDocument/2006/relationships/hyperlink" Target="https://www.cdc.gov/RxAwareness/" TargetMode="External"/><Relationship Id="rId4" Type="http://schemas.openxmlformats.org/officeDocument/2006/relationships/hyperlink" Target="https://www.cdc.gov/drugoverdose/prescribing/guideline.html"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asahq.org/whensecondscount/pain-management/opioid-treatment/opioid-abus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F062A-374F-CA4D-854C-5EFA1AA38186}"/>
              </a:ext>
            </a:extLst>
          </p:cNvPr>
          <p:cNvSpPr>
            <a:spLocks noGrp="1"/>
          </p:cNvSpPr>
          <p:nvPr>
            <p:ph type="ctrTitle"/>
          </p:nvPr>
        </p:nvSpPr>
        <p:spPr>
          <a:xfrm>
            <a:off x="609600" y="1298448"/>
            <a:ext cx="8203096" cy="3255264"/>
          </a:xfrm>
        </p:spPr>
        <p:txBody>
          <a:bodyPr>
            <a:normAutofit fontScale="90000"/>
          </a:bodyPr>
          <a:lstStyle/>
          <a:p>
            <a:r>
              <a:rPr lang="en-US" dirty="0"/>
              <a:t>The Opioid Epidemic: Causes, Addiction and Prevention Strategies.</a:t>
            </a:r>
            <a:br>
              <a:rPr lang="en-US" dirty="0"/>
            </a:br>
            <a:endParaRPr lang="en-US" dirty="0"/>
          </a:p>
        </p:txBody>
      </p:sp>
    </p:spTree>
    <p:extLst>
      <p:ext uri="{BB962C8B-B14F-4D97-AF65-F5344CB8AC3E}">
        <p14:creationId xmlns:p14="http://schemas.microsoft.com/office/powerpoint/2010/main" val="416109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3914F-F8FD-324C-B7D4-ED2CA11FCBFC}"/>
              </a:ext>
            </a:extLst>
          </p:cNvPr>
          <p:cNvSpPr>
            <a:spLocks noGrp="1"/>
          </p:cNvSpPr>
          <p:nvPr>
            <p:ph type="title"/>
          </p:nvPr>
        </p:nvSpPr>
        <p:spPr/>
        <p:txBody>
          <a:bodyPr/>
          <a:lstStyle/>
          <a:p>
            <a:r>
              <a:rPr lang="en-US" dirty="0"/>
              <a:t>Addiction</a:t>
            </a:r>
          </a:p>
        </p:txBody>
      </p:sp>
      <p:sp>
        <p:nvSpPr>
          <p:cNvPr id="3" name="Content Placeholder 2">
            <a:extLst>
              <a:ext uri="{FF2B5EF4-FFF2-40B4-BE49-F238E27FC236}">
                <a16:creationId xmlns:a16="http://schemas.microsoft.com/office/drawing/2014/main" id="{9F7165FF-8A12-614C-A997-9C233FC4C10F}"/>
              </a:ext>
            </a:extLst>
          </p:cNvPr>
          <p:cNvSpPr>
            <a:spLocks noGrp="1"/>
          </p:cNvSpPr>
          <p:nvPr>
            <p:ph idx="1"/>
          </p:nvPr>
        </p:nvSpPr>
        <p:spPr>
          <a:xfrm>
            <a:off x="3564835" y="437321"/>
            <a:ext cx="8004313" cy="6056243"/>
          </a:xfrm>
        </p:spPr>
        <p:txBody>
          <a:bodyPr/>
          <a:lstStyle/>
          <a:p>
            <a:pPr marL="0" indent="0" algn="just">
              <a:buNone/>
            </a:pPr>
            <a:r>
              <a:rPr lang="en-US" dirty="0">
                <a:solidFill>
                  <a:schemeClr val="tx1"/>
                </a:solidFill>
              </a:rPr>
              <a:t>Addiction is a condition in which something that started as pleasurable now feels like something you can't live without.</a:t>
            </a:r>
          </a:p>
          <a:p>
            <a:pPr marL="0" indent="0" algn="just">
              <a:buNone/>
            </a:pPr>
            <a:r>
              <a:rPr lang="en-US" dirty="0">
                <a:solidFill>
                  <a:schemeClr val="tx1"/>
                </a:solidFill>
              </a:rPr>
              <a:t>Drug addiction as an irresistible craving for a drug, out-of-control and compulsive use of the drug, and continued use of the drug despite repeated, harmful consequences. </a:t>
            </a:r>
          </a:p>
          <a:p>
            <a:pPr marL="0" indent="0" algn="just">
              <a:buNone/>
            </a:pPr>
            <a:r>
              <a:rPr lang="en-US" dirty="0">
                <a:solidFill>
                  <a:schemeClr val="tx1"/>
                </a:solidFill>
              </a:rPr>
              <a:t>Opioids are highly addictive, in large part because they activate powerful reward centers in your brain.</a:t>
            </a:r>
          </a:p>
          <a:p>
            <a:pPr marL="0" indent="0" algn="just">
              <a:buNone/>
            </a:pPr>
            <a:r>
              <a:rPr lang="en-US" dirty="0">
                <a:solidFill>
                  <a:schemeClr val="tx1"/>
                </a:solidFill>
              </a:rPr>
              <a:t>Opioids trigger the release of endorphins, your brain's feel-good neurotransmitter. </a:t>
            </a:r>
          </a:p>
          <a:p>
            <a:pPr marL="0" indent="0" algn="just">
              <a:buNone/>
            </a:pPr>
            <a:r>
              <a:rPr lang="en-US" dirty="0">
                <a:solidFill>
                  <a:schemeClr val="tx1"/>
                </a:solidFill>
              </a:rPr>
              <a:t>Endorphins muffle your perception of pain and boost feelings of pleasure, creating a temporary but powerful sense of well-being. </a:t>
            </a:r>
          </a:p>
          <a:p>
            <a:pPr marL="0" indent="0" algn="just">
              <a:buNone/>
            </a:pPr>
            <a:r>
              <a:rPr lang="en-US" dirty="0">
                <a:solidFill>
                  <a:schemeClr val="tx1"/>
                </a:solidFill>
              </a:rPr>
              <a:t>As the opioid dose wears off, you may find yourself wanting those good feelings again.</a:t>
            </a:r>
          </a:p>
          <a:p>
            <a:pPr marL="0" indent="0" algn="just">
              <a:buNone/>
            </a:pPr>
            <a:r>
              <a:rPr lang="en-US" dirty="0">
                <a:solidFill>
                  <a:schemeClr val="tx1"/>
                </a:solidFill>
              </a:rPr>
              <a:t> </a:t>
            </a:r>
            <a:endParaRPr lang="en-US" dirty="0"/>
          </a:p>
        </p:txBody>
      </p:sp>
    </p:spTree>
    <p:extLst>
      <p:ext uri="{BB962C8B-B14F-4D97-AF65-F5344CB8AC3E}">
        <p14:creationId xmlns:p14="http://schemas.microsoft.com/office/powerpoint/2010/main" val="441441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DC3A5-B573-3A4C-9D58-1FEF2E421F92}"/>
              </a:ext>
            </a:extLst>
          </p:cNvPr>
          <p:cNvSpPr>
            <a:spLocks noGrp="1"/>
          </p:cNvSpPr>
          <p:nvPr>
            <p:ph type="title"/>
          </p:nvPr>
        </p:nvSpPr>
        <p:spPr/>
        <p:txBody>
          <a:bodyPr/>
          <a:lstStyle/>
          <a:p>
            <a:r>
              <a:rPr lang="en-US" dirty="0"/>
              <a:t>Short-Term vs. Long-Term Effects</a:t>
            </a:r>
          </a:p>
        </p:txBody>
      </p:sp>
      <p:sp>
        <p:nvSpPr>
          <p:cNvPr id="3" name="Content Placeholder 2">
            <a:extLst>
              <a:ext uri="{FF2B5EF4-FFF2-40B4-BE49-F238E27FC236}">
                <a16:creationId xmlns:a16="http://schemas.microsoft.com/office/drawing/2014/main" id="{BDDC8061-351B-6B4E-8445-FFF6C82D9E69}"/>
              </a:ext>
            </a:extLst>
          </p:cNvPr>
          <p:cNvSpPr>
            <a:spLocks noGrp="1"/>
          </p:cNvSpPr>
          <p:nvPr>
            <p:ph idx="1"/>
          </p:nvPr>
        </p:nvSpPr>
        <p:spPr>
          <a:xfrm>
            <a:off x="3511826" y="278295"/>
            <a:ext cx="8057322" cy="6056243"/>
          </a:xfrm>
        </p:spPr>
        <p:txBody>
          <a:bodyPr>
            <a:normAutofit/>
          </a:bodyPr>
          <a:lstStyle/>
          <a:p>
            <a:pPr algn="just"/>
            <a:r>
              <a:rPr lang="en-US" dirty="0">
                <a:solidFill>
                  <a:schemeClr val="tx1"/>
                </a:solidFill>
              </a:rPr>
              <a:t>When you take opioids repeatedly over time, your body slows its production of endorphins. </a:t>
            </a:r>
          </a:p>
          <a:p>
            <a:pPr algn="just"/>
            <a:r>
              <a:rPr lang="en-US" dirty="0">
                <a:solidFill>
                  <a:schemeClr val="tx1"/>
                </a:solidFill>
              </a:rPr>
              <a:t>The same dose of opioids stops triggering such a strong flood of good feelings. This is called tolerance.</a:t>
            </a:r>
          </a:p>
          <a:p>
            <a:pPr algn="just"/>
            <a:r>
              <a:rPr lang="en-US" dirty="0">
                <a:solidFill>
                  <a:schemeClr val="tx1"/>
                </a:solidFill>
              </a:rPr>
              <a:t> One reason opioid addiction is so common is that people who develop tolerance may feel driven to increase their doses so they can keep feeling good.</a:t>
            </a:r>
          </a:p>
          <a:p>
            <a:pPr algn="just"/>
            <a:r>
              <a:rPr lang="en-US" dirty="0">
                <a:solidFill>
                  <a:schemeClr val="tx1"/>
                </a:solidFill>
              </a:rPr>
              <a:t>Doctors may not increase the dosage so some opioid users who believe they need an increased supply turn, at this point, to illegally obtained opioids or heroin.</a:t>
            </a:r>
          </a:p>
          <a:p>
            <a:pPr algn="just"/>
            <a:r>
              <a:rPr lang="en-US" dirty="0">
                <a:solidFill>
                  <a:schemeClr val="tx1"/>
                </a:solidFill>
              </a:rPr>
              <a:t>Some illegally obtained drugs, such as fentanyl are laced with contaminants, or much more powerful opioids. </a:t>
            </a:r>
          </a:p>
          <a:p>
            <a:pPr algn="just"/>
            <a:r>
              <a:rPr lang="en-US" dirty="0">
                <a:solidFill>
                  <a:schemeClr val="tx1"/>
                </a:solidFill>
              </a:rPr>
              <a:t>Because of the potency of fentanyl, this particular combination has been associated with a significant number of deaths in those using heroin.</a:t>
            </a:r>
          </a:p>
          <a:p>
            <a:endParaRPr lang="en-US" dirty="0"/>
          </a:p>
        </p:txBody>
      </p:sp>
    </p:spTree>
    <p:extLst>
      <p:ext uri="{BB962C8B-B14F-4D97-AF65-F5344CB8AC3E}">
        <p14:creationId xmlns:p14="http://schemas.microsoft.com/office/powerpoint/2010/main" val="274677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7010-FB79-7F45-B744-C01E51A748B9}"/>
              </a:ext>
            </a:extLst>
          </p:cNvPr>
          <p:cNvSpPr>
            <a:spLocks noGrp="1"/>
          </p:cNvSpPr>
          <p:nvPr>
            <p:ph type="title"/>
          </p:nvPr>
        </p:nvSpPr>
        <p:spPr/>
        <p:txBody>
          <a:bodyPr/>
          <a:lstStyle/>
          <a:p>
            <a:r>
              <a:rPr lang="en-US" dirty="0"/>
              <a:t>Opioid Addiction Risk Factors</a:t>
            </a:r>
          </a:p>
        </p:txBody>
      </p:sp>
      <p:sp>
        <p:nvSpPr>
          <p:cNvPr id="3" name="Content Placeholder 2">
            <a:extLst>
              <a:ext uri="{FF2B5EF4-FFF2-40B4-BE49-F238E27FC236}">
                <a16:creationId xmlns:a16="http://schemas.microsoft.com/office/drawing/2014/main" id="{247AB7F1-7566-834D-9292-C3850318CF0D}"/>
              </a:ext>
            </a:extLst>
          </p:cNvPr>
          <p:cNvSpPr>
            <a:spLocks noGrp="1"/>
          </p:cNvSpPr>
          <p:nvPr>
            <p:ph idx="1"/>
          </p:nvPr>
        </p:nvSpPr>
        <p:spPr>
          <a:xfrm>
            <a:off x="3524712" y="310167"/>
            <a:ext cx="8044436" cy="6228522"/>
          </a:xfrm>
        </p:spPr>
        <p:txBody>
          <a:bodyPr>
            <a:noAutofit/>
          </a:bodyPr>
          <a:lstStyle/>
          <a:p>
            <a:pPr algn="just"/>
            <a:endParaRPr lang="en-US" dirty="0">
              <a:latin typeface="Avenir Book" panose="02000503020000020003" pitchFamily="2" charset="0"/>
            </a:endParaRPr>
          </a:p>
          <a:p>
            <a:pPr algn="just"/>
            <a:r>
              <a:rPr lang="en-US" dirty="0">
                <a:solidFill>
                  <a:schemeClr val="tx1"/>
                </a:solidFill>
                <a:latin typeface="Corbel" panose="020B0503020204020204" pitchFamily="34" charset="0"/>
              </a:rPr>
              <a:t>Opioids are most addictive when you take them using methods different from what was prescribed, such as crushing a pill so that it can be snorted or injected. </a:t>
            </a:r>
          </a:p>
          <a:p>
            <a:pPr algn="just"/>
            <a:r>
              <a:rPr lang="en-US" dirty="0">
                <a:solidFill>
                  <a:schemeClr val="tx1"/>
                </a:solidFill>
                <a:latin typeface="Corbel" panose="020B0503020204020204" pitchFamily="34" charset="0"/>
              </a:rPr>
              <a:t>This life-threatening practice is even more dangerous if the pill is a long- or extended-acting formulation. </a:t>
            </a:r>
          </a:p>
          <a:p>
            <a:pPr algn="just"/>
            <a:r>
              <a:rPr lang="en-US" dirty="0">
                <a:solidFill>
                  <a:schemeClr val="tx1"/>
                </a:solidFill>
                <a:latin typeface="Corbel" panose="020B0503020204020204" pitchFamily="34" charset="0"/>
              </a:rPr>
              <a:t>Rapidly delivering all the medicine to your body can cause an accidental overdose. </a:t>
            </a:r>
          </a:p>
          <a:p>
            <a:pPr algn="just"/>
            <a:r>
              <a:rPr lang="en-US" dirty="0">
                <a:solidFill>
                  <a:schemeClr val="tx1"/>
                </a:solidFill>
                <a:latin typeface="Corbel" panose="020B0503020204020204" pitchFamily="34" charset="0"/>
              </a:rPr>
              <a:t>The length of time you use prescribed opioids also plays a role. Researchers have found that taking opioid medications for more than a few days increases your risk of long-term use, which increases your risk of addiction.</a:t>
            </a:r>
          </a:p>
          <a:p>
            <a:pPr algn="just"/>
            <a:r>
              <a:rPr lang="en-US" dirty="0">
                <a:solidFill>
                  <a:schemeClr val="tx1"/>
                </a:solidFill>
                <a:latin typeface="Corbel" panose="020B0503020204020204" pitchFamily="34" charset="0"/>
              </a:rPr>
              <a:t>A number of additional factors — genetic, psychological and environmental — play a role in addiction, which can happen quickly or after many years of opioid use.</a:t>
            </a:r>
          </a:p>
          <a:p>
            <a:pPr algn="just"/>
            <a:endParaRPr lang="en-US" dirty="0">
              <a:latin typeface="Avenir Book" panose="02000503020000020003" pitchFamily="2" charset="0"/>
            </a:endParaRPr>
          </a:p>
        </p:txBody>
      </p:sp>
    </p:spTree>
    <p:extLst>
      <p:ext uri="{BB962C8B-B14F-4D97-AF65-F5344CB8AC3E}">
        <p14:creationId xmlns:p14="http://schemas.microsoft.com/office/powerpoint/2010/main" val="2910643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0543F-E91A-3046-AA11-AFBB16116A41}"/>
              </a:ext>
            </a:extLst>
          </p:cNvPr>
          <p:cNvSpPr>
            <a:spLocks noGrp="1"/>
          </p:cNvSpPr>
          <p:nvPr>
            <p:ph type="title"/>
          </p:nvPr>
        </p:nvSpPr>
        <p:spPr/>
        <p:txBody>
          <a:bodyPr/>
          <a:lstStyle/>
          <a:p>
            <a:r>
              <a:rPr lang="en-US" dirty="0"/>
              <a:t>Risk Factors of Opioid Misuse and Addiction</a:t>
            </a:r>
          </a:p>
        </p:txBody>
      </p:sp>
      <p:sp>
        <p:nvSpPr>
          <p:cNvPr id="3" name="Content Placeholder 2">
            <a:extLst>
              <a:ext uri="{FF2B5EF4-FFF2-40B4-BE49-F238E27FC236}">
                <a16:creationId xmlns:a16="http://schemas.microsoft.com/office/drawing/2014/main" id="{3B74FAAA-994A-5441-888B-7962F11A9F76}"/>
              </a:ext>
            </a:extLst>
          </p:cNvPr>
          <p:cNvSpPr>
            <a:spLocks noGrp="1"/>
          </p:cNvSpPr>
          <p:nvPr>
            <p:ph idx="1"/>
          </p:nvPr>
        </p:nvSpPr>
        <p:spPr>
          <a:xfrm>
            <a:off x="3869268" y="649357"/>
            <a:ext cx="7713132" cy="5632173"/>
          </a:xfrm>
        </p:spPr>
        <p:txBody>
          <a:bodyPr>
            <a:normAutofit fontScale="92500" lnSpcReduction="10000"/>
          </a:bodyPr>
          <a:lstStyle/>
          <a:p>
            <a:pPr marL="0" indent="0">
              <a:buNone/>
            </a:pPr>
            <a:endParaRPr lang="en-US" dirty="0"/>
          </a:p>
          <a:p>
            <a:r>
              <a:rPr lang="en-US" dirty="0">
                <a:solidFill>
                  <a:schemeClr val="tx1"/>
                </a:solidFill>
              </a:rPr>
              <a:t>Poverty</a:t>
            </a:r>
          </a:p>
          <a:p>
            <a:r>
              <a:rPr lang="en-US" dirty="0">
                <a:solidFill>
                  <a:schemeClr val="tx1"/>
                </a:solidFill>
              </a:rPr>
              <a:t>Unemployment</a:t>
            </a:r>
          </a:p>
          <a:p>
            <a:r>
              <a:rPr lang="en-US" dirty="0">
                <a:solidFill>
                  <a:schemeClr val="tx1"/>
                </a:solidFill>
              </a:rPr>
              <a:t>Family history of substance abuse</a:t>
            </a:r>
          </a:p>
          <a:p>
            <a:r>
              <a:rPr lang="en-US" dirty="0">
                <a:solidFill>
                  <a:schemeClr val="tx1"/>
                </a:solidFill>
              </a:rPr>
              <a:t>Personal history of substance abuse</a:t>
            </a:r>
          </a:p>
          <a:p>
            <a:r>
              <a:rPr lang="en-US" dirty="0">
                <a:solidFill>
                  <a:schemeClr val="tx1"/>
                </a:solidFill>
              </a:rPr>
              <a:t>Young age</a:t>
            </a:r>
          </a:p>
          <a:p>
            <a:r>
              <a:rPr lang="en-US" dirty="0">
                <a:solidFill>
                  <a:schemeClr val="tx1"/>
                </a:solidFill>
              </a:rPr>
              <a:t>History of criminal activity or legal problems including DUIs</a:t>
            </a:r>
          </a:p>
          <a:p>
            <a:r>
              <a:rPr lang="en-US" dirty="0">
                <a:solidFill>
                  <a:schemeClr val="tx1"/>
                </a:solidFill>
              </a:rPr>
              <a:t>Regular contact with high-risk people or high-risk environments</a:t>
            </a:r>
          </a:p>
          <a:p>
            <a:r>
              <a:rPr lang="en-US" dirty="0">
                <a:solidFill>
                  <a:schemeClr val="tx1"/>
                </a:solidFill>
              </a:rPr>
              <a:t>Problems with past employers, family members and friends (mental disorder)</a:t>
            </a:r>
          </a:p>
          <a:p>
            <a:r>
              <a:rPr lang="en-US" dirty="0">
                <a:solidFill>
                  <a:schemeClr val="tx1"/>
                </a:solidFill>
              </a:rPr>
              <a:t>Risk-taking or thrill-seeking behavior (death defying behavior)</a:t>
            </a:r>
          </a:p>
          <a:p>
            <a:r>
              <a:rPr lang="en-US" dirty="0">
                <a:solidFill>
                  <a:schemeClr val="tx1"/>
                </a:solidFill>
              </a:rPr>
              <a:t>Heavy tobacco use</a:t>
            </a:r>
          </a:p>
          <a:p>
            <a:r>
              <a:rPr lang="en-US" dirty="0">
                <a:solidFill>
                  <a:schemeClr val="tx1"/>
                </a:solidFill>
              </a:rPr>
              <a:t>History of severe depression or anxiety</a:t>
            </a:r>
          </a:p>
          <a:p>
            <a:r>
              <a:rPr lang="en-US" dirty="0">
                <a:solidFill>
                  <a:schemeClr val="tx1"/>
                </a:solidFill>
              </a:rPr>
              <a:t>Stressful life circumstances</a:t>
            </a:r>
          </a:p>
          <a:p>
            <a:r>
              <a:rPr lang="en-US" dirty="0">
                <a:solidFill>
                  <a:schemeClr val="tx1"/>
                </a:solidFill>
              </a:rPr>
              <a:t>Prior drug or alcohol rehabilitation</a:t>
            </a:r>
          </a:p>
          <a:p>
            <a:endParaRPr lang="en-US" dirty="0"/>
          </a:p>
        </p:txBody>
      </p:sp>
    </p:spTree>
    <p:extLst>
      <p:ext uri="{BB962C8B-B14F-4D97-AF65-F5344CB8AC3E}">
        <p14:creationId xmlns:p14="http://schemas.microsoft.com/office/powerpoint/2010/main" val="3892349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F9D32-032F-B743-BED5-2AD7333ED3EE}"/>
              </a:ext>
            </a:extLst>
          </p:cNvPr>
          <p:cNvSpPr>
            <a:spLocks noGrp="1"/>
          </p:cNvSpPr>
          <p:nvPr>
            <p:ph type="title"/>
          </p:nvPr>
        </p:nvSpPr>
        <p:spPr/>
        <p:txBody>
          <a:bodyPr/>
          <a:lstStyle/>
          <a:p>
            <a:r>
              <a:rPr lang="en-US" dirty="0"/>
              <a:t>Risk Factors for Women</a:t>
            </a:r>
          </a:p>
        </p:txBody>
      </p:sp>
      <p:sp>
        <p:nvSpPr>
          <p:cNvPr id="3" name="Content Placeholder 2">
            <a:extLst>
              <a:ext uri="{FF2B5EF4-FFF2-40B4-BE49-F238E27FC236}">
                <a16:creationId xmlns:a16="http://schemas.microsoft.com/office/drawing/2014/main" id="{69C8FAF0-8B12-1443-B8BA-6F4D8772F136}"/>
              </a:ext>
            </a:extLst>
          </p:cNvPr>
          <p:cNvSpPr>
            <a:spLocks noGrp="1"/>
          </p:cNvSpPr>
          <p:nvPr>
            <p:ph idx="1"/>
          </p:nvPr>
        </p:nvSpPr>
        <p:spPr>
          <a:xfrm>
            <a:off x="3657599" y="450574"/>
            <a:ext cx="7885043" cy="5950226"/>
          </a:xfrm>
        </p:spPr>
        <p:txBody>
          <a:bodyPr>
            <a:normAutofit fontScale="92500" lnSpcReduction="10000"/>
          </a:bodyPr>
          <a:lstStyle/>
          <a:p>
            <a:pPr algn="just"/>
            <a:r>
              <a:rPr lang="en-US" dirty="0">
                <a:solidFill>
                  <a:schemeClr val="tx1"/>
                </a:solidFill>
              </a:rPr>
              <a:t>In addition, women have a unique set of risk factors for opioid addiction. </a:t>
            </a:r>
          </a:p>
          <a:p>
            <a:pPr algn="just"/>
            <a:r>
              <a:rPr lang="en-US" dirty="0">
                <a:solidFill>
                  <a:schemeClr val="tx1"/>
                </a:solidFill>
              </a:rPr>
              <a:t>Women are more likely than men to have chronic pain.</a:t>
            </a:r>
          </a:p>
          <a:p>
            <a:pPr algn="just"/>
            <a:r>
              <a:rPr lang="en-US" dirty="0">
                <a:solidFill>
                  <a:schemeClr val="tx1"/>
                </a:solidFill>
              </a:rPr>
              <a:t>Compared with men, women are also more likely to be prescribed opioid medications, to be given higher doses and to use opioids for longer periods of time. </a:t>
            </a:r>
          </a:p>
          <a:p>
            <a:pPr algn="just"/>
            <a:r>
              <a:rPr lang="en-US" dirty="0">
                <a:solidFill>
                  <a:schemeClr val="tx1"/>
                </a:solidFill>
              </a:rPr>
              <a:t>Women may also have biological tendencies to become dependent on prescription pain relievers more quickly than are men.</a:t>
            </a:r>
          </a:p>
          <a:p>
            <a:pPr algn="just"/>
            <a:r>
              <a:rPr lang="en-US" dirty="0">
                <a:solidFill>
                  <a:schemeClr val="tx1"/>
                </a:solidFill>
              </a:rPr>
              <a:t>Additionally, pain sensitivity varies between men and women, with women reporting more chronic conditions that cause pain.</a:t>
            </a:r>
          </a:p>
          <a:p>
            <a:pPr algn="just"/>
            <a:r>
              <a:rPr lang="en-US" dirty="0">
                <a:solidFill>
                  <a:schemeClr val="tx1"/>
                </a:solidFill>
              </a:rPr>
              <a:t>These conditions may be associated with higher prescription rates of opioids.</a:t>
            </a:r>
          </a:p>
          <a:p>
            <a:pPr algn="just"/>
            <a:r>
              <a:rPr lang="en-US" dirty="0">
                <a:solidFill>
                  <a:schemeClr val="tx1"/>
                </a:solidFill>
              </a:rPr>
              <a:t>Women use opioids to combat negative emotions more than men do.</a:t>
            </a:r>
          </a:p>
          <a:p>
            <a:pPr algn="just"/>
            <a:r>
              <a:rPr lang="en-US" dirty="0">
                <a:solidFill>
                  <a:schemeClr val="tx1"/>
                </a:solidFill>
              </a:rPr>
              <a:t> Trauma affecting women can contribute to opioid abuse when compared to male users. </a:t>
            </a:r>
          </a:p>
          <a:p>
            <a:pPr algn="just"/>
            <a:r>
              <a:rPr lang="en-US" dirty="0">
                <a:solidFill>
                  <a:schemeClr val="tx1"/>
                </a:solidFill>
              </a:rPr>
              <a:t>Women are more often the victims of physical, mental, emotional, and sexual abuse than men. </a:t>
            </a:r>
          </a:p>
          <a:p>
            <a:pPr algn="just"/>
            <a:r>
              <a:rPr lang="en-US" dirty="0">
                <a:solidFill>
                  <a:schemeClr val="tx1"/>
                </a:solidFill>
              </a:rPr>
              <a:t>Women who have experienced childhood trauma or </a:t>
            </a:r>
            <a:r>
              <a:rPr lang="en-US" u="sng" dirty="0">
                <a:solidFill>
                  <a:schemeClr val="tx1"/>
                </a:solidFill>
                <a:hlinkClick r:id="rId2">
                  <a:extLst>
                    <a:ext uri="{A12FA001-AC4F-418D-AE19-62706E023703}">
                      <ahyp:hlinkClr xmlns:ahyp="http://schemas.microsoft.com/office/drawing/2018/hyperlinkcolor" val="tx"/>
                    </a:ext>
                  </a:extLst>
                </a:hlinkClick>
              </a:rPr>
              <a:t>domestic abuse</a:t>
            </a:r>
            <a:r>
              <a:rPr lang="en-US" dirty="0">
                <a:solidFill>
                  <a:schemeClr val="tx1"/>
                </a:solidFill>
              </a:rPr>
              <a:t> may use opioids to “cope” due to the temporary pleasurable and numbing feelings these drugs cause.</a:t>
            </a:r>
          </a:p>
        </p:txBody>
      </p:sp>
    </p:spTree>
    <p:extLst>
      <p:ext uri="{BB962C8B-B14F-4D97-AF65-F5344CB8AC3E}">
        <p14:creationId xmlns:p14="http://schemas.microsoft.com/office/powerpoint/2010/main" val="2436452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CA7AB-53F9-DA41-9EFD-838A31A46120}"/>
              </a:ext>
            </a:extLst>
          </p:cNvPr>
          <p:cNvSpPr>
            <a:spLocks noGrp="1"/>
          </p:cNvSpPr>
          <p:nvPr>
            <p:ph type="title"/>
          </p:nvPr>
        </p:nvSpPr>
        <p:spPr/>
        <p:txBody>
          <a:bodyPr/>
          <a:lstStyle/>
          <a:p>
            <a:r>
              <a:rPr lang="en-US" dirty="0"/>
              <a:t>Prostitution, Poverty, Women and Opioids</a:t>
            </a:r>
          </a:p>
        </p:txBody>
      </p:sp>
      <p:sp>
        <p:nvSpPr>
          <p:cNvPr id="3" name="Content Placeholder 2">
            <a:extLst>
              <a:ext uri="{FF2B5EF4-FFF2-40B4-BE49-F238E27FC236}">
                <a16:creationId xmlns:a16="http://schemas.microsoft.com/office/drawing/2014/main" id="{A90F1A9B-18F8-DE49-9C86-AE22384988A8}"/>
              </a:ext>
            </a:extLst>
          </p:cNvPr>
          <p:cNvSpPr>
            <a:spLocks noGrp="1"/>
          </p:cNvSpPr>
          <p:nvPr>
            <p:ph idx="1"/>
          </p:nvPr>
        </p:nvSpPr>
        <p:spPr>
          <a:xfrm>
            <a:off x="3564835" y="278295"/>
            <a:ext cx="8004313" cy="6188765"/>
          </a:xfrm>
        </p:spPr>
        <p:txBody>
          <a:bodyPr>
            <a:normAutofit fontScale="92500" lnSpcReduction="10000"/>
          </a:bodyPr>
          <a:lstStyle/>
          <a:p>
            <a:r>
              <a:rPr lang="en-US" dirty="0">
                <a:solidFill>
                  <a:schemeClr val="tx1"/>
                </a:solidFill>
              </a:rPr>
              <a:t>Women who abuse opioids, particularly those who inject them, are more likely to engage in prostitution to either fuel their habit or support themselves.</a:t>
            </a:r>
          </a:p>
          <a:p>
            <a:r>
              <a:rPr lang="en-US" dirty="0">
                <a:solidFill>
                  <a:schemeClr val="tx1"/>
                </a:solidFill>
              </a:rPr>
              <a:t> Their addiction becomes so severe it impacts their ability to work. </a:t>
            </a:r>
          </a:p>
          <a:p>
            <a:r>
              <a:rPr lang="en-US" dirty="0">
                <a:solidFill>
                  <a:schemeClr val="tx1"/>
                </a:solidFill>
              </a:rPr>
              <a:t>Women who prostitute, especially those who are trafficked and forced into prostitution, often use drugs as a coping mechanism or because they are forced to by their traffickers. </a:t>
            </a:r>
          </a:p>
          <a:p>
            <a:r>
              <a:rPr lang="en-US" dirty="0">
                <a:solidFill>
                  <a:schemeClr val="tx1"/>
                </a:solidFill>
              </a:rPr>
              <a:t>We see this in West Virginia and Ohio, where cities with higher rates of opioid abuse also have higher rates of prostitution.</a:t>
            </a:r>
          </a:p>
          <a:p>
            <a:r>
              <a:rPr lang="en-US" dirty="0">
                <a:solidFill>
                  <a:schemeClr val="tx1"/>
                </a:solidFill>
              </a:rPr>
              <a:t>Although opioid abuse affects women of all income levels, it disproportionately impacts women in poverty, in addition to causing poverty. </a:t>
            </a:r>
          </a:p>
          <a:p>
            <a:pPr marL="0" indent="0" algn="ctr">
              <a:buNone/>
            </a:pPr>
            <a:r>
              <a:rPr lang="en-US" u="sng" dirty="0">
                <a:solidFill>
                  <a:schemeClr val="tx1"/>
                </a:solidFill>
              </a:rPr>
              <a:t>Characteristics of women on opioids:</a:t>
            </a:r>
          </a:p>
          <a:p>
            <a:pPr>
              <a:buFont typeface="Arial" panose="020B0604020202020204" pitchFamily="34" charset="0"/>
              <a:buChar char="•"/>
            </a:pPr>
            <a:r>
              <a:rPr lang="en-US" dirty="0">
                <a:solidFill>
                  <a:schemeClr val="tx1"/>
                </a:solidFill>
              </a:rPr>
              <a:t>have lower educational levels and unstable housing. </a:t>
            </a:r>
          </a:p>
          <a:p>
            <a:pPr>
              <a:buFont typeface="Arial" panose="020B0604020202020204" pitchFamily="34" charset="0"/>
              <a:buChar char="•"/>
            </a:pPr>
            <a:r>
              <a:rPr lang="en-US" dirty="0">
                <a:solidFill>
                  <a:schemeClr val="tx1"/>
                </a:solidFill>
              </a:rPr>
              <a:t>are also more likely to be homeless</a:t>
            </a:r>
          </a:p>
          <a:p>
            <a:pPr>
              <a:buFont typeface="Arial" panose="020B0604020202020204" pitchFamily="34" charset="0"/>
              <a:buChar char="•"/>
            </a:pPr>
            <a:r>
              <a:rPr lang="en-US" dirty="0">
                <a:solidFill>
                  <a:schemeClr val="tx1"/>
                </a:solidFill>
              </a:rPr>
              <a:t>live on the streets</a:t>
            </a:r>
          </a:p>
          <a:p>
            <a:pPr>
              <a:buFont typeface="Arial" panose="020B0604020202020204" pitchFamily="34" charset="0"/>
              <a:buChar char="•"/>
            </a:pPr>
            <a:r>
              <a:rPr lang="en-US" dirty="0">
                <a:solidFill>
                  <a:schemeClr val="tx1"/>
                </a:solidFill>
              </a:rPr>
              <a:t>experience sexual and physical violence</a:t>
            </a:r>
          </a:p>
          <a:p>
            <a:pPr>
              <a:buFont typeface="Arial" panose="020B0604020202020204" pitchFamily="34" charset="0"/>
              <a:buChar char="•"/>
            </a:pPr>
            <a:r>
              <a:rPr lang="en-US" dirty="0">
                <a:solidFill>
                  <a:schemeClr val="tx1"/>
                </a:solidFill>
              </a:rPr>
              <a:t>infection (HIV and hepatitis)  </a:t>
            </a:r>
          </a:p>
          <a:p>
            <a:pPr>
              <a:buFont typeface="Arial" panose="020B0604020202020204" pitchFamily="34" charset="0"/>
              <a:buChar char="•"/>
            </a:pPr>
            <a:r>
              <a:rPr lang="en-US" dirty="0">
                <a:solidFill>
                  <a:schemeClr val="tx1"/>
                </a:solidFill>
              </a:rPr>
              <a:t>are also constantly exposed to unsafe people and have to thrive in unsafe environments.</a:t>
            </a:r>
          </a:p>
        </p:txBody>
      </p:sp>
    </p:spTree>
    <p:extLst>
      <p:ext uri="{BB962C8B-B14F-4D97-AF65-F5344CB8AC3E}">
        <p14:creationId xmlns:p14="http://schemas.microsoft.com/office/powerpoint/2010/main" val="1716304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2D96-94B0-EC45-B573-64EAD791862F}"/>
              </a:ext>
            </a:extLst>
          </p:cNvPr>
          <p:cNvSpPr>
            <a:spLocks noGrp="1"/>
          </p:cNvSpPr>
          <p:nvPr>
            <p:ph type="title"/>
          </p:nvPr>
        </p:nvSpPr>
        <p:spPr/>
        <p:txBody>
          <a:bodyPr/>
          <a:lstStyle/>
          <a:p>
            <a:r>
              <a:rPr lang="en-US" dirty="0"/>
              <a:t>Expectant Mothers</a:t>
            </a:r>
          </a:p>
        </p:txBody>
      </p:sp>
      <p:sp>
        <p:nvSpPr>
          <p:cNvPr id="3" name="Content Placeholder 2">
            <a:extLst>
              <a:ext uri="{FF2B5EF4-FFF2-40B4-BE49-F238E27FC236}">
                <a16:creationId xmlns:a16="http://schemas.microsoft.com/office/drawing/2014/main" id="{B62D6831-6206-0348-8A45-46442A3D6D1A}"/>
              </a:ext>
            </a:extLst>
          </p:cNvPr>
          <p:cNvSpPr>
            <a:spLocks noGrp="1"/>
          </p:cNvSpPr>
          <p:nvPr>
            <p:ph idx="1"/>
          </p:nvPr>
        </p:nvSpPr>
        <p:spPr>
          <a:xfrm>
            <a:off x="3869268" y="265043"/>
            <a:ext cx="7315200" cy="6149009"/>
          </a:xfrm>
        </p:spPr>
        <p:txBody>
          <a:bodyPr>
            <a:normAutofit/>
          </a:bodyPr>
          <a:lstStyle/>
          <a:p>
            <a:pPr algn="just"/>
            <a:r>
              <a:rPr lang="en-US" dirty="0">
                <a:solidFill>
                  <a:schemeClr val="tx1"/>
                </a:solidFill>
              </a:rPr>
              <a:t>Expectant mothers are not exempt from opioid abuse. </a:t>
            </a:r>
          </a:p>
          <a:p>
            <a:pPr algn="just"/>
            <a:r>
              <a:rPr lang="en-US" dirty="0">
                <a:solidFill>
                  <a:schemeClr val="tx1"/>
                </a:solidFill>
              </a:rPr>
              <a:t>Expectant mothers use prescription opioids to help pregnancy pain. </a:t>
            </a:r>
          </a:p>
          <a:p>
            <a:pPr algn="just"/>
            <a:r>
              <a:rPr lang="en-US" dirty="0">
                <a:solidFill>
                  <a:schemeClr val="tx1"/>
                </a:solidFill>
              </a:rPr>
              <a:t>When prescription opioids are taken responsibly, they may not harm the baby (although all pregnant women should consult with a doctor before using any opioid). </a:t>
            </a:r>
          </a:p>
          <a:p>
            <a:pPr algn="just"/>
            <a:r>
              <a:rPr lang="en-US" dirty="0">
                <a:solidFill>
                  <a:schemeClr val="tx1"/>
                </a:solidFill>
              </a:rPr>
              <a:t>The problem lies in an expecting mother’s tolerance. </a:t>
            </a:r>
          </a:p>
          <a:p>
            <a:pPr algn="just"/>
            <a:r>
              <a:rPr lang="en-US" dirty="0">
                <a:solidFill>
                  <a:schemeClr val="tx1"/>
                </a:solidFill>
              </a:rPr>
              <a:t>If she has been taking a prescription opioid for a long time and develops tolerance, she may take more than she is prescribed, or she may seek out a different, stronger opioid, like </a:t>
            </a:r>
            <a:r>
              <a:rPr lang="en-US" u="sng" dirty="0">
                <a:solidFill>
                  <a:schemeClr val="tx1"/>
                </a:solidFill>
                <a:hlinkClick r:id="rId2">
                  <a:extLst>
                    <a:ext uri="{A12FA001-AC4F-418D-AE19-62706E023703}">
                      <ahyp:hlinkClr xmlns:ahyp="http://schemas.microsoft.com/office/drawing/2018/hyperlinkcolor" val="tx"/>
                    </a:ext>
                  </a:extLst>
                </a:hlinkClick>
              </a:rPr>
              <a:t>heroin</a:t>
            </a:r>
            <a:r>
              <a:rPr lang="en-US" dirty="0">
                <a:solidFill>
                  <a:schemeClr val="tx1"/>
                </a:solidFill>
              </a:rPr>
              <a:t>. </a:t>
            </a:r>
          </a:p>
          <a:p>
            <a:pPr algn="just"/>
            <a:r>
              <a:rPr lang="en-US" dirty="0">
                <a:solidFill>
                  <a:schemeClr val="tx1"/>
                </a:solidFill>
              </a:rPr>
              <a:t>Her physician may or may not prescribe a more potent opioid.</a:t>
            </a:r>
          </a:p>
          <a:p>
            <a:pPr algn="just"/>
            <a:r>
              <a:rPr lang="en-US" dirty="0">
                <a:solidFill>
                  <a:schemeClr val="tx1"/>
                </a:solidFill>
              </a:rPr>
              <a:t>If she doesn’t get a more potent opioid, she may turn to criminal drug dealers.</a:t>
            </a:r>
          </a:p>
          <a:p>
            <a:pPr algn="just"/>
            <a:r>
              <a:rPr lang="en-US" dirty="0">
                <a:solidFill>
                  <a:schemeClr val="tx1"/>
                </a:solidFill>
              </a:rPr>
              <a:t>When an expectant mother abuses opioids, the chemicals get into the bloodstream. </a:t>
            </a:r>
          </a:p>
          <a:p>
            <a:endParaRPr lang="en-US" dirty="0"/>
          </a:p>
        </p:txBody>
      </p:sp>
    </p:spTree>
    <p:extLst>
      <p:ext uri="{BB962C8B-B14F-4D97-AF65-F5344CB8AC3E}">
        <p14:creationId xmlns:p14="http://schemas.microsoft.com/office/powerpoint/2010/main" val="2335917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EEBDA-A647-8B41-ADC3-B9FEEAC42C23}"/>
              </a:ext>
            </a:extLst>
          </p:cNvPr>
          <p:cNvSpPr>
            <a:spLocks noGrp="1"/>
          </p:cNvSpPr>
          <p:nvPr>
            <p:ph type="title"/>
          </p:nvPr>
        </p:nvSpPr>
        <p:spPr/>
        <p:txBody>
          <a:bodyPr/>
          <a:lstStyle/>
          <a:p>
            <a:r>
              <a:rPr lang="en-US" dirty="0"/>
              <a:t>Women and Opioids</a:t>
            </a:r>
          </a:p>
        </p:txBody>
      </p:sp>
      <p:sp>
        <p:nvSpPr>
          <p:cNvPr id="3" name="Content Placeholder 2">
            <a:extLst>
              <a:ext uri="{FF2B5EF4-FFF2-40B4-BE49-F238E27FC236}">
                <a16:creationId xmlns:a16="http://schemas.microsoft.com/office/drawing/2014/main" id="{5864B144-6CE9-CB41-AA43-8E7D1A76BD32}"/>
              </a:ext>
            </a:extLst>
          </p:cNvPr>
          <p:cNvSpPr>
            <a:spLocks noGrp="1"/>
          </p:cNvSpPr>
          <p:nvPr>
            <p:ph idx="1"/>
          </p:nvPr>
        </p:nvSpPr>
        <p:spPr>
          <a:xfrm>
            <a:off x="3458817" y="437321"/>
            <a:ext cx="8110331" cy="6056243"/>
          </a:xfrm>
        </p:spPr>
        <p:txBody>
          <a:bodyPr>
            <a:normAutofit fontScale="70000" lnSpcReduction="20000"/>
          </a:bodyPr>
          <a:lstStyle/>
          <a:p>
            <a:endParaRPr lang="en-US" dirty="0"/>
          </a:p>
          <a:p>
            <a:pPr algn="just"/>
            <a:r>
              <a:rPr lang="en-US" sz="2600" dirty="0">
                <a:solidFill>
                  <a:schemeClr val="tx1"/>
                </a:solidFill>
              </a:rPr>
              <a:t>Once in the bloodstream, the baby gets exposed to the drug. </a:t>
            </a:r>
          </a:p>
          <a:p>
            <a:pPr algn="just"/>
            <a:r>
              <a:rPr lang="en-US" sz="2600" dirty="0">
                <a:solidFill>
                  <a:schemeClr val="tx1"/>
                </a:solidFill>
              </a:rPr>
              <a:t>In some cases, the baby will even develop a dependence in the womb.</a:t>
            </a:r>
          </a:p>
          <a:p>
            <a:pPr algn="just"/>
            <a:r>
              <a:rPr lang="en-US" sz="2600" dirty="0">
                <a:solidFill>
                  <a:schemeClr val="tx1"/>
                </a:solidFill>
              </a:rPr>
              <a:t> When the baby is born and its drug supply is cut off, he or she endures withdrawal symptoms. </a:t>
            </a:r>
          </a:p>
          <a:p>
            <a:pPr algn="just"/>
            <a:r>
              <a:rPr lang="en-US" sz="2600" dirty="0">
                <a:solidFill>
                  <a:schemeClr val="tx1"/>
                </a:solidFill>
              </a:rPr>
              <a:t>This condition is known as neonatal abstinence syndrome (NAS). </a:t>
            </a:r>
          </a:p>
          <a:p>
            <a:pPr algn="just"/>
            <a:r>
              <a:rPr lang="en-US" sz="2600" dirty="0">
                <a:solidFill>
                  <a:schemeClr val="tx1"/>
                </a:solidFill>
              </a:rPr>
              <a:t>The baby experiences symptoms between 2 days and 2 weeks. Babies can feel:</a:t>
            </a:r>
          </a:p>
          <a:p>
            <a:pPr algn="just"/>
            <a:endParaRPr lang="en-US" sz="2600" dirty="0">
              <a:solidFill>
                <a:schemeClr val="tx1"/>
              </a:solidFill>
            </a:endParaRPr>
          </a:p>
          <a:p>
            <a:pPr algn="just"/>
            <a:r>
              <a:rPr lang="en-US" sz="2600" dirty="0">
                <a:solidFill>
                  <a:schemeClr val="tx1"/>
                </a:solidFill>
              </a:rPr>
              <a:t>Irritability</a:t>
            </a:r>
          </a:p>
          <a:p>
            <a:pPr algn="just"/>
            <a:r>
              <a:rPr lang="en-US" sz="2600" dirty="0">
                <a:solidFill>
                  <a:schemeClr val="tx1"/>
                </a:solidFill>
              </a:rPr>
              <a:t>Tremors</a:t>
            </a:r>
          </a:p>
          <a:p>
            <a:pPr algn="just"/>
            <a:r>
              <a:rPr lang="en-US" sz="2600" dirty="0">
                <a:solidFill>
                  <a:schemeClr val="tx1"/>
                </a:solidFill>
              </a:rPr>
              <a:t>Rigid muscles</a:t>
            </a:r>
          </a:p>
          <a:p>
            <a:pPr algn="just"/>
            <a:r>
              <a:rPr lang="en-US" sz="2600" dirty="0">
                <a:solidFill>
                  <a:schemeClr val="tx1"/>
                </a:solidFill>
              </a:rPr>
              <a:t>Fever</a:t>
            </a:r>
          </a:p>
          <a:p>
            <a:pPr algn="just"/>
            <a:r>
              <a:rPr lang="en-US" sz="2600" dirty="0">
                <a:solidFill>
                  <a:schemeClr val="tx1"/>
                </a:solidFill>
              </a:rPr>
              <a:t>Seizures</a:t>
            </a:r>
          </a:p>
          <a:p>
            <a:pPr algn="just"/>
            <a:r>
              <a:rPr lang="en-US" sz="2600" dirty="0">
                <a:solidFill>
                  <a:schemeClr val="tx1"/>
                </a:solidFill>
              </a:rPr>
              <a:t>Loose muscles</a:t>
            </a:r>
          </a:p>
          <a:p>
            <a:pPr algn="just"/>
            <a:r>
              <a:rPr lang="en-US" sz="2600" dirty="0">
                <a:solidFill>
                  <a:schemeClr val="tx1"/>
                </a:solidFill>
              </a:rPr>
              <a:t>Nausea</a:t>
            </a:r>
          </a:p>
          <a:p>
            <a:pPr algn="just"/>
            <a:r>
              <a:rPr lang="en-US" sz="2600" dirty="0">
                <a:solidFill>
                  <a:schemeClr val="tx1"/>
                </a:solidFill>
              </a:rPr>
              <a:t>A high-pitched cry for drug</a:t>
            </a:r>
          </a:p>
          <a:p>
            <a:pPr algn="just"/>
            <a:r>
              <a:rPr lang="en-US" sz="2600" dirty="0">
                <a:solidFill>
                  <a:schemeClr val="tx1"/>
                </a:solidFill>
              </a:rPr>
              <a:t>The baby craves the substance and needs to be weaned off. Sadly, some babies have additional complications, like learning deficiencies and low body weight.</a:t>
            </a:r>
          </a:p>
          <a:p>
            <a:endParaRPr lang="en-US" dirty="0"/>
          </a:p>
        </p:txBody>
      </p:sp>
    </p:spTree>
    <p:extLst>
      <p:ext uri="{BB962C8B-B14F-4D97-AF65-F5344CB8AC3E}">
        <p14:creationId xmlns:p14="http://schemas.microsoft.com/office/powerpoint/2010/main" val="2182604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FB433-4156-054C-9967-EE54BA321235}"/>
              </a:ext>
            </a:extLst>
          </p:cNvPr>
          <p:cNvSpPr>
            <a:spLocks noGrp="1"/>
          </p:cNvSpPr>
          <p:nvPr>
            <p:ph type="title"/>
          </p:nvPr>
        </p:nvSpPr>
        <p:spPr>
          <a:xfrm>
            <a:off x="464953" y="1128408"/>
            <a:ext cx="2384264" cy="4601183"/>
          </a:xfrm>
        </p:spPr>
        <p:txBody>
          <a:bodyPr/>
          <a:lstStyle/>
          <a:p>
            <a:r>
              <a:rPr lang="en-US" dirty="0"/>
              <a:t>The Focus of the CDC’s Work </a:t>
            </a:r>
          </a:p>
        </p:txBody>
      </p:sp>
      <p:sp>
        <p:nvSpPr>
          <p:cNvPr id="3" name="Content Placeholder 2">
            <a:extLst>
              <a:ext uri="{FF2B5EF4-FFF2-40B4-BE49-F238E27FC236}">
                <a16:creationId xmlns:a16="http://schemas.microsoft.com/office/drawing/2014/main" id="{C59A1E5C-E8C3-3B43-A52B-E0CE6E7E437B}"/>
              </a:ext>
            </a:extLst>
          </p:cNvPr>
          <p:cNvSpPr>
            <a:spLocks noGrp="1"/>
          </p:cNvSpPr>
          <p:nvPr>
            <p:ph idx="1"/>
          </p:nvPr>
        </p:nvSpPr>
        <p:spPr>
          <a:xfrm>
            <a:off x="3617843" y="304799"/>
            <a:ext cx="7991061" cy="6175513"/>
          </a:xfrm>
        </p:spPr>
        <p:txBody>
          <a:bodyPr>
            <a:normAutofit/>
          </a:bodyPr>
          <a:lstStyle/>
          <a:p>
            <a:pPr marL="0" indent="0">
              <a:buNone/>
            </a:pPr>
            <a:endParaRPr lang="en-US" dirty="0">
              <a:latin typeface="Avenir Book" panose="02000503020000020003" pitchFamily="2" charset="0"/>
            </a:endParaRPr>
          </a:p>
          <a:p>
            <a:pPr marL="0" indent="0" algn="just">
              <a:buNone/>
            </a:pPr>
            <a:r>
              <a:rPr lang="en-US" sz="2100" dirty="0">
                <a:solidFill>
                  <a:schemeClr val="tx1"/>
                </a:solidFill>
              </a:rPr>
              <a:t>Developing prevention efforts by </a:t>
            </a:r>
            <a:r>
              <a:rPr lang="en-US" sz="2100" u="sng" dirty="0">
                <a:solidFill>
                  <a:schemeClr val="tx1"/>
                </a:solidFill>
                <a:hlinkClick r:id="rId2">
                  <a:extLst>
                    <a:ext uri="{A12FA001-AC4F-418D-AE19-62706E023703}">
                      <ahyp:hlinkClr xmlns:ahyp="http://schemas.microsoft.com/office/drawing/2018/hyperlinkcolor" val="tx"/>
                    </a:ext>
                  </a:extLst>
                </a:hlinkClick>
              </a:rPr>
              <a:t>equipping states</a:t>
            </a:r>
            <a:r>
              <a:rPr lang="en-US" sz="2100" dirty="0">
                <a:solidFill>
                  <a:schemeClr val="tx1"/>
                </a:solidFill>
              </a:rPr>
              <a:t> with resources, improving data collection, and supporting the use of evidence-based prevention strategies.</a:t>
            </a:r>
          </a:p>
          <a:p>
            <a:pPr algn="just"/>
            <a:r>
              <a:rPr lang="en-US" sz="2100" dirty="0">
                <a:solidFill>
                  <a:schemeClr val="tx1"/>
                </a:solidFill>
              </a:rPr>
              <a:t>Improving data quality and tracking trends to better understand and respond to the epidemic. Collecting and </a:t>
            </a:r>
            <a:r>
              <a:rPr lang="en-US" sz="2100" u="sng" dirty="0">
                <a:solidFill>
                  <a:schemeClr val="tx1"/>
                </a:solidFill>
                <a:hlinkClick r:id="rId3">
                  <a:extLst>
                    <a:ext uri="{A12FA001-AC4F-418D-AE19-62706E023703}">
                      <ahyp:hlinkClr xmlns:ahyp="http://schemas.microsoft.com/office/drawing/2018/hyperlinkcolor" val="tx"/>
                    </a:ext>
                  </a:extLst>
                </a:hlinkClick>
              </a:rPr>
              <a:t>analyzing data on opioid-related overdoses</a:t>
            </a:r>
            <a:r>
              <a:rPr lang="en-US" sz="2100" dirty="0">
                <a:solidFill>
                  <a:schemeClr val="tx1"/>
                </a:solidFill>
              </a:rPr>
              <a:t> to better identify areas that need assistance and to evaluate prevention efforts.</a:t>
            </a:r>
          </a:p>
          <a:p>
            <a:pPr algn="just"/>
            <a:r>
              <a:rPr lang="en-US" sz="2100" dirty="0">
                <a:solidFill>
                  <a:schemeClr val="tx1"/>
                </a:solidFill>
              </a:rPr>
              <a:t>Supporting healthcare providers and health systems with data, tools, and guidance for evidence-based decision-making to </a:t>
            </a:r>
            <a:r>
              <a:rPr lang="en-US" sz="2100" u="sng" dirty="0">
                <a:solidFill>
                  <a:schemeClr val="tx1"/>
                </a:solidFill>
                <a:hlinkClick r:id="rId4">
                  <a:extLst>
                    <a:ext uri="{A12FA001-AC4F-418D-AE19-62706E023703}">
                      <ahyp:hlinkClr xmlns:ahyp="http://schemas.microsoft.com/office/drawing/2018/hyperlinkcolor" val="tx"/>
                    </a:ext>
                  </a:extLst>
                </a:hlinkClick>
              </a:rPr>
              <a:t>improve opioid prescribing</a:t>
            </a:r>
            <a:r>
              <a:rPr lang="en-US" sz="2100" dirty="0">
                <a:solidFill>
                  <a:schemeClr val="tx1"/>
                </a:solidFill>
              </a:rPr>
              <a:t> and patient safety.</a:t>
            </a:r>
          </a:p>
          <a:p>
            <a:pPr algn="just"/>
            <a:r>
              <a:rPr lang="en-US" sz="2100" dirty="0">
                <a:solidFill>
                  <a:schemeClr val="tx1"/>
                </a:solidFill>
              </a:rPr>
              <a:t>Partnering with public safety officials, including law enforcement, to address the growing illicit opioid problem.</a:t>
            </a:r>
          </a:p>
          <a:p>
            <a:pPr algn="just"/>
            <a:r>
              <a:rPr lang="en-US" sz="2100" dirty="0">
                <a:solidFill>
                  <a:schemeClr val="tx1"/>
                </a:solidFill>
              </a:rPr>
              <a:t>Encouraging consumers to make safe choices about opioids and </a:t>
            </a:r>
            <a:r>
              <a:rPr lang="en-US" sz="2100" u="sng" dirty="0">
                <a:solidFill>
                  <a:schemeClr val="tx1"/>
                </a:solidFill>
                <a:hlinkClick r:id="rId5">
                  <a:extLst>
                    <a:ext uri="{A12FA001-AC4F-418D-AE19-62706E023703}">
                      <ahyp:hlinkClr xmlns:ahyp="http://schemas.microsoft.com/office/drawing/2018/hyperlinkcolor" val="tx"/>
                    </a:ext>
                  </a:extLst>
                </a:hlinkClick>
              </a:rPr>
              <a:t>raising awareness</a:t>
            </a:r>
            <a:r>
              <a:rPr lang="en-US" sz="2100" dirty="0">
                <a:solidFill>
                  <a:schemeClr val="tx1"/>
                </a:solidFill>
              </a:rPr>
              <a:t> about prescription opioid misuse and overdose.</a:t>
            </a:r>
          </a:p>
          <a:p>
            <a:br>
              <a:rPr lang="en-US" dirty="0"/>
            </a:br>
            <a:endParaRPr lang="en-US" dirty="0"/>
          </a:p>
        </p:txBody>
      </p:sp>
    </p:spTree>
    <p:extLst>
      <p:ext uri="{BB962C8B-B14F-4D97-AF65-F5344CB8AC3E}">
        <p14:creationId xmlns:p14="http://schemas.microsoft.com/office/powerpoint/2010/main" val="76007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0F34E-5AA1-844E-9DDC-125828971D7E}"/>
              </a:ext>
            </a:extLst>
          </p:cNvPr>
          <p:cNvSpPr>
            <a:spLocks noGrp="1"/>
          </p:cNvSpPr>
          <p:nvPr>
            <p:ph type="title"/>
          </p:nvPr>
        </p:nvSpPr>
        <p:spPr>
          <a:xfrm>
            <a:off x="252919" y="1123837"/>
            <a:ext cx="3179394" cy="4601183"/>
          </a:xfrm>
        </p:spPr>
        <p:txBody>
          <a:bodyPr/>
          <a:lstStyle/>
          <a:p>
            <a:r>
              <a:rPr lang="en-US" dirty="0"/>
              <a:t>What are Opioids and How They Work</a:t>
            </a:r>
          </a:p>
        </p:txBody>
      </p:sp>
      <p:sp>
        <p:nvSpPr>
          <p:cNvPr id="3" name="Content Placeholder 2">
            <a:extLst>
              <a:ext uri="{FF2B5EF4-FFF2-40B4-BE49-F238E27FC236}">
                <a16:creationId xmlns:a16="http://schemas.microsoft.com/office/drawing/2014/main" id="{65C46766-ECD3-3249-BBCE-B528D0C8FC9C}"/>
              </a:ext>
            </a:extLst>
          </p:cNvPr>
          <p:cNvSpPr>
            <a:spLocks noGrp="1"/>
          </p:cNvSpPr>
          <p:nvPr>
            <p:ph idx="1"/>
          </p:nvPr>
        </p:nvSpPr>
        <p:spPr>
          <a:xfrm>
            <a:off x="3617843" y="251791"/>
            <a:ext cx="7977809" cy="6255026"/>
          </a:xfrm>
        </p:spPr>
        <p:txBody>
          <a:bodyPr>
            <a:normAutofit/>
          </a:bodyPr>
          <a:lstStyle/>
          <a:p>
            <a:pPr marL="0" indent="0" algn="just">
              <a:buNone/>
            </a:pPr>
            <a:endParaRPr lang="en-US" b="1" dirty="0">
              <a:solidFill>
                <a:schemeClr val="tx1"/>
              </a:solidFill>
            </a:endParaRPr>
          </a:p>
          <a:p>
            <a:pPr algn="just"/>
            <a:r>
              <a:rPr lang="en-US" dirty="0">
                <a:solidFill>
                  <a:schemeClr val="tx1"/>
                </a:solidFill>
              </a:rPr>
              <a:t>Opioids, sometimes called narcotics, are medications prescribed by doctors to treat persistent or severe pain. </a:t>
            </a:r>
          </a:p>
          <a:p>
            <a:pPr algn="just"/>
            <a:r>
              <a:rPr lang="en-US" dirty="0">
                <a:solidFill>
                  <a:schemeClr val="tx1"/>
                </a:solidFill>
              </a:rPr>
              <a:t>They are used by people with chronic headaches and backaches, by patients recovering from surgery or experiencing severe pain associated with cancer</a:t>
            </a:r>
          </a:p>
          <a:p>
            <a:pPr marL="0" indent="0" algn="ctr">
              <a:buNone/>
            </a:pPr>
            <a:r>
              <a:rPr lang="en-US" dirty="0">
                <a:solidFill>
                  <a:schemeClr val="tx1"/>
                </a:solidFill>
              </a:rPr>
              <a:t>How do opioids work?</a:t>
            </a:r>
          </a:p>
          <a:p>
            <a:pPr algn="just"/>
            <a:r>
              <a:rPr lang="en-US" dirty="0">
                <a:solidFill>
                  <a:schemeClr val="tx1"/>
                </a:solidFill>
              </a:rPr>
              <a:t>Opioids attach to proteins called opioid receptors on nerve cells in the brain, spinal cord, gut and other parts of the body. </a:t>
            </a:r>
          </a:p>
          <a:p>
            <a:pPr algn="just"/>
            <a:r>
              <a:rPr lang="en-US" dirty="0">
                <a:solidFill>
                  <a:schemeClr val="tx1"/>
                </a:solidFill>
              </a:rPr>
              <a:t>After attaching opioids block pain messages sent from the body through the spinal cord to the brain. </a:t>
            </a:r>
          </a:p>
          <a:p>
            <a:pPr algn="just"/>
            <a:r>
              <a:rPr lang="en-US" dirty="0">
                <a:solidFill>
                  <a:schemeClr val="tx1"/>
                </a:solidFill>
              </a:rPr>
              <a:t>While they can effectively relieve pain, opioids carry some risks and can be highly addictive. </a:t>
            </a:r>
          </a:p>
          <a:p>
            <a:pPr algn="just"/>
            <a:r>
              <a:rPr lang="en-US" dirty="0">
                <a:solidFill>
                  <a:schemeClr val="tx1"/>
                </a:solidFill>
              </a:rPr>
              <a:t>The risk of </a:t>
            </a:r>
            <a:r>
              <a:rPr lang="en-US" dirty="0">
                <a:solidFill>
                  <a:schemeClr val="tx1"/>
                </a:solidFill>
                <a:hlinkClick r:id="rId2">
                  <a:extLst>
                    <a:ext uri="{A12FA001-AC4F-418D-AE19-62706E023703}">
                      <ahyp:hlinkClr xmlns:ahyp="http://schemas.microsoft.com/office/drawing/2018/hyperlinkcolor" val="tx"/>
                    </a:ext>
                  </a:extLst>
                </a:hlinkClick>
              </a:rPr>
              <a:t>addiction</a:t>
            </a:r>
            <a:r>
              <a:rPr lang="en-US" dirty="0">
                <a:solidFill>
                  <a:schemeClr val="tx1"/>
                </a:solidFill>
              </a:rPr>
              <a:t> is especially high when opioids are used to manage chronic pain over a long period of time.</a:t>
            </a:r>
          </a:p>
          <a:p>
            <a:endParaRPr lang="en-US" dirty="0"/>
          </a:p>
        </p:txBody>
      </p:sp>
    </p:spTree>
    <p:extLst>
      <p:ext uri="{BB962C8B-B14F-4D97-AF65-F5344CB8AC3E}">
        <p14:creationId xmlns:p14="http://schemas.microsoft.com/office/powerpoint/2010/main" val="2800652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6BF4E-A979-6248-BED9-2A05E92A8A4B}"/>
              </a:ext>
            </a:extLst>
          </p:cNvPr>
          <p:cNvSpPr>
            <a:spLocks noGrp="1"/>
          </p:cNvSpPr>
          <p:nvPr>
            <p:ph type="title"/>
          </p:nvPr>
        </p:nvSpPr>
        <p:spPr/>
        <p:txBody>
          <a:bodyPr/>
          <a:lstStyle/>
          <a:p>
            <a:r>
              <a:rPr lang="en-US" dirty="0"/>
              <a:t>Potential Side Effects of Opioids</a:t>
            </a:r>
          </a:p>
        </p:txBody>
      </p:sp>
      <p:sp>
        <p:nvSpPr>
          <p:cNvPr id="3" name="Content Placeholder 2">
            <a:extLst>
              <a:ext uri="{FF2B5EF4-FFF2-40B4-BE49-F238E27FC236}">
                <a16:creationId xmlns:a16="http://schemas.microsoft.com/office/drawing/2014/main" id="{79131871-EE7B-DB47-BADB-D7FFEC02D292}"/>
              </a:ext>
            </a:extLst>
          </p:cNvPr>
          <p:cNvSpPr>
            <a:spLocks noGrp="1"/>
          </p:cNvSpPr>
          <p:nvPr>
            <p:ph idx="1"/>
          </p:nvPr>
        </p:nvSpPr>
        <p:spPr>
          <a:xfrm>
            <a:off x="3551583" y="344557"/>
            <a:ext cx="8083826" cy="6082747"/>
          </a:xfrm>
        </p:spPr>
        <p:txBody>
          <a:bodyPr>
            <a:normAutofit/>
          </a:bodyPr>
          <a:lstStyle/>
          <a:p>
            <a:pPr marL="0" indent="0" algn="just">
              <a:buNone/>
            </a:pPr>
            <a:endParaRPr lang="en-US" b="1" dirty="0"/>
          </a:p>
          <a:p>
            <a:pPr marL="0" indent="0" algn="just">
              <a:buNone/>
            </a:pPr>
            <a:r>
              <a:rPr lang="en-US" dirty="0">
                <a:solidFill>
                  <a:schemeClr val="tx1"/>
                </a:solidFill>
              </a:rPr>
              <a:t>Side effects of opioids include:</a:t>
            </a:r>
          </a:p>
          <a:p>
            <a:pPr marL="0" indent="0" algn="just">
              <a:buNone/>
            </a:pPr>
            <a:endParaRPr lang="en-US" dirty="0">
              <a:solidFill>
                <a:schemeClr val="tx1"/>
              </a:solidFill>
            </a:endParaRPr>
          </a:p>
          <a:p>
            <a:pPr lvl="1" algn="just"/>
            <a:r>
              <a:rPr lang="en-US" dirty="0">
                <a:solidFill>
                  <a:schemeClr val="tx1"/>
                </a:solidFill>
              </a:rPr>
              <a:t>Sleepiness</a:t>
            </a:r>
          </a:p>
          <a:p>
            <a:pPr lvl="1" algn="just"/>
            <a:r>
              <a:rPr lang="en-US" dirty="0">
                <a:solidFill>
                  <a:schemeClr val="tx1"/>
                </a:solidFill>
              </a:rPr>
              <a:t>Constipation</a:t>
            </a:r>
          </a:p>
          <a:p>
            <a:pPr lvl="1" algn="just"/>
            <a:r>
              <a:rPr lang="en-US" dirty="0">
                <a:solidFill>
                  <a:schemeClr val="tx1"/>
                </a:solidFill>
              </a:rPr>
              <a:t>Nausea</a:t>
            </a:r>
          </a:p>
          <a:p>
            <a:pPr algn="just"/>
            <a:r>
              <a:rPr lang="en-US" dirty="0">
                <a:solidFill>
                  <a:schemeClr val="tx1"/>
                </a:solidFill>
              </a:rPr>
              <a:t>Opioids also can cause more serious side effects that can be life-threatening. The following might be symptoms of an opioid overdose and should be reported to a doctor immediately:</a:t>
            </a:r>
          </a:p>
          <a:p>
            <a:pPr algn="just"/>
            <a:endParaRPr lang="en-US" dirty="0">
              <a:solidFill>
                <a:schemeClr val="tx1"/>
              </a:solidFill>
            </a:endParaRPr>
          </a:p>
          <a:p>
            <a:pPr lvl="1" algn="just"/>
            <a:r>
              <a:rPr lang="en-US" dirty="0">
                <a:solidFill>
                  <a:schemeClr val="tx1"/>
                </a:solidFill>
              </a:rPr>
              <a:t>Shallow breathing</a:t>
            </a:r>
          </a:p>
          <a:p>
            <a:pPr lvl="1" algn="just"/>
            <a:r>
              <a:rPr lang="en-US" dirty="0">
                <a:solidFill>
                  <a:schemeClr val="tx1"/>
                </a:solidFill>
              </a:rPr>
              <a:t>Slowed heart rate</a:t>
            </a:r>
          </a:p>
          <a:p>
            <a:pPr lvl="1" algn="just"/>
            <a:r>
              <a:rPr lang="en-US" dirty="0">
                <a:solidFill>
                  <a:schemeClr val="tx1"/>
                </a:solidFill>
              </a:rPr>
              <a:t>Loss of consciousness</a:t>
            </a:r>
          </a:p>
          <a:p>
            <a:pPr lvl="1" algn="just"/>
            <a:r>
              <a:rPr lang="en-US" dirty="0">
                <a:solidFill>
                  <a:schemeClr val="tx1"/>
                </a:solidFill>
              </a:rPr>
              <a:t>If you abruptly stop taking opioids, you can sometimes experience symptoms such as jittery nerves or insomnia.</a:t>
            </a:r>
          </a:p>
          <a:p>
            <a:endParaRPr lang="en-US" dirty="0"/>
          </a:p>
        </p:txBody>
      </p:sp>
    </p:spTree>
    <p:extLst>
      <p:ext uri="{BB962C8B-B14F-4D97-AF65-F5344CB8AC3E}">
        <p14:creationId xmlns:p14="http://schemas.microsoft.com/office/powerpoint/2010/main" val="204143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3235-2336-B54C-83AD-B5FC58D96861}"/>
              </a:ext>
            </a:extLst>
          </p:cNvPr>
          <p:cNvSpPr>
            <a:spLocks noGrp="1"/>
          </p:cNvSpPr>
          <p:nvPr>
            <p:ph type="title"/>
          </p:nvPr>
        </p:nvSpPr>
        <p:spPr/>
        <p:txBody>
          <a:bodyPr/>
          <a:lstStyle/>
          <a:p>
            <a:r>
              <a:rPr lang="en-US" dirty="0"/>
              <a:t>Side Effects</a:t>
            </a:r>
          </a:p>
        </p:txBody>
      </p:sp>
      <p:sp>
        <p:nvSpPr>
          <p:cNvPr id="3" name="Content Placeholder 2">
            <a:extLst>
              <a:ext uri="{FF2B5EF4-FFF2-40B4-BE49-F238E27FC236}">
                <a16:creationId xmlns:a16="http://schemas.microsoft.com/office/drawing/2014/main" id="{BF8B6DE8-B2CB-1844-B88D-AC5D846E11F8}"/>
              </a:ext>
            </a:extLst>
          </p:cNvPr>
          <p:cNvSpPr>
            <a:spLocks noGrp="1"/>
          </p:cNvSpPr>
          <p:nvPr>
            <p:ph idx="1"/>
          </p:nvPr>
        </p:nvSpPr>
        <p:spPr>
          <a:xfrm>
            <a:off x="3644347" y="424070"/>
            <a:ext cx="7991061" cy="5963478"/>
          </a:xfrm>
        </p:spPr>
        <p:txBody>
          <a:bodyPr>
            <a:normAutofit/>
          </a:bodyPr>
          <a:lstStyle/>
          <a:p>
            <a:pPr marL="0" indent="0" algn="ctr">
              <a:buNone/>
            </a:pPr>
            <a:r>
              <a:rPr lang="en-US" u="sng" dirty="0">
                <a:solidFill>
                  <a:schemeClr val="tx1"/>
                </a:solidFill>
              </a:rPr>
              <a:t>Tolerance</a:t>
            </a:r>
          </a:p>
          <a:p>
            <a:pPr marL="0" indent="0">
              <a:buNone/>
            </a:pPr>
            <a:r>
              <a:rPr lang="en-US" dirty="0">
                <a:solidFill>
                  <a:schemeClr val="tx1"/>
                </a:solidFill>
              </a:rPr>
              <a:t>You might need to take more of the medication for the same pain relief</a:t>
            </a:r>
          </a:p>
          <a:p>
            <a:pPr marL="0" indent="0">
              <a:buNone/>
            </a:pPr>
            <a:r>
              <a:rPr lang="en-US" dirty="0">
                <a:solidFill>
                  <a:schemeClr val="tx1"/>
                </a:solidFill>
              </a:rPr>
              <a:t>The withdrawal symptoms of a physical dependence include:</a:t>
            </a:r>
          </a:p>
          <a:p>
            <a:endParaRPr lang="en-US" dirty="0">
              <a:solidFill>
                <a:schemeClr val="tx1"/>
              </a:solidFill>
            </a:endParaRPr>
          </a:p>
          <a:p>
            <a:pPr lvl="1"/>
            <a:r>
              <a:rPr lang="en-US" dirty="0">
                <a:solidFill>
                  <a:schemeClr val="tx1"/>
                </a:solidFill>
              </a:rPr>
              <a:t>Increased sensitivity to pain</a:t>
            </a:r>
          </a:p>
          <a:p>
            <a:pPr lvl="1"/>
            <a:r>
              <a:rPr lang="en-US" dirty="0">
                <a:solidFill>
                  <a:schemeClr val="tx1"/>
                </a:solidFill>
              </a:rPr>
              <a:t>Constipation</a:t>
            </a:r>
          </a:p>
          <a:p>
            <a:pPr lvl="1"/>
            <a:r>
              <a:rPr lang="en-US" dirty="0">
                <a:solidFill>
                  <a:schemeClr val="tx1"/>
                </a:solidFill>
              </a:rPr>
              <a:t>Nausea, vomiting, and dry mouth</a:t>
            </a:r>
          </a:p>
          <a:p>
            <a:pPr lvl="1"/>
            <a:r>
              <a:rPr lang="en-US" dirty="0">
                <a:solidFill>
                  <a:schemeClr val="tx1"/>
                </a:solidFill>
              </a:rPr>
              <a:t>Sleepiness and dizziness</a:t>
            </a:r>
          </a:p>
          <a:p>
            <a:pPr lvl="1"/>
            <a:r>
              <a:rPr lang="en-US" dirty="0">
                <a:solidFill>
                  <a:schemeClr val="tx1"/>
                </a:solidFill>
              </a:rPr>
              <a:t>Confusion</a:t>
            </a:r>
          </a:p>
          <a:p>
            <a:pPr lvl="1"/>
            <a:r>
              <a:rPr lang="en-US" dirty="0">
                <a:solidFill>
                  <a:schemeClr val="tx1"/>
                </a:solidFill>
              </a:rPr>
              <a:t>Depression</a:t>
            </a:r>
          </a:p>
          <a:p>
            <a:pPr lvl="1"/>
            <a:r>
              <a:rPr lang="en-US" dirty="0">
                <a:solidFill>
                  <a:schemeClr val="tx1"/>
                </a:solidFill>
              </a:rPr>
              <a:t>Low levels of testosterone that can result in lower sex drive, energy, and strength</a:t>
            </a:r>
          </a:p>
          <a:p>
            <a:pPr lvl="1"/>
            <a:r>
              <a:rPr lang="en-US" dirty="0">
                <a:solidFill>
                  <a:schemeClr val="tx1"/>
                </a:solidFill>
              </a:rPr>
              <a:t>Itching and sweating</a:t>
            </a:r>
          </a:p>
          <a:p>
            <a:endParaRPr lang="en-US" dirty="0"/>
          </a:p>
        </p:txBody>
      </p:sp>
    </p:spTree>
    <p:extLst>
      <p:ext uri="{BB962C8B-B14F-4D97-AF65-F5344CB8AC3E}">
        <p14:creationId xmlns:p14="http://schemas.microsoft.com/office/powerpoint/2010/main" val="49584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E4CC1-CD88-9843-A25B-AE9ACB650F81}"/>
              </a:ext>
            </a:extLst>
          </p:cNvPr>
          <p:cNvSpPr>
            <a:spLocks noGrp="1"/>
          </p:cNvSpPr>
          <p:nvPr>
            <p:ph type="title"/>
          </p:nvPr>
        </p:nvSpPr>
        <p:spPr/>
        <p:txBody>
          <a:bodyPr/>
          <a:lstStyle/>
          <a:p>
            <a:r>
              <a:rPr lang="en-US" dirty="0"/>
              <a:t>Understanding the Epidemic</a:t>
            </a:r>
          </a:p>
        </p:txBody>
      </p:sp>
      <p:sp>
        <p:nvSpPr>
          <p:cNvPr id="3" name="Content Placeholder 2">
            <a:extLst>
              <a:ext uri="{FF2B5EF4-FFF2-40B4-BE49-F238E27FC236}">
                <a16:creationId xmlns:a16="http://schemas.microsoft.com/office/drawing/2014/main" id="{58D6ED7C-DCDA-3245-836B-6304E62CA589}"/>
              </a:ext>
            </a:extLst>
          </p:cNvPr>
          <p:cNvSpPr>
            <a:spLocks noGrp="1"/>
          </p:cNvSpPr>
          <p:nvPr>
            <p:ph idx="1"/>
          </p:nvPr>
        </p:nvSpPr>
        <p:spPr>
          <a:xfrm>
            <a:off x="3407229" y="212035"/>
            <a:ext cx="8161919" cy="6400799"/>
          </a:xfrm>
        </p:spPr>
        <p:txBody>
          <a:bodyPr>
            <a:noAutofit/>
          </a:bodyPr>
          <a:lstStyle/>
          <a:p>
            <a:pPr marL="0" indent="0" algn="ctr">
              <a:buNone/>
            </a:pPr>
            <a:r>
              <a:rPr lang="en-US" sz="1800" b="1" u="sng" dirty="0">
                <a:solidFill>
                  <a:schemeClr val="tx1"/>
                </a:solidFill>
              </a:rPr>
              <a:t>Overdose deaths continue to increase in the United States.</a:t>
            </a:r>
          </a:p>
          <a:p>
            <a:pPr algn="just"/>
            <a:r>
              <a:rPr lang="en-US" sz="1800" dirty="0">
                <a:solidFill>
                  <a:schemeClr val="tx1"/>
                </a:solidFill>
              </a:rPr>
              <a:t>From 1999 to 2017, more than 700,000 people have died from a drug overdose.</a:t>
            </a:r>
          </a:p>
          <a:p>
            <a:pPr algn="just"/>
            <a:r>
              <a:rPr lang="en-US" sz="1800" dirty="0">
                <a:solidFill>
                  <a:schemeClr val="tx1"/>
                </a:solidFill>
              </a:rPr>
              <a:t>Around 68% of the more than 70,200 drug overdose deaths in 2017 involved an opioid.</a:t>
            </a:r>
          </a:p>
          <a:p>
            <a:pPr algn="just"/>
            <a:r>
              <a:rPr lang="en-US" sz="1800" dirty="0">
                <a:solidFill>
                  <a:schemeClr val="tx1"/>
                </a:solidFill>
              </a:rPr>
              <a:t>In 2017, the number of overdose deaths involving opioids (including prescription opioids and illegal opioids like heroin and illicitly manufactured fentanyl) was 6 times higher than in 1999.</a:t>
            </a:r>
          </a:p>
          <a:p>
            <a:pPr marL="0" indent="0" algn="ctr">
              <a:buNone/>
            </a:pPr>
            <a:r>
              <a:rPr lang="en-US" sz="1800" b="1" u="sng" dirty="0">
                <a:solidFill>
                  <a:schemeClr val="tx1"/>
                </a:solidFill>
              </a:rPr>
              <a:t>On average, 130 Americans die every day from an opioid overdose.</a:t>
            </a:r>
          </a:p>
          <a:p>
            <a:pPr marL="0" indent="0" algn="just">
              <a:buNone/>
            </a:pPr>
            <a:r>
              <a:rPr lang="en-US" sz="1800" dirty="0">
                <a:solidFill>
                  <a:schemeClr val="tx1"/>
                </a:solidFill>
              </a:rPr>
              <a:t>An estimated 11.5 million adults misused opioids in 2015.</a:t>
            </a:r>
          </a:p>
          <a:p>
            <a:pPr marL="0" indent="0" algn="just">
              <a:buNone/>
            </a:pPr>
            <a:r>
              <a:rPr lang="en-US" sz="1800" dirty="0">
                <a:solidFill>
                  <a:schemeClr val="tx1"/>
                </a:solidFill>
              </a:rPr>
              <a:t>Misuse includes:</a:t>
            </a:r>
          </a:p>
          <a:p>
            <a:pPr marL="0" indent="0" algn="just">
              <a:buNone/>
            </a:pPr>
            <a:endParaRPr lang="en-US" sz="1800" dirty="0">
              <a:solidFill>
                <a:schemeClr val="tx1"/>
              </a:solidFill>
            </a:endParaRPr>
          </a:p>
          <a:p>
            <a:pPr lvl="1" algn="just">
              <a:buFont typeface="Arial" panose="020B0604020202020204" pitchFamily="34" charset="0"/>
              <a:buChar char="•"/>
            </a:pPr>
            <a:r>
              <a:rPr lang="en-US" sz="1600" dirty="0">
                <a:solidFill>
                  <a:schemeClr val="tx1"/>
                </a:solidFill>
              </a:rPr>
              <a:t>Taking opioids without a prescription</a:t>
            </a:r>
          </a:p>
          <a:p>
            <a:pPr lvl="1" algn="just">
              <a:buFont typeface="Arial" panose="020B0604020202020204" pitchFamily="34" charset="0"/>
              <a:buChar char="•"/>
            </a:pPr>
            <a:r>
              <a:rPr lang="en-US" sz="1600" dirty="0">
                <a:solidFill>
                  <a:schemeClr val="tx1"/>
                </a:solidFill>
              </a:rPr>
              <a:t>Taking them for a reason other than the condition for which they’re prescribed</a:t>
            </a:r>
          </a:p>
          <a:p>
            <a:pPr lvl="1" algn="just">
              <a:buFont typeface="Arial" panose="020B0604020202020204" pitchFamily="34" charset="0"/>
              <a:buChar char="•"/>
            </a:pPr>
            <a:r>
              <a:rPr lang="en-US" sz="1600" dirty="0">
                <a:solidFill>
                  <a:schemeClr val="tx1"/>
                </a:solidFill>
              </a:rPr>
              <a:t> Taking them at higher doses, more often, or for a longer period of time than prescribed.</a:t>
            </a:r>
          </a:p>
          <a:p>
            <a:pPr marL="0" indent="0" algn="just">
              <a:buNone/>
            </a:pPr>
            <a:br>
              <a:rPr lang="en-US" sz="1800" dirty="0">
                <a:solidFill>
                  <a:schemeClr val="tx1"/>
                </a:solidFill>
              </a:rPr>
            </a:br>
            <a:r>
              <a:rPr lang="en-US" sz="1800" dirty="0">
                <a:solidFill>
                  <a:schemeClr val="tx1"/>
                </a:solidFill>
              </a:rPr>
              <a:t>The prevalence of prescription opioid misuse and use disorders was higher among adults who’ve had suicidal thoughts and major depression</a:t>
            </a:r>
          </a:p>
        </p:txBody>
      </p:sp>
    </p:spTree>
    <p:extLst>
      <p:ext uri="{BB962C8B-B14F-4D97-AF65-F5344CB8AC3E}">
        <p14:creationId xmlns:p14="http://schemas.microsoft.com/office/powerpoint/2010/main" val="4085324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BA6EC-E323-1A49-94AC-AF074B5D1727}"/>
              </a:ext>
            </a:extLst>
          </p:cNvPr>
          <p:cNvSpPr>
            <a:spLocks noGrp="1"/>
          </p:cNvSpPr>
          <p:nvPr>
            <p:ph type="title"/>
          </p:nvPr>
        </p:nvSpPr>
        <p:spPr/>
        <p:txBody>
          <a:bodyPr/>
          <a:lstStyle/>
          <a:p>
            <a:r>
              <a:rPr lang="en-US" dirty="0"/>
              <a:t>The Three Waves of Opioid Overdose Deaths </a:t>
            </a:r>
          </a:p>
        </p:txBody>
      </p:sp>
      <p:sp>
        <p:nvSpPr>
          <p:cNvPr id="3" name="Content Placeholder 2">
            <a:extLst>
              <a:ext uri="{FF2B5EF4-FFF2-40B4-BE49-F238E27FC236}">
                <a16:creationId xmlns:a16="http://schemas.microsoft.com/office/drawing/2014/main" id="{895961B6-5B45-104D-BCF7-5C667C4982A6}"/>
              </a:ext>
            </a:extLst>
          </p:cNvPr>
          <p:cNvSpPr>
            <a:spLocks noGrp="1"/>
          </p:cNvSpPr>
          <p:nvPr>
            <p:ph idx="1"/>
          </p:nvPr>
        </p:nvSpPr>
        <p:spPr>
          <a:xfrm>
            <a:off x="3564835" y="225287"/>
            <a:ext cx="7911548" cy="6228522"/>
          </a:xfrm>
        </p:spPr>
        <p:txBody>
          <a:bodyPr/>
          <a:lstStyle/>
          <a:p>
            <a:pPr marL="0" indent="0" algn="ctr">
              <a:buNone/>
            </a:pPr>
            <a:r>
              <a:rPr lang="en-US" b="1" u="sng" dirty="0">
                <a:solidFill>
                  <a:schemeClr val="tx1"/>
                </a:solidFill>
              </a:rPr>
              <a:t>The rise in opioid overdose deaths came in three distinct waves.</a:t>
            </a:r>
          </a:p>
          <a:p>
            <a:pPr marL="0" indent="0" algn="just">
              <a:buNone/>
            </a:pPr>
            <a:endParaRPr lang="en-US" dirty="0">
              <a:solidFill>
                <a:schemeClr val="tx1"/>
              </a:solidFill>
            </a:endParaRPr>
          </a:p>
          <a:p>
            <a:pPr marL="457200" indent="-457200" algn="just">
              <a:buFont typeface="+mj-lt"/>
              <a:buAutoNum type="arabicParenR"/>
            </a:pPr>
            <a:r>
              <a:rPr lang="en-US" dirty="0">
                <a:solidFill>
                  <a:schemeClr val="tx1"/>
                </a:solidFill>
              </a:rPr>
              <a:t>The first wave began with increased prescribing of opioids in the 1990s</a:t>
            </a:r>
            <a:r>
              <a:rPr lang="en-US" baseline="30000" dirty="0">
                <a:solidFill>
                  <a:schemeClr val="tx1"/>
                </a:solidFill>
              </a:rPr>
              <a:t> </a:t>
            </a:r>
            <a:r>
              <a:rPr lang="en-US" dirty="0">
                <a:solidFill>
                  <a:schemeClr val="tx1"/>
                </a:solidFill>
              </a:rPr>
              <a:t>, with overdose deaths involving prescription opioids (natural and semi-synthetic opioids and methadone) increasing since at least 1999.</a:t>
            </a:r>
          </a:p>
          <a:p>
            <a:pPr marL="457200" indent="-457200" algn="just">
              <a:buFont typeface="+mj-lt"/>
              <a:buAutoNum type="arabicParenR"/>
            </a:pPr>
            <a:r>
              <a:rPr lang="en-US" dirty="0">
                <a:solidFill>
                  <a:schemeClr val="tx1"/>
                </a:solidFill>
              </a:rPr>
              <a:t>The second wave began in 2010, with rapid increases in overdose deaths involving heroin</a:t>
            </a:r>
          </a:p>
          <a:p>
            <a:pPr marL="457200" indent="-457200" algn="just">
              <a:buFont typeface="+mj-lt"/>
              <a:buAutoNum type="arabicParenR"/>
            </a:pPr>
            <a:r>
              <a:rPr lang="en-US" dirty="0">
                <a:solidFill>
                  <a:schemeClr val="tx1"/>
                </a:solidFill>
              </a:rPr>
              <a:t>The third wave began in 2013, with significant increases in overdose deaths involving synthetic opioids – particularly those involving illicitly-manufactured fentanyl (IMF).</a:t>
            </a:r>
          </a:p>
          <a:p>
            <a:endParaRPr lang="en-US" dirty="0"/>
          </a:p>
        </p:txBody>
      </p:sp>
    </p:spTree>
    <p:extLst>
      <p:ext uri="{BB962C8B-B14F-4D97-AF65-F5344CB8AC3E}">
        <p14:creationId xmlns:p14="http://schemas.microsoft.com/office/powerpoint/2010/main" val="3962557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0E294-913E-B942-801A-B27615C77212}"/>
              </a:ext>
            </a:extLst>
          </p:cNvPr>
          <p:cNvSpPr>
            <a:spLocks noGrp="1"/>
          </p:cNvSpPr>
          <p:nvPr>
            <p:ph type="title"/>
          </p:nvPr>
        </p:nvSpPr>
        <p:spPr/>
        <p:txBody>
          <a:bodyPr/>
          <a:lstStyle/>
          <a:p>
            <a:r>
              <a:rPr lang="en-US" dirty="0"/>
              <a:t>Trends</a:t>
            </a:r>
          </a:p>
        </p:txBody>
      </p:sp>
      <p:sp>
        <p:nvSpPr>
          <p:cNvPr id="3" name="Content Placeholder 2">
            <a:extLst>
              <a:ext uri="{FF2B5EF4-FFF2-40B4-BE49-F238E27FC236}">
                <a16:creationId xmlns:a16="http://schemas.microsoft.com/office/drawing/2014/main" id="{A96106F6-6AFD-004C-B55A-E6F651CC58FA}"/>
              </a:ext>
            </a:extLst>
          </p:cNvPr>
          <p:cNvSpPr>
            <a:spLocks noGrp="1"/>
          </p:cNvSpPr>
          <p:nvPr>
            <p:ph idx="1"/>
          </p:nvPr>
        </p:nvSpPr>
        <p:spPr>
          <a:xfrm>
            <a:off x="3617843" y="238539"/>
            <a:ext cx="7977809" cy="6122504"/>
          </a:xfrm>
        </p:spPr>
        <p:txBody>
          <a:bodyPr>
            <a:normAutofit/>
          </a:bodyPr>
          <a:lstStyle/>
          <a:p>
            <a:pPr marL="0" indent="0" algn="ctr">
              <a:buNone/>
            </a:pPr>
            <a:r>
              <a:rPr lang="en-US" b="1" u="sng" dirty="0">
                <a:solidFill>
                  <a:schemeClr val="tx1"/>
                </a:solidFill>
              </a:rPr>
              <a:t>When the Prescription Becomes the Problem</a:t>
            </a:r>
          </a:p>
          <a:p>
            <a:pPr marL="0" indent="0" algn="ctr">
              <a:buNone/>
            </a:pPr>
            <a:endParaRPr lang="en-US" b="1" u="sng" dirty="0">
              <a:solidFill>
                <a:schemeClr val="tx1"/>
              </a:solidFill>
            </a:endParaRPr>
          </a:p>
          <a:p>
            <a:pPr algn="just"/>
            <a:r>
              <a:rPr lang="en-US" dirty="0">
                <a:solidFill>
                  <a:schemeClr val="tx1"/>
                </a:solidFill>
              </a:rPr>
              <a:t>More than 191 million opioid prescriptions were dispensed to American patients in 2017—with wide variation across states.</a:t>
            </a:r>
          </a:p>
          <a:p>
            <a:pPr algn="just"/>
            <a:r>
              <a:rPr lang="en-US" dirty="0">
                <a:solidFill>
                  <a:schemeClr val="tx1"/>
                </a:solidFill>
              </a:rPr>
              <a:t>There is a wide variation of opioid prescription rates across states. Health care providers in the highest prescribing state, Alabama, wrote almost three times as many of these prescriptions per person as those in the lowest prescribing state, Hawaii.</a:t>
            </a:r>
          </a:p>
          <a:p>
            <a:pPr algn="just"/>
            <a:r>
              <a:rPr lang="en-US" dirty="0">
                <a:solidFill>
                  <a:schemeClr val="tx1"/>
                </a:solidFill>
              </a:rPr>
              <a:t>The most common drugs involved in prescription opioid overdose deaths include:</a:t>
            </a:r>
          </a:p>
          <a:p>
            <a:pPr marL="0" indent="0" algn="just">
              <a:buNone/>
            </a:pPr>
            <a:endParaRPr lang="en-US" dirty="0">
              <a:solidFill>
                <a:schemeClr val="tx1"/>
              </a:solidFill>
            </a:endParaRPr>
          </a:p>
          <a:p>
            <a:pPr lvl="1" algn="just"/>
            <a:r>
              <a:rPr lang="en-US" dirty="0">
                <a:solidFill>
                  <a:schemeClr val="tx1"/>
                </a:solidFill>
              </a:rPr>
              <a:t>Methadone</a:t>
            </a:r>
          </a:p>
          <a:p>
            <a:pPr lvl="1" algn="just"/>
            <a:r>
              <a:rPr lang="en-US" dirty="0">
                <a:solidFill>
                  <a:schemeClr val="tx1"/>
                </a:solidFill>
              </a:rPr>
              <a:t>Oxycodone (such as OxyContin®)</a:t>
            </a:r>
          </a:p>
          <a:p>
            <a:pPr lvl="1" algn="just"/>
            <a:r>
              <a:rPr lang="en-US" dirty="0">
                <a:solidFill>
                  <a:schemeClr val="tx1"/>
                </a:solidFill>
              </a:rPr>
              <a:t>Hydrocodone (such as Vicodin®)</a:t>
            </a:r>
          </a:p>
          <a:p>
            <a:pPr algn="just"/>
            <a:r>
              <a:rPr lang="en-US" dirty="0">
                <a:solidFill>
                  <a:schemeClr val="tx1"/>
                </a:solidFill>
              </a:rPr>
              <a:t>To reverse this epidemic, we need to improve the way we treat pain. We must prevent abuse, addiction, and overdose before they start.</a:t>
            </a:r>
          </a:p>
          <a:p>
            <a:endParaRPr lang="en-US" dirty="0"/>
          </a:p>
        </p:txBody>
      </p:sp>
    </p:spTree>
    <p:extLst>
      <p:ext uri="{BB962C8B-B14F-4D97-AF65-F5344CB8AC3E}">
        <p14:creationId xmlns:p14="http://schemas.microsoft.com/office/powerpoint/2010/main" val="1698932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B749E-3EB1-8F4C-87DD-A81767137EEE}"/>
              </a:ext>
            </a:extLst>
          </p:cNvPr>
          <p:cNvSpPr>
            <a:spLocks noGrp="1"/>
          </p:cNvSpPr>
          <p:nvPr>
            <p:ph type="title"/>
          </p:nvPr>
        </p:nvSpPr>
        <p:spPr/>
        <p:txBody>
          <a:bodyPr/>
          <a:lstStyle/>
          <a:p>
            <a:r>
              <a:rPr lang="en-US" dirty="0"/>
              <a:t>Who is at Risk for Opioid Misuse?</a:t>
            </a:r>
          </a:p>
        </p:txBody>
      </p:sp>
      <p:sp>
        <p:nvSpPr>
          <p:cNvPr id="3" name="Content Placeholder 2">
            <a:extLst>
              <a:ext uri="{FF2B5EF4-FFF2-40B4-BE49-F238E27FC236}">
                <a16:creationId xmlns:a16="http://schemas.microsoft.com/office/drawing/2014/main" id="{66235C9D-D502-A840-9A04-F434F51B9131}"/>
              </a:ext>
            </a:extLst>
          </p:cNvPr>
          <p:cNvSpPr>
            <a:spLocks noGrp="1"/>
          </p:cNvSpPr>
          <p:nvPr>
            <p:ph idx="1"/>
          </p:nvPr>
        </p:nvSpPr>
        <p:spPr>
          <a:xfrm>
            <a:off x="3591339" y="225287"/>
            <a:ext cx="7885044" cy="6334539"/>
          </a:xfrm>
        </p:spPr>
        <p:txBody>
          <a:bodyPr>
            <a:normAutofit/>
          </a:bodyPr>
          <a:lstStyle/>
          <a:p>
            <a:pPr algn="just"/>
            <a:br>
              <a:rPr lang="en-US" dirty="0">
                <a:latin typeface="Avenir Book" panose="02000503020000020003" pitchFamily="2" charset="0"/>
              </a:rPr>
            </a:br>
            <a:r>
              <a:rPr lang="en-US" dirty="0">
                <a:solidFill>
                  <a:schemeClr val="tx1"/>
                </a:solidFill>
              </a:rPr>
              <a:t>The most common motivation for misusing prescription opioids was to relieve physical pain.</a:t>
            </a:r>
          </a:p>
          <a:p>
            <a:pPr algn="just"/>
            <a:r>
              <a:rPr lang="en-US" dirty="0">
                <a:solidFill>
                  <a:schemeClr val="tx1"/>
                </a:solidFill>
              </a:rPr>
              <a:t>Two out of every three adults who misused prescription opioids in 2015 said they did so to deal with pain. </a:t>
            </a:r>
          </a:p>
          <a:p>
            <a:pPr algn="just"/>
            <a:r>
              <a:rPr lang="en-US" dirty="0">
                <a:solidFill>
                  <a:schemeClr val="tx1"/>
                </a:solidFill>
              </a:rPr>
              <a:t>We need to investigate why pain is a poorly addressed clinical and public health problem.</a:t>
            </a:r>
          </a:p>
          <a:p>
            <a:pPr marL="0" indent="0" algn="just" fontAlgn="base">
              <a:buNone/>
            </a:pPr>
            <a:endParaRPr lang="en-US" dirty="0">
              <a:solidFill>
                <a:schemeClr val="tx1"/>
              </a:solidFill>
            </a:endParaRPr>
          </a:p>
          <a:p>
            <a:pPr marL="0" indent="0" algn="just" fontAlgn="base">
              <a:buNone/>
            </a:pPr>
            <a:r>
              <a:rPr lang="en-US" dirty="0">
                <a:solidFill>
                  <a:schemeClr val="tx1"/>
                </a:solidFill>
              </a:rPr>
              <a:t>Individuals living in the  poorest regions of the country, such as Appalachia, and people living in poverty are especially at risk for addiction and its consequences like overdose.</a:t>
            </a:r>
          </a:p>
          <a:p>
            <a:pPr marL="0" indent="0" algn="just" fontAlgn="base">
              <a:buNone/>
            </a:pPr>
            <a:r>
              <a:rPr lang="en-US" dirty="0">
                <a:solidFill>
                  <a:schemeClr val="tx1"/>
                </a:solidFill>
              </a:rPr>
              <a:t>The  CDC considers people on Medicaid and other people with low-income to be at high risk for prescription drug overdose.</a:t>
            </a:r>
          </a:p>
          <a:p>
            <a:pPr marL="0" indent="0" algn="just" fontAlgn="base">
              <a:buNone/>
            </a:pPr>
            <a:endParaRPr lang="en-US" dirty="0">
              <a:solidFill>
                <a:schemeClr val="tx1"/>
              </a:solidFill>
            </a:endParaRPr>
          </a:p>
          <a:p>
            <a:pPr lvl="1" algn="just" fontAlgn="base"/>
            <a:r>
              <a:rPr lang="en-US" dirty="0">
                <a:solidFill>
                  <a:schemeClr val="tx1"/>
                </a:solidFill>
              </a:rPr>
              <a:t>Some of the reasons have to do with access and quality of health care and addiction </a:t>
            </a:r>
            <a:r>
              <a:rPr lang="en-US" dirty="0" err="1">
                <a:solidFill>
                  <a:schemeClr val="tx1"/>
                </a:solidFill>
              </a:rPr>
              <a:t>tx</a:t>
            </a:r>
            <a:r>
              <a:rPr lang="en-US" dirty="0">
                <a:solidFill>
                  <a:schemeClr val="tx1"/>
                </a:solidFill>
              </a:rPr>
              <a:t> received by people in economically disadvantaged regions. </a:t>
            </a:r>
          </a:p>
          <a:p>
            <a:pPr lvl="1" algn="just" fontAlgn="base"/>
            <a:r>
              <a:rPr lang="en-US" dirty="0">
                <a:solidFill>
                  <a:schemeClr val="tx1"/>
                </a:solidFill>
              </a:rPr>
              <a:t>People on Medicaid are more likely to be prescribed opioids, at higher doses, and for longer durations—increasing their risk for addiction.</a:t>
            </a:r>
          </a:p>
        </p:txBody>
      </p:sp>
    </p:spTree>
    <p:extLst>
      <p:ext uri="{BB962C8B-B14F-4D97-AF65-F5344CB8AC3E}">
        <p14:creationId xmlns:p14="http://schemas.microsoft.com/office/powerpoint/2010/main" val="434641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74F38-6A9B-D346-8E68-0FEFCBB5709F}"/>
              </a:ext>
            </a:extLst>
          </p:cNvPr>
          <p:cNvSpPr>
            <a:spLocks noGrp="1"/>
          </p:cNvSpPr>
          <p:nvPr>
            <p:ph type="title"/>
          </p:nvPr>
        </p:nvSpPr>
        <p:spPr/>
        <p:txBody>
          <a:bodyPr/>
          <a:lstStyle/>
          <a:p>
            <a:r>
              <a:rPr lang="en-US" dirty="0"/>
              <a:t>Addiction and Overdose</a:t>
            </a:r>
          </a:p>
        </p:txBody>
      </p:sp>
      <p:sp>
        <p:nvSpPr>
          <p:cNvPr id="3" name="Content Placeholder 2">
            <a:extLst>
              <a:ext uri="{FF2B5EF4-FFF2-40B4-BE49-F238E27FC236}">
                <a16:creationId xmlns:a16="http://schemas.microsoft.com/office/drawing/2014/main" id="{0BC9F61A-225E-014D-86E3-DC7FCC891A26}"/>
              </a:ext>
            </a:extLst>
          </p:cNvPr>
          <p:cNvSpPr>
            <a:spLocks noGrp="1"/>
          </p:cNvSpPr>
          <p:nvPr>
            <p:ph idx="1"/>
          </p:nvPr>
        </p:nvSpPr>
        <p:spPr>
          <a:xfrm>
            <a:off x="3604591" y="318053"/>
            <a:ext cx="7964557" cy="6162260"/>
          </a:xfrm>
        </p:spPr>
        <p:txBody>
          <a:bodyPr>
            <a:normAutofit/>
          </a:bodyPr>
          <a:lstStyle/>
          <a:p>
            <a:pPr algn="just"/>
            <a:r>
              <a:rPr lang="en-US" dirty="0">
                <a:solidFill>
                  <a:schemeClr val="tx1"/>
                </a:solidFill>
              </a:rPr>
              <a:t>Anyone who takes prescription opioids can become addicted to them. </a:t>
            </a:r>
          </a:p>
          <a:p>
            <a:pPr algn="just"/>
            <a:r>
              <a:rPr lang="en-US" dirty="0">
                <a:solidFill>
                  <a:schemeClr val="tx1"/>
                </a:solidFill>
              </a:rPr>
              <a:t>In fact, as many as one in four patients receiving long-term opioid therapy in a primary care setting struggles with opioid addiction.</a:t>
            </a:r>
          </a:p>
          <a:p>
            <a:pPr algn="just"/>
            <a:r>
              <a:rPr lang="en-US" dirty="0">
                <a:solidFill>
                  <a:schemeClr val="tx1"/>
                </a:solidFill>
              </a:rPr>
              <a:t>In 2016, more than 11.5 million Americans reported misusing prescription opioids in the past year.</a:t>
            </a:r>
            <a:r>
              <a:rPr lang="en-US" baseline="30000" dirty="0">
                <a:solidFill>
                  <a:schemeClr val="tx1"/>
                </a:solidFill>
              </a:rPr>
              <a:t>1</a:t>
            </a:r>
            <a:endParaRPr lang="en-US" dirty="0">
              <a:solidFill>
                <a:schemeClr val="tx1"/>
              </a:solidFill>
            </a:endParaRPr>
          </a:p>
          <a:p>
            <a:pPr algn="just"/>
            <a:r>
              <a:rPr lang="en-US" dirty="0">
                <a:solidFill>
                  <a:schemeClr val="tx1"/>
                </a:solidFill>
              </a:rPr>
              <a:t>Taking too many prescription opioids can stop a person’s breathing—leading to death.</a:t>
            </a:r>
          </a:p>
          <a:p>
            <a:pPr algn="just"/>
            <a:r>
              <a:rPr lang="en-US" dirty="0">
                <a:solidFill>
                  <a:schemeClr val="tx1"/>
                </a:solidFill>
              </a:rPr>
              <a:t>Prescription opioid overdose deaths also often involve benzodiazepines. </a:t>
            </a:r>
          </a:p>
          <a:p>
            <a:pPr algn="just"/>
            <a:r>
              <a:rPr lang="en-US" dirty="0">
                <a:solidFill>
                  <a:schemeClr val="tx1"/>
                </a:solidFill>
              </a:rPr>
              <a:t>Benzodiazepines are central nervous system depressants used to sedate, induce sleep, prevent seizures, and relieve anxiety. </a:t>
            </a:r>
          </a:p>
          <a:p>
            <a:pPr algn="just"/>
            <a:r>
              <a:rPr lang="en-US" dirty="0">
                <a:solidFill>
                  <a:schemeClr val="tx1"/>
                </a:solidFill>
              </a:rPr>
              <a:t>Avoid taking benzodiazepines while taking prescription opioids.</a:t>
            </a:r>
          </a:p>
          <a:p>
            <a:endParaRPr lang="en-US" dirty="0"/>
          </a:p>
        </p:txBody>
      </p:sp>
    </p:spTree>
    <p:extLst>
      <p:ext uri="{BB962C8B-B14F-4D97-AF65-F5344CB8AC3E}">
        <p14:creationId xmlns:p14="http://schemas.microsoft.com/office/powerpoint/2010/main" val="684216062"/>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14155</TotalTime>
  <Words>1712</Words>
  <Application>Microsoft Macintosh PowerPoint</Application>
  <PresentationFormat>Widescreen</PresentationFormat>
  <Paragraphs>179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Avenir Book</vt:lpstr>
      <vt:lpstr>Corbel</vt:lpstr>
      <vt:lpstr>Wingdings 2</vt:lpstr>
      <vt:lpstr>Frame</vt:lpstr>
      <vt:lpstr>The Opioid Epidemic: Causes, Addiction and Prevention Strategies. </vt:lpstr>
      <vt:lpstr>What are Opioids and How They Work</vt:lpstr>
      <vt:lpstr>Potential Side Effects of Opioids</vt:lpstr>
      <vt:lpstr>Side Effects</vt:lpstr>
      <vt:lpstr>Understanding the Epidemic</vt:lpstr>
      <vt:lpstr>The Three Waves of Opioid Overdose Deaths </vt:lpstr>
      <vt:lpstr>Trends</vt:lpstr>
      <vt:lpstr>Who is at Risk for Opioid Misuse?</vt:lpstr>
      <vt:lpstr>Addiction and Overdose</vt:lpstr>
      <vt:lpstr>Addiction</vt:lpstr>
      <vt:lpstr>Short-Term vs. Long-Term Effects</vt:lpstr>
      <vt:lpstr>Opioid Addiction Risk Factors</vt:lpstr>
      <vt:lpstr>Risk Factors of Opioid Misuse and Addiction</vt:lpstr>
      <vt:lpstr>Risk Factors for Women</vt:lpstr>
      <vt:lpstr>Prostitution, Poverty, Women and Opioids</vt:lpstr>
      <vt:lpstr>Expectant Mothers</vt:lpstr>
      <vt:lpstr>Women and Opioids</vt:lpstr>
      <vt:lpstr>The Focus of the CDC’s Work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34</cp:revision>
  <cp:lastPrinted>2019-11-04T04:34:27Z</cp:lastPrinted>
  <dcterms:created xsi:type="dcterms:W3CDTF">2019-09-07T21:40:23Z</dcterms:created>
  <dcterms:modified xsi:type="dcterms:W3CDTF">2019-11-05T06:51:40Z</dcterms:modified>
</cp:coreProperties>
</file>