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39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16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34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40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37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39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03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05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8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05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48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14655-416C-114C-BC4C-99E91CA49379}" type="datetimeFigureOut">
              <a:rPr lang="en-US" smtClean="0"/>
              <a:t>12/30/19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2E20C48-86C3-D641-A6FA-6B1F8AA704D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27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4708-539E-0B4F-A754-898C64A33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4321" y="607425"/>
            <a:ext cx="10568065" cy="2541431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of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Abnormal Behavior: DSM 5</a:t>
            </a:r>
          </a:p>
        </p:txBody>
      </p:sp>
    </p:spTree>
    <p:extLst>
      <p:ext uri="{BB962C8B-B14F-4D97-AF65-F5344CB8AC3E}">
        <p14:creationId xmlns:p14="http://schemas.microsoft.com/office/powerpoint/2010/main" val="202189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769B-8B27-F84A-9405-70AA178AC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" y="804519"/>
            <a:ext cx="11032761" cy="104923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  <a:cs typeface="Times New Roman" panose="02020603050405020304" pitchFamily="18" charset="0"/>
                <a:sym typeface="Times New Roman" panose="02020603050405020304" pitchFamily="18" charset="0"/>
              </a:rPr>
              <a:t>How are abnormal behavior patterns classified?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18BD9-BAAE-8746-B2FD-69F1B190C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55588" indent="-153988">
              <a:buFontTx/>
              <a:buChar char="•"/>
              <a:defRPr/>
            </a:pPr>
            <a:r>
              <a:rPr lang="en-US" altLang="en-US" sz="24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Diagnostic and Statistical Manual of Mental Disorders </a:t>
            </a: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) first introduced in 1952.</a:t>
            </a:r>
          </a:p>
          <a:p>
            <a:pPr marL="747713" indent="50800">
              <a:defRPr/>
            </a:pP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	</a:t>
            </a:r>
            <a:r>
              <a:rPr lang="en-US" altLang="en-US" sz="24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DSM-5 </a:t>
            </a: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published in 2013</a:t>
            </a:r>
            <a:r>
              <a:rPr lang="en-US" altLang="en-US" sz="2400" dirty="0">
                <a:solidFill>
                  <a:schemeClr val="hlink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. </a:t>
            </a:r>
            <a:endParaRPr lang="en-US" altLang="en-US" sz="24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55588" indent="-153988">
              <a:buFontTx/>
              <a:buChar char="•"/>
              <a:defRPr/>
            </a:pPr>
            <a:r>
              <a:rPr lang="en-US" altLang="en-US" sz="24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International Statistical Classification of Diseases and Related Health Problems </a:t>
            </a: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ICD</a:t>
            </a: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), is a classification system published by the World Health Organization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2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Used mainly for compiling statistics on the worldwide occurrence of disorders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2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DSM-5 </a:t>
            </a:r>
            <a:r>
              <a:rPr lang="en-US" altLang="en-US" sz="22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compatible with the </a:t>
            </a:r>
            <a:r>
              <a:rPr lang="en-US" altLang="en-US" sz="22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ICD</a:t>
            </a:r>
            <a:r>
              <a:rPr lang="en-US" altLang="en-US" sz="22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8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34B3F-DF19-FC48-9349-863281D56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374754"/>
            <a:ext cx="11347554" cy="6220918"/>
          </a:xfrm>
        </p:spPr>
        <p:txBody>
          <a:bodyPr>
            <a:normAutofit fontScale="92500"/>
          </a:bodyPr>
          <a:lstStyle/>
          <a:p>
            <a:pPr marL="255588" indent="-153988">
              <a:buFontTx/>
              <a:buChar char="•"/>
              <a:defRPr/>
            </a:pPr>
            <a:r>
              <a:rPr lang="en-US" altLang="en-US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system treats abnormal behaviors as signs or symptoms of underlying disorders or pathologies. 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Is descriptive, not explanatory –</a:t>
            </a:r>
            <a:r>
              <a:rPr lang="en-US" altLang="en-US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DSM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does not make assumptions about causes of behavior.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Uses term mental disorder to describe clinical syndromes involving a significant level of disturbance in cognitive, emotional, or behavioral functioning.</a:t>
            </a:r>
          </a:p>
          <a:p>
            <a:pPr marL="742506" lvl="1" indent="-153988">
              <a:buFontTx/>
              <a:buChar char="•"/>
              <a:defRPr/>
            </a:pPr>
            <a:endParaRPr lang="en-US" altLang="en-US" sz="20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DSM-5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The </a:t>
            </a:r>
            <a:r>
              <a:rPr lang="en-US" alt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DSM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now in the fifth edition called the </a:t>
            </a:r>
            <a:r>
              <a:rPr lang="en-US" alt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DSM-5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is a diagnostic manual for classifying mental disorders. It lists specific criteria clinicians use to diagnose particular disorders.</a:t>
            </a:r>
          </a:p>
          <a:p>
            <a:pPr marL="588518" lvl="1" indent="0" algn="ctr">
              <a:buNone/>
              <a:defRPr/>
            </a:pPr>
            <a:endParaRPr lang="en-US" altLang="en-US" sz="30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588518" lvl="1" indent="0" algn="ctr">
              <a:buNone/>
              <a:defRPr/>
            </a:pPr>
            <a:r>
              <a:rPr lang="en-US" altLang="en-US" sz="3000" dirty="0">
                <a:ea typeface="ＭＳ Ｐゴシック" panose="020B0600070205080204" pitchFamily="34" charset="-128"/>
                <a:cs typeface="Times New Roman" panose="02020603050405020304" pitchFamily="18" charset="0"/>
                <a:sym typeface="Times New Roman" panose="02020603050405020304" pitchFamily="18" charset="0"/>
              </a:rPr>
              <a:t>Categorical and Dimensional Component of the </a:t>
            </a:r>
            <a:r>
              <a:rPr lang="en-US" altLang="en-US" sz="3000" i="1" dirty="0">
                <a:ea typeface="ＭＳ Ｐゴシック" panose="020B0600070205080204" pitchFamily="34" charset="-128"/>
                <a:cs typeface="Times New Roman" panose="02020603050405020304" pitchFamily="18" charset="0"/>
                <a:sym typeface="Times New Roman" panose="02020603050405020304" pitchFamily="18" charset="0"/>
              </a:rPr>
              <a:t>DSM-5</a:t>
            </a:r>
            <a:endParaRPr lang="en-US" altLang="en-US" sz="20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55588" indent="-153988">
              <a:buFontTx/>
              <a:buChar char="•"/>
              <a:defRPr/>
            </a:pPr>
            <a:r>
              <a:rPr lang="en-US" altLang="en-US" sz="21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en-US" sz="21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is based on a categorical model of classification.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1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Clinicians make a categorical yes–no type of judgment about whether disorder is present.</a:t>
            </a:r>
          </a:p>
          <a:p>
            <a:pPr marL="120650" lvl="1" indent="161925">
              <a:buFontTx/>
              <a:buChar char="•"/>
              <a:defRPr/>
            </a:pPr>
            <a:r>
              <a:rPr lang="en-US" altLang="en-US" sz="21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DSM-5</a:t>
            </a:r>
            <a:r>
              <a:rPr lang="en-US" altLang="en-US" sz="21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expanded on the categorical component to include a dimensional component for many disorders.</a:t>
            </a:r>
          </a:p>
          <a:p>
            <a:pPr marL="740664" lvl="2" indent="-155448">
              <a:buFontTx/>
              <a:buChar char="•"/>
              <a:defRPr/>
            </a:pPr>
            <a:r>
              <a:rPr lang="en-US" altLang="en-US" sz="21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Evaluator can determine whether disorder is present and also rate severity of symptoms.</a:t>
            </a:r>
          </a:p>
          <a:p>
            <a:pPr marL="742506" lvl="1" indent="-153988">
              <a:buFontTx/>
              <a:buChar char="•"/>
              <a:defRPr/>
            </a:pPr>
            <a:endParaRPr lang="en-US" altLang="en-US" sz="20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1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ED337-1A18-034F-BFA6-3D9C86B36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Evaluating DSM 5</a:t>
            </a:r>
          </a:p>
          <a:p>
            <a:pPr marL="0" indent="0">
              <a:buNone/>
            </a:pPr>
            <a:endParaRPr lang="en-US" dirty="0"/>
          </a:p>
          <a:p>
            <a:pPr marL="101600" indent="0">
              <a:buNone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A useful diagnostic system must demonstrate 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reliability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validity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</a:p>
          <a:p>
            <a:pPr marL="255588" indent="-153988">
              <a:buFontTx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The system is 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reliable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if different evaluators using the same system are likely to arrive at the same diagnosis.</a:t>
            </a:r>
          </a:p>
          <a:p>
            <a:pPr marL="255588" indent="-153988">
              <a:buFontTx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The system is 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valid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if diagnostic judgments correspond with observed behavior, or predict the course the disorder is likely to follow (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predictive validity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).</a:t>
            </a:r>
          </a:p>
          <a:p>
            <a:pPr marL="255588" indent="-153988">
              <a:buFontTx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Evidence supports the reliability and validity of many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categories, yet questions persist about the validity of some categories.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8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9ECE9-F354-254D-90F4-04F4A57E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91886"/>
            <a:ext cx="11647714" cy="623751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Changes in DSM 5</a:t>
            </a:r>
          </a:p>
          <a:p>
            <a:pPr marL="0" indent="0">
              <a:buNone/>
            </a:pPr>
            <a:endParaRPr lang="en-US" dirty="0"/>
          </a:p>
          <a:p>
            <a:pPr marL="255588" indent="-153988">
              <a:buFontTx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The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DSM 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system is periodically revised.</a:t>
            </a:r>
          </a:p>
          <a:p>
            <a:pPr marL="255588" indent="-153988">
              <a:buFontTx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Despite many years of debate, editing, and review, the final version of the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DSM-5 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remains steeped in controversy over</a:t>
            </a:r>
            <a:r>
              <a:rPr lang="en-U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101600" indent="0">
              <a:buNone/>
              <a:defRPr/>
            </a:pPr>
            <a:endParaRPr lang="en-US" altLang="en-US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1">
              <a:defRPr/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Expansion of diagnosable disorders.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Changes in classification of mental disorders.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Changes in diagnostic criteria for particular disorders. 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Process of development.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4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89FB-B8E1-594A-85BC-0FBC9333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743" y="267153"/>
            <a:ext cx="8904514" cy="930275"/>
          </a:xfrm>
        </p:spPr>
        <p:txBody>
          <a:bodyPr/>
          <a:lstStyle/>
          <a:p>
            <a:r>
              <a:rPr lang="en-US" dirty="0"/>
              <a:t>Advantages and Disadvantages of DSM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29A05-F88C-4B41-B20F-C7CD629DC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9" y="1197428"/>
            <a:ext cx="11506200" cy="4615543"/>
          </a:xfrm>
        </p:spPr>
        <p:txBody>
          <a:bodyPr>
            <a:normAutofit fontScale="92500" lnSpcReduction="10000"/>
          </a:bodyPr>
          <a:lstStyle/>
          <a:p>
            <a:pPr marL="101600" indent="0"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Advantages of </a:t>
            </a:r>
            <a:r>
              <a:rPr lang="en-US" altLang="en-US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:</a:t>
            </a:r>
          </a:p>
          <a:p>
            <a:pPr marL="101600" indent="0">
              <a:buNone/>
              <a:defRPr/>
            </a:pPr>
            <a:endParaRPr lang="en-US" altLang="en-US" sz="2000" dirty="0">
              <a:solidFill>
                <a:srgbClr val="000000"/>
              </a:solidFill>
              <a:ea typeface="ＭＳ Ｐゴシック" panose="020B0600070205080204" pitchFamily="34" charset="-128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55588" indent="-153988">
              <a:buFontTx/>
              <a:buChar char="•"/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Designation of specific diagnostic criteria.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Permits</a:t>
            </a:r>
            <a:r>
              <a:rPr lang="en-US" altLang="en-US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clinician</a:t>
            </a:r>
            <a:r>
              <a:rPr lang="en-US" altLang="en-US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to readily match a client</a:t>
            </a:r>
            <a:r>
              <a:rPr lang="ja-JP" altLang="en-US" sz="200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’</a:t>
            </a: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s complaints and associated features with specific standards to see which diagnosis best fits the case. </a:t>
            </a:r>
          </a:p>
          <a:p>
            <a:pPr marL="101600" indent="0" algn="ctr">
              <a:buNone/>
              <a:defRPr/>
            </a:pP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Disadvantages/Criticisms of </a:t>
            </a:r>
            <a:r>
              <a:rPr lang="en-US" altLang="ja-JP" sz="2000" i="1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DSM</a:t>
            </a: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Disagreement about symptoms associated with some syndromes.</a:t>
            </a:r>
          </a:p>
          <a:p>
            <a:pPr>
              <a:defRPr/>
            </a:pP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Reliance on the medical model.</a:t>
            </a:r>
          </a:p>
          <a:p>
            <a:pPr>
              <a:defRPr/>
            </a:pP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The categorical structure.</a:t>
            </a:r>
          </a:p>
          <a:p>
            <a:pPr>
              <a:defRPr/>
            </a:pP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Stigma of labels.</a:t>
            </a:r>
          </a:p>
          <a:p>
            <a:pPr marL="742506" lvl="1" indent="-153988">
              <a:buFontTx/>
              <a:buChar char="•"/>
              <a:defRPr/>
            </a:pPr>
            <a:r>
              <a:rPr lang="en-US" altLang="en-US" sz="2000" b="1" dirty="0" err="1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Sanism</a:t>
            </a:r>
            <a:r>
              <a:rPr lang="en-US" altLang="en-US" sz="20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Arial" panose="020B0604020202020204" pitchFamily="34" charset="0"/>
              </a:rPr>
              <a:t> – The negative stereotyping of people who are identified as mentally ill.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166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{3C8E642D-D306-4343-B3C4-7017EC7F5FFA}tf10001119</Template>
  <TotalTime>10</TotalTime>
  <Words>394</Words>
  <Application>Microsoft Macintosh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Classification of   Abnormal Behavior: DSM 5</vt:lpstr>
      <vt:lpstr>How are abnormal behavior patterns classified?</vt:lpstr>
      <vt:lpstr>PowerPoint Presentation</vt:lpstr>
      <vt:lpstr>PowerPoint Presentation</vt:lpstr>
      <vt:lpstr>PowerPoint Presentation</vt:lpstr>
      <vt:lpstr>Advantages and Disadvantages of DSM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Classiication of Abnormal Behavior: DSM 5</dc:title>
  <dc:creator>Microsoft Office User</dc:creator>
  <cp:lastModifiedBy>Microsoft Office User</cp:lastModifiedBy>
  <cp:revision>2</cp:revision>
  <dcterms:created xsi:type="dcterms:W3CDTF">2019-12-30T18:13:24Z</dcterms:created>
  <dcterms:modified xsi:type="dcterms:W3CDTF">2019-12-30T18:23:28Z</dcterms:modified>
</cp:coreProperties>
</file>