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7"/>
  </p:notesMasterIdLst>
  <p:handoutMasterIdLst>
    <p:handoutMasterId r:id="rId48"/>
  </p:handoutMasterIdLst>
  <p:sldIdLst>
    <p:sldId id="302" r:id="rId2"/>
    <p:sldId id="257" r:id="rId3"/>
    <p:sldId id="258" r:id="rId4"/>
    <p:sldId id="308" r:id="rId5"/>
    <p:sldId id="323" r:id="rId6"/>
    <p:sldId id="313" r:id="rId7"/>
    <p:sldId id="318" r:id="rId8"/>
    <p:sldId id="314" r:id="rId9"/>
    <p:sldId id="315" r:id="rId10"/>
    <p:sldId id="320" r:id="rId11"/>
    <p:sldId id="316" r:id="rId12"/>
    <p:sldId id="303" r:id="rId13"/>
    <p:sldId id="304" r:id="rId14"/>
    <p:sldId id="309" r:id="rId15"/>
    <p:sldId id="279" r:id="rId16"/>
    <p:sldId id="273" r:id="rId17"/>
    <p:sldId id="267" r:id="rId18"/>
    <p:sldId id="294" r:id="rId19"/>
    <p:sldId id="296" r:id="rId20"/>
    <p:sldId id="293" r:id="rId21"/>
    <p:sldId id="301" r:id="rId22"/>
    <p:sldId id="268" r:id="rId23"/>
    <p:sldId id="291" r:id="rId24"/>
    <p:sldId id="292" r:id="rId25"/>
    <p:sldId id="322" r:id="rId26"/>
    <p:sldId id="281" r:id="rId27"/>
    <p:sldId id="282" r:id="rId28"/>
    <p:sldId id="283" r:id="rId29"/>
    <p:sldId id="284" r:id="rId30"/>
    <p:sldId id="285" r:id="rId31"/>
    <p:sldId id="270" r:id="rId32"/>
    <p:sldId id="272" r:id="rId33"/>
    <p:sldId id="260" r:id="rId34"/>
    <p:sldId id="265" r:id="rId35"/>
    <p:sldId id="298" r:id="rId36"/>
    <p:sldId id="299" r:id="rId37"/>
    <p:sldId id="300" r:id="rId38"/>
    <p:sldId id="295" r:id="rId39"/>
    <p:sldId id="305" r:id="rId40"/>
    <p:sldId id="321" r:id="rId41"/>
    <p:sldId id="280" r:id="rId42"/>
    <p:sldId id="312" r:id="rId43"/>
    <p:sldId id="306" r:id="rId44"/>
    <p:sldId id="310" r:id="rId45"/>
    <p:sldId id="311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3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72949-093D-C344-A586-7DA8EDB9A2B1}" type="datetimeFigureOut">
              <a:rPr lang="en-US" smtClean="0"/>
              <a:t>6/13/22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4B164-4911-F048-9340-7DC6B983A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79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84809-6952-1C48-B8D1-94A15D8027B8}" type="datetimeFigureOut">
              <a:rPr lang="en-US" smtClean="0"/>
              <a:t>6/13/22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949F7-F02F-4E48-B1D3-7658E2912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12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949F7-F02F-4E48-B1D3-7658E2912B6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7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1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1196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30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2626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78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36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2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0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6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8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7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7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1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8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3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9B1A-5F7E-8749-8E73-C638A7ECEDEE}" type="datetimeFigureOut">
              <a:rPr lang="en-US" smtClean="0"/>
              <a:t>6/13/22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CD1150-C1E5-9D46-A507-40FCD2EB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1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515" y="589722"/>
            <a:ext cx="7630886" cy="580019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Avenir Book" panose="02000503020000020003" pitchFamily="2" charset="0"/>
              </a:rPr>
              <a:t>The Culturally and Linguistically Competent Health Care Provider</a:t>
            </a:r>
          </a:p>
          <a:p>
            <a:pPr marL="0" indent="0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r>
              <a:rPr lang="en-US" dirty="0">
                <a:latin typeface="Avenir Book" panose="02000503020000020003" pitchFamily="2" charset="0"/>
              </a:rPr>
              <a:t>Appreciating how responsive, culturally proficient communication and </a:t>
            </a:r>
          </a:p>
          <a:p>
            <a:pPr marL="0" indent="0">
              <a:buNone/>
            </a:pPr>
            <a:r>
              <a:rPr lang="en-US" dirty="0">
                <a:latin typeface="Avenir Book" panose="02000503020000020003" pitchFamily="2" charset="0"/>
              </a:rPr>
              <a:t>services can enhance the therapeutic alliance with patients and how </a:t>
            </a:r>
          </a:p>
          <a:p>
            <a:pPr marL="0" indent="0">
              <a:buNone/>
            </a:pPr>
            <a:r>
              <a:rPr lang="en-US" dirty="0">
                <a:latin typeface="Avenir Book" panose="02000503020000020003" pitchFamily="2" charset="0"/>
              </a:rPr>
              <a:t>quality health care can only occur within a patient’s cultural context.</a:t>
            </a:r>
          </a:p>
        </p:txBody>
      </p:sp>
    </p:spTree>
    <p:extLst>
      <p:ext uri="{BB962C8B-B14F-4D97-AF65-F5344CB8AC3E}">
        <p14:creationId xmlns:p14="http://schemas.microsoft.com/office/powerpoint/2010/main" val="4100856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836F7-EC55-7C44-9295-19B84CC6B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029" y="838200"/>
            <a:ext cx="7326085" cy="5073022"/>
          </a:xfrm>
        </p:spPr>
        <p:txBody>
          <a:bodyPr/>
          <a:lstStyle/>
          <a:p>
            <a:pPr algn="just"/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Which parts of my identity are privileged and/or marginalized?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How does my sense of identity shift based on context and settings?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What might be my own blind spots and biases?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With this awareness, a provider can ask questions about how they receive the patient: </a:t>
            </a:r>
          </a:p>
          <a:p>
            <a:pPr lvl="1" algn="just"/>
            <a:r>
              <a:rPr lang="en-US" dirty="0">
                <a:latin typeface="Avenir Book" panose="02000503020000020003" pitchFamily="2" charset="0"/>
              </a:rPr>
              <a:t>Who is this person? </a:t>
            </a:r>
          </a:p>
          <a:p>
            <a:pPr lvl="1" algn="just"/>
            <a:r>
              <a:rPr lang="en-US" dirty="0">
                <a:latin typeface="Avenir Book" panose="02000503020000020003" pitchFamily="2" charset="0"/>
              </a:rPr>
              <a:t>How do I make sense of them? </a:t>
            </a:r>
          </a:p>
          <a:p>
            <a:pPr lvl="1" algn="just"/>
            <a:r>
              <a:rPr lang="en-US" dirty="0">
                <a:latin typeface="Avenir Book" panose="02000503020000020003" pitchFamily="2" charset="0"/>
              </a:rPr>
              <a:t>What knowledge and awareness do I have about their culture? </a:t>
            </a:r>
          </a:p>
          <a:p>
            <a:pPr lvl="1" algn="just"/>
            <a:r>
              <a:rPr lang="en-US" dirty="0">
                <a:latin typeface="Avenir Book" panose="02000503020000020003" pitchFamily="2" charset="0"/>
              </a:rPr>
              <a:t>What thoughts and feelings emerge from me about them?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2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CD949-081A-E044-8674-D85B4A176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42257"/>
            <a:ext cx="8338457" cy="60415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Cultural competence and cultural humility together</a:t>
            </a:r>
          </a:p>
          <a:p>
            <a:pPr marL="0" indent="0" algn="just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A "culturally competent" provider needs to have knowledge and awareness of: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health-related beliefs, practices, and cultural values of diverse populations;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illness and diagnostic incidence and prevalence among culturally and ethnically diverse populations;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treatment efficacy data (if any) of culturally and ethnically diverse populations.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A provider operating with cultural humility must listen with interest and curiosity, 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Have an awareness of their own possible biases and attempt a non-judgmental stance about what they hear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Recognize their possible inherent status of privilege as a provider and be willing to be taught by their patient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30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3844D-C3B9-244E-AD9A-CE548591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929" y="166910"/>
            <a:ext cx="7217229" cy="68217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venir Book" panose="02000503020000020003" pitchFamily="2" charset="0"/>
              </a:rPr>
              <a:t>Culture shapes appraisal of emotions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9277-F3FC-C942-BB89-050BA3BE8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849086"/>
            <a:ext cx="7663543" cy="5704114"/>
          </a:xfrm>
        </p:spPr>
        <p:txBody>
          <a:bodyPr>
            <a:norm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We learn to recognize and experience emotions in certain ways.</a:t>
            </a:r>
          </a:p>
          <a:p>
            <a:r>
              <a:rPr lang="en-US" dirty="0">
                <a:latin typeface="Avenir Book" panose="02000503020000020003" pitchFamily="2" charset="0"/>
              </a:rPr>
              <a:t>We don’t all appraise emotions in the same way.</a:t>
            </a:r>
          </a:p>
          <a:p>
            <a:r>
              <a:rPr lang="en-US" dirty="0">
                <a:latin typeface="Avenir Book" panose="02000503020000020003" pitchFamily="2" charset="0"/>
              </a:rPr>
              <a:t>Does threat always lead to fear?</a:t>
            </a:r>
          </a:p>
          <a:p>
            <a:r>
              <a:rPr lang="en-US" dirty="0">
                <a:latin typeface="Avenir Book" panose="02000503020000020003" pitchFamily="2" charset="0"/>
              </a:rPr>
              <a:t>Does threat mean the same thing to all people?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Appraisal gives meaning and it differs from culture to culture</a:t>
            </a:r>
          </a:p>
          <a:p>
            <a:r>
              <a:rPr lang="en-US" dirty="0">
                <a:latin typeface="Avenir Book" panose="02000503020000020003" pitchFamily="2" charset="0"/>
              </a:rPr>
              <a:t>How groups appraise emotions depends on their values</a:t>
            </a:r>
          </a:p>
          <a:p>
            <a:r>
              <a:rPr lang="en-US" dirty="0">
                <a:latin typeface="Avenir Book" panose="02000503020000020003" pitchFamily="2" charset="0"/>
              </a:rPr>
              <a:t>Example: Individualistic cultures foster more assertive and outspoken behavior</a:t>
            </a:r>
          </a:p>
          <a:p>
            <a:r>
              <a:rPr lang="en-US" dirty="0">
                <a:latin typeface="Avenir Book" panose="02000503020000020003" pitchFamily="2" charset="0"/>
              </a:rPr>
              <a:t> In the West, shame is perceived as potentially damaging a relationship and in other cultures it is a sign of modesty.</a:t>
            </a:r>
          </a:p>
          <a:p>
            <a:r>
              <a:rPr lang="en-US" dirty="0">
                <a:latin typeface="Avenir Book" panose="02000503020000020003" pitchFamily="2" charset="0"/>
              </a:rPr>
              <a:t>In the West, when we feel shame, we withdraw in silence and in other cultures, they reach out to others to repair the relationship.</a:t>
            </a:r>
          </a:p>
          <a:p>
            <a:r>
              <a:rPr lang="en-US" dirty="0">
                <a:latin typeface="Avenir Book" panose="02000503020000020003" pitchFamily="2" charset="0"/>
              </a:rPr>
              <a:t>We learn prescriptive norms that include rules about when to have what emotions. What we  call an emotion, how we regulate emotions</a:t>
            </a:r>
          </a:p>
          <a:p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328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4C565-CAEB-6648-B649-5B554F788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57" y="468086"/>
            <a:ext cx="7358743" cy="6074228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>
                <a:latin typeface="Avenir Book" panose="02000503020000020003" pitchFamily="2" charset="0"/>
              </a:rPr>
              <a:t>Does Language Influence Thought?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The Japanese tend to suppress and inhibit their emotions in the presence of others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Americans display and express their emotions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In the West we like high arousal; happy, elated, excited</a:t>
            </a:r>
          </a:p>
          <a:p>
            <a:r>
              <a:rPr lang="en-US" dirty="0">
                <a:latin typeface="Avenir Book" panose="02000503020000020003" pitchFamily="2" charset="0"/>
              </a:rPr>
              <a:t>In the East, they value peaceful emotions, calmness, serenity and low arousal</a:t>
            </a:r>
          </a:p>
          <a:p>
            <a:r>
              <a:rPr lang="en-US" dirty="0">
                <a:latin typeface="Avenir Book" panose="02000503020000020003" pitchFamily="2" charset="0"/>
              </a:rPr>
              <a:t>Sometimes culture influences words we use:</a:t>
            </a:r>
          </a:p>
          <a:p>
            <a:r>
              <a:rPr lang="en-US" dirty="0">
                <a:latin typeface="Avenir Book" panose="02000503020000020003" pitchFamily="2" charset="0"/>
              </a:rPr>
              <a:t>Polish have no word for disgust</a:t>
            </a:r>
          </a:p>
          <a:p>
            <a:r>
              <a:rPr lang="en-US" dirty="0">
                <a:latin typeface="Avenir Book" panose="02000503020000020003" pitchFamily="2" charset="0"/>
              </a:rPr>
              <a:t>Indonesians have no word for embarrassment</a:t>
            </a:r>
          </a:p>
          <a:p>
            <a:r>
              <a:rPr lang="en-US" dirty="0">
                <a:latin typeface="Avenir Book" panose="02000503020000020003" pitchFamily="2" charset="0"/>
              </a:rPr>
              <a:t>Tahitians have no word for sadness</a:t>
            </a:r>
          </a:p>
        </p:txBody>
      </p:sp>
    </p:spTree>
    <p:extLst>
      <p:ext uri="{BB962C8B-B14F-4D97-AF65-F5344CB8AC3E}">
        <p14:creationId xmlns:p14="http://schemas.microsoft.com/office/powerpoint/2010/main" val="52870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CAC44-DA93-4B4C-807A-28D945B79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887" y="587829"/>
            <a:ext cx="6999514" cy="53233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chemeClr val="tx1"/>
                </a:solidFill>
                <a:latin typeface="Avenir"/>
                <a:cs typeface="Avenir"/>
              </a:rPr>
              <a:t>What Does Cultural Awareness Mean?</a:t>
            </a:r>
          </a:p>
          <a:p>
            <a:pPr marL="0" indent="0" algn="just">
              <a:buNone/>
            </a:pPr>
            <a:endParaRPr lang="en-US" u="sng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dirty="0">
                <a:latin typeface="Avenir"/>
                <a:cs typeface="Avenir"/>
              </a:rPr>
              <a:t>It means being knowledgeable about one’s thoughts and feelings and the ability to reflect on how these can affect one’s interactions with others.</a:t>
            </a:r>
          </a:p>
          <a:p>
            <a:pPr marL="0" indent="0" algn="ctr">
              <a:buNone/>
            </a:pPr>
            <a:endParaRPr lang="en-US" u="sng" dirty="0">
              <a:solidFill>
                <a:schemeClr val="tx1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Avenir"/>
                <a:cs typeface="Avenir"/>
              </a:rPr>
              <a:t>Why is Cultural Competence Important?</a:t>
            </a:r>
          </a:p>
          <a:p>
            <a:pPr marL="0" indent="0" algn="ctr">
              <a:buNone/>
            </a:pPr>
            <a:endParaRPr lang="en-US" u="sng" dirty="0">
              <a:latin typeface="Avenir"/>
              <a:cs typeface="Avenir"/>
            </a:endParaRPr>
          </a:p>
          <a:p>
            <a:pPr marL="0" indent="0">
              <a:buNone/>
            </a:pPr>
            <a:r>
              <a:rPr lang="en-US" dirty="0">
                <a:latin typeface="Avenir"/>
                <a:cs typeface="Avenir"/>
              </a:rPr>
              <a:t>Culturally responsive services will provide a greater sense of safety from the patient’s perspective, supporting the belief that culture is essential to healing.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04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8" y="371231"/>
            <a:ext cx="8636000" cy="629138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en-US" sz="4300" u="sng" dirty="0"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4300" u="sng" dirty="0">
                <a:solidFill>
                  <a:schemeClr val="tx1"/>
                </a:solidFill>
                <a:latin typeface="Avenir"/>
                <a:cs typeface="Avenir"/>
              </a:rPr>
              <a:t>What Does Diversity Mean?</a:t>
            </a:r>
          </a:p>
          <a:p>
            <a:pPr marL="0" indent="0" algn="just">
              <a:buNone/>
            </a:pPr>
            <a:endParaRPr lang="en-US" sz="3400" dirty="0">
              <a:latin typeface="Avenir"/>
              <a:cs typeface="Avenir"/>
            </a:endParaRPr>
          </a:p>
          <a:p>
            <a:pPr marL="400050" lvl="1" indent="0" algn="just">
              <a:buNone/>
            </a:pPr>
            <a:r>
              <a:rPr lang="en-US" sz="3400" dirty="0">
                <a:latin typeface="Avenir"/>
                <a:cs typeface="Avenir"/>
              </a:rPr>
              <a:t>		</a:t>
            </a:r>
            <a:r>
              <a:rPr lang="en-US" sz="4300" dirty="0">
                <a:latin typeface="Avenir"/>
                <a:cs typeface="Avenir"/>
              </a:rPr>
              <a:t>Diversity is an all inclusive concept that includes:</a:t>
            </a:r>
          </a:p>
          <a:p>
            <a:pPr marL="400050" lvl="1" indent="0" algn="just">
              <a:buNone/>
            </a:pPr>
            <a:endParaRPr lang="en-US" sz="4300" dirty="0">
              <a:latin typeface="Avenir"/>
              <a:cs typeface="Avenir"/>
            </a:endParaRPr>
          </a:p>
          <a:p>
            <a:pPr marL="400050" lvl="1" indent="0" algn="just">
              <a:buNone/>
            </a:pPr>
            <a:endParaRPr lang="en-US" sz="4300" dirty="0">
              <a:latin typeface="Avenir"/>
              <a:cs typeface="Avenir"/>
            </a:endParaRP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differences in race 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ethnicity 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immigration status such as refugee or immigrant 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religion 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age 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gender							occupation		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sexual orientation 				spirituality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ability/disability					marital  status</a:t>
            </a:r>
          </a:p>
          <a:p>
            <a:pPr marL="400050" lvl="1" indent="0" algn="just">
              <a:buNone/>
            </a:pPr>
            <a:r>
              <a:rPr lang="en-US" sz="4300" dirty="0">
                <a:latin typeface="Avenir"/>
                <a:cs typeface="Avenir"/>
              </a:rPr>
              <a:t>		socioeconomic status</a:t>
            </a:r>
          </a:p>
          <a:p>
            <a:pPr marL="400050" lvl="1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600" dirty="0">
                <a:latin typeface="Avenir"/>
                <a:cs typeface="Avenir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0409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71" y="0"/>
            <a:ext cx="8438629" cy="65133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400" dirty="0">
              <a:solidFill>
                <a:schemeClr val="tx1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3400" u="sng" dirty="0">
                <a:solidFill>
                  <a:schemeClr val="tx1"/>
                </a:solidFill>
                <a:latin typeface="Avenir"/>
                <a:cs typeface="Avenir"/>
              </a:rPr>
              <a:t>What Does Cultural Competence Mean?</a:t>
            </a:r>
          </a:p>
          <a:p>
            <a:pPr marL="0" indent="0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Cultural competence or cultural proficiency is possessing the capability of effectively interacting with people from different cultures/race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It is the attitudes, knowledge, skills necessary for providing quality care to diverse populations.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Competence is an ongoing process that involves accepting and respecting differences and not letting one’s personal beliefs have a negative influence on another with a different worldview.</a:t>
            </a:r>
          </a:p>
          <a:p>
            <a:pPr algn="just">
              <a:buFont typeface="Wingdings" charset="2"/>
              <a:buChar char="§"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The increasing diversity in the U.S. creates challenges on our health care delivery system to deliver culturally competent services that meet the social, cultural and linguistic needs of our patients.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29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7867"/>
            <a:ext cx="8229600" cy="6279769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§"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One’s values, beliefs, and ideas about health care and well-being are shaped by factors such as race, culture, ethnicity, language, gender, SES, physical and mental abilities, sexual orientation and occupation.</a:t>
            </a:r>
          </a:p>
          <a:p>
            <a:pPr algn="just">
              <a:buFont typeface="Wingdings" charset="2"/>
              <a:buChar char="§"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Cultural Competence in health care is defined as the ability of providers and organizations to understand integrate these factors into the delivery of health care services.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The goal of cultural competent health care services is to provide the highest quality care to every patient regardless of their race, culture and other variables.</a:t>
            </a:r>
          </a:p>
        </p:txBody>
      </p:sp>
    </p:spTree>
    <p:extLst>
      <p:ext uri="{BB962C8B-B14F-4D97-AF65-F5344CB8AC3E}">
        <p14:creationId xmlns:p14="http://schemas.microsoft.com/office/powerpoint/2010/main" val="784070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615" y="332154"/>
            <a:ext cx="8538308" cy="613507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28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Are you aware that:</a:t>
            </a: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Avenir"/>
                <a:cs typeface="Avenir"/>
              </a:rPr>
              <a:t>20% of people in the U.S. speak a language </a:t>
            </a:r>
            <a:r>
              <a:rPr lang="en-US" sz="2400" dirty="0">
                <a:latin typeface="Avenir"/>
                <a:cs typeface="Avenir"/>
              </a:rPr>
              <a:t>other than English at home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The Latino population has grown by 43% in the U.S. between 2000 and 2010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One out of two adult patients has difficulty understanding basic health information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The average time it takes for a physician to interrupt a patient is in the first 20 seconds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09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71" y="217250"/>
            <a:ext cx="8571717" cy="6266829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Recent studies conducted by the U.S Department of Education and National Institute of Literacy reveal that 32 million adults cannot read.  </a:t>
            </a:r>
          </a:p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This is 14% of the adult population in the U.S.</a:t>
            </a:r>
          </a:p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Racial and ethnic minorities are more likely to have lower levels of literacy due to cultural and language barriers and differing educational opportunities. </a:t>
            </a:r>
          </a:p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Individuals with low literacy use more health care services.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88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69" y="233589"/>
            <a:ext cx="8612988" cy="639447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en-US" sz="28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4200" u="sng" dirty="0">
                <a:solidFill>
                  <a:schemeClr val="tx1"/>
                </a:solidFill>
                <a:latin typeface="Avenir"/>
                <a:cs typeface="Avenir"/>
              </a:rPr>
              <a:t>Learning Objectives</a:t>
            </a:r>
          </a:p>
          <a:p>
            <a:pPr marL="0" indent="0">
              <a:buNone/>
            </a:pPr>
            <a:endParaRPr lang="en-US" sz="33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3300" dirty="0">
                <a:latin typeface="Avenir"/>
                <a:cs typeface="Avenir"/>
              </a:rPr>
              <a:t>Define culture and cultural competence </a:t>
            </a:r>
            <a:endParaRPr lang="en-US" sz="3300" dirty="0">
              <a:effectLst/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endParaRPr lang="en-US" sz="33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3300" dirty="0">
                <a:latin typeface="Avenir"/>
                <a:cs typeface="Avenir"/>
              </a:rPr>
              <a:t>Appreciate the benefits of respectful communication; how providing responsive, culturally proficient care increases the therapeutic alliance</a:t>
            </a:r>
          </a:p>
          <a:p>
            <a:pPr algn="just">
              <a:buFont typeface="Wingdings" charset="2"/>
              <a:buChar char="§"/>
            </a:pPr>
            <a:endParaRPr lang="en-US" sz="33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3300" dirty="0">
                <a:latin typeface="Avenir"/>
                <a:cs typeface="Avenir"/>
              </a:rPr>
              <a:t>Understand that quality health care can only occur within the patient’s cultural context.</a:t>
            </a:r>
          </a:p>
          <a:p>
            <a:pPr algn="just">
              <a:buFont typeface="Wingdings" charset="2"/>
              <a:buChar char="§"/>
            </a:pPr>
            <a:endParaRPr lang="en-US" sz="3300" dirty="0">
              <a:effectLst/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3300" dirty="0">
                <a:latin typeface="Avenir"/>
                <a:cs typeface="Avenir"/>
              </a:rPr>
              <a:t>Understand how ignoring diversity and culturally incongruent health care can adversely affect patient outcomes and compromise patient safety. </a:t>
            </a:r>
          </a:p>
          <a:p>
            <a:pPr algn="just">
              <a:buFont typeface="Wingdings" charset="2"/>
              <a:buChar char="§"/>
            </a:pPr>
            <a:endParaRPr lang="en-US" sz="33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3300" dirty="0">
                <a:latin typeface="Avenir"/>
                <a:cs typeface="Avenir"/>
              </a:rPr>
              <a:t>How lack of cultural competence can result in patient dissatisfaction.</a:t>
            </a:r>
          </a:p>
          <a:p>
            <a:pPr algn="just">
              <a:buFont typeface="Wingdings" charset="2"/>
              <a:buChar char="§"/>
            </a:pPr>
            <a:endParaRPr lang="en-US" sz="3300" dirty="0">
              <a:effectLst/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3300" dirty="0">
                <a:latin typeface="Avenir"/>
                <a:cs typeface="Avenir"/>
              </a:rPr>
              <a:t>Learn how to eliminate misunderstandings in diagnosis and treatment planning that may result from differences in language or culture.</a:t>
            </a:r>
          </a:p>
          <a:p>
            <a:pPr algn="just">
              <a:buFont typeface="Wingdings" charset="2"/>
              <a:buChar char="§"/>
            </a:pPr>
            <a:endParaRPr lang="en-US" sz="3300" dirty="0">
              <a:effectLst/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3300" dirty="0">
                <a:latin typeface="Avenir"/>
                <a:cs typeface="Avenir"/>
              </a:rPr>
              <a:t>Identify your counterproductive assumption or biases that will negatively contaminate your relationship with the patient.  </a:t>
            </a:r>
            <a:endParaRPr lang="en-US" sz="3300" dirty="0">
              <a:effectLst/>
              <a:latin typeface="Avenir"/>
              <a:cs typeface="Aveni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91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Cultural Competence is Ongoing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115" y="1567543"/>
            <a:ext cx="7892142" cy="4985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develop cultural competence the more we increase our cultural knowledge.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Knowledge ---</a:t>
            </a:r>
            <a:r>
              <a:rPr lang="en-US" dirty="0">
                <a:sym typeface="Wingdings"/>
              </a:rPr>
              <a:t> Attitudes -- Skills </a:t>
            </a:r>
          </a:p>
          <a:p>
            <a:pPr marL="0" indent="0" algn="ctr">
              <a:buNone/>
            </a:pPr>
            <a:endParaRPr lang="en-US" dirty="0">
              <a:sym typeface="Wingdings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sym typeface="Wingdings"/>
              </a:rPr>
              <a:t>Knowledge: understanding the meaning of culture as a meaning making system</a:t>
            </a:r>
          </a:p>
          <a:p>
            <a:pPr marL="0" indent="0" algn="just">
              <a:buNone/>
            </a:pPr>
            <a:endParaRPr lang="en-US" dirty="0">
              <a:sym typeface="Wingdings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sym typeface="Wingdings"/>
              </a:rPr>
              <a:t>Attitudes: respecting differences in culture</a:t>
            </a:r>
          </a:p>
          <a:p>
            <a:pPr marL="0" indent="0" algn="just">
              <a:buNone/>
            </a:pPr>
            <a:endParaRPr lang="en-US" dirty="0">
              <a:sym typeface="Wingdings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sym typeface="Wingdings"/>
              </a:rPr>
              <a:t>Skills: knowing how to listen and respond – to elicit from the patient how they experience their illness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68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27" y="150404"/>
            <a:ext cx="8638552" cy="648407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How can culture impact the care I provide my patients?</a:t>
            </a:r>
          </a:p>
          <a:p>
            <a:pPr marL="0" indent="0" algn="ctr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dirty="0">
                <a:latin typeface="Avenir"/>
                <a:cs typeface="Avenir"/>
              </a:rPr>
              <a:t>Culture influences how one defines and experiences:</a:t>
            </a:r>
          </a:p>
          <a:p>
            <a:pPr marL="0" indent="0" algn="ctr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Concepts of health; health care expectations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Healing and treatment; who provides treatment, type of treatment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What is considered a health problem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How symptoms are expressed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How illness, disease, and their causes are perceived 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The behaviors of patients who are seeking health care 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Attitudes toward health care providers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50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220133"/>
            <a:ext cx="8686800" cy="645159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28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Strategies for improving the patient/provider relationship include the following: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Provide interpreter services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Recruit and train minority staff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Provide training to increase cultural awareness, knowledge, skills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Incorporate culture specific attitudes and values into health promotion tools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Include family in the health care decision process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Culturally sensitive and competent health care should be integrated into existing academic/educational curriculum, lecture programs.</a:t>
            </a:r>
          </a:p>
          <a:p>
            <a:pPr algn="just">
              <a:buFont typeface="Wingdings" charset="2"/>
              <a:buChar char="§"/>
            </a:pPr>
            <a:endParaRPr lang="en-US" sz="2400" dirty="0">
              <a:latin typeface="Avenir"/>
              <a:cs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3999257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1346"/>
            <a:ext cx="8487503" cy="61350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800" u="sng" dirty="0">
              <a:solidFill>
                <a:schemeClr val="tx1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Avenir"/>
                <a:cs typeface="Avenir"/>
              </a:rPr>
              <a:t>What comes to mind when you are told you’ll be seeing any of the following patients?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sz="2400" dirty="0"/>
              <a:t>Alzheimer’s patient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Teenager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Asian male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Black Male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Indian female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Welfare recipient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Immigrant/Refugee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Mentally ill individual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13 year old with a developmental disability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Autistic child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A gay individual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81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125" y="594585"/>
            <a:ext cx="8590598" cy="592905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en-US" sz="2600" u="sng" dirty="0">
                <a:solidFill>
                  <a:schemeClr val="tx1"/>
                </a:solidFill>
                <a:latin typeface="Avenir"/>
                <a:cs typeface="Avenir"/>
              </a:rPr>
              <a:t>Associations we make include:</a:t>
            </a:r>
          </a:p>
          <a:p>
            <a:pPr algn="just">
              <a:buFont typeface="Wingdings" charset="2"/>
              <a:buChar char="§"/>
              <a:defRPr/>
            </a:pPr>
            <a:endParaRPr lang="en-US" sz="2600" dirty="0">
              <a:solidFill>
                <a:srgbClr val="000000"/>
              </a:solidFill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  <a:defRPr/>
            </a:pPr>
            <a:r>
              <a:rPr lang="en-US" sz="2600" dirty="0">
                <a:solidFill>
                  <a:srgbClr val="000000"/>
                </a:solidFill>
                <a:latin typeface="Avenir"/>
                <a:cs typeface="Avenir"/>
              </a:rPr>
              <a:t>When we initially hear the profile of a patient, we all make associations and consider assumptions based on our past experience.   </a:t>
            </a:r>
          </a:p>
          <a:p>
            <a:pPr algn="just">
              <a:buFont typeface="Wingdings" charset="2"/>
              <a:buChar char="§"/>
              <a:defRPr/>
            </a:pPr>
            <a:endParaRPr lang="en-US" sz="2600" dirty="0">
              <a:solidFill>
                <a:srgbClr val="000000"/>
              </a:solidFill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  <a:defRPr/>
            </a:pPr>
            <a:r>
              <a:rPr lang="en-US" sz="2600" dirty="0">
                <a:solidFill>
                  <a:srgbClr val="000000"/>
                </a:solidFill>
                <a:latin typeface="Avenir"/>
                <a:cs typeface="Avenir"/>
              </a:rPr>
              <a:t>We have a perception of the person before we ever meet them.</a:t>
            </a:r>
          </a:p>
          <a:p>
            <a:pPr algn="just">
              <a:buFont typeface="Wingdings" charset="2"/>
              <a:buChar char="§"/>
              <a:defRPr/>
            </a:pPr>
            <a:endParaRPr lang="en-US" sz="2600" dirty="0">
              <a:solidFill>
                <a:srgbClr val="000000"/>
              </a:solidFill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  <a:defRPr/>
            </a:pPr>
            <a:r>
              <a:rPr lang="en-US" sz="2600" dirty="0">
                <a:solidFill>
                  <a:srgbClr val="000000"/>
                </a:solidFill>
                <a:latin typeface="Avenir"/>
                <a:cs typeface="Avenir"/>
              </a:rPr>
              <a:t>We may harbor counterproductive assumptions or biases that may negatively influence our interactions</a:t>
            </a:r>
          </a:p>
          <a:p>
            <a:pPr marL="0" indent="0" algn="just">
              <a:buNone/>
              <a:defRPr/>
            </a:pPr>
            <a:endParaRPr lang="en-US" sz="2600" dirty="0">
              <a:solidFill>
                <a:srgbClr val="000000"/>
              </a:solidFill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  <a:defRPr/>
            </a:pPr>
            <a:r>
              <a:rPr lang="en-US" sz="2600" dirty="0">
                <a:solidFill>
                  <a:srgbClr val="000000"/>
                </a:solidFill>
                <a:latin typeface="Avenir"/>
                <a:cs typeface="Avenir"/>
              </a:rPr>
              <a:t>Our patients make the same associations when they meet us. </a:t>
            </a:r>
          </a:p>
          <a:p>
            <a:pPr algn="just">
              <a:buFont typeface="Wingdings" charset="2"/>
              <a:buChar char="§"/>
              <a:defRPr/>
            </a:pPr>
            <a:endParaRPr lang="en-US" sz="2600" dirty="0">
              <a:solidFill>
                <a:srgbClr val="000066"/>
              </a:solidFill>
              <a:latin typeface="Avenir"/>
              <a:cs typeface="Aveni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240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FB6FC-F0F5-3E4B-BF3B-7AEE054C2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399" y="827315"/>
            <a:ext cx="6912429" cy="5454022"/>
          </a:xfrm>
        </p:spPr>
        <p:txBody>
          <a:bodyPr/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Associations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Will I be seen  by a white PA?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Will  the PA understand me?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Will the PA dismiss me?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Will the PA think I’m not educated enough to understand them?</a:t>
            </a:r>
          </a:p>
        </p:txBody>
      </p:sp>
    </p:spTree>
    <p:extLst>
      <p:ext uri="{BB962C8B-B14F-4D97-AF65-F5344CB8AC3E}">
        <p14:creationId xmlns:p14="http://schemas.microsoft.com/office/powerpoint/2010/main" val="2663561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829" y="195385"/>
            <a:ext cx="7481556" cy="6369537"/>
          </a:xfrm>
        </p:spPr>
        <p:txBody>
          <a:bodyPr/>
          <a:lstStyle/>
          <a:p>
            <a:pPr marL="0" indent="0" algn="ctr">
              <a:buNone/>
            </a:pPr>
            <a:endParaRPr lang="en-US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endParaRPr lang="en-US" sz="28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Culture Bound Values</a:t>
            </a:r>
          </a:p>
          <a:p>
            <a:pPr marL="0" indent="0" algn="ctr">
              <a:buNone/>
            </a:pPr>
            <a:endParaRPr lang="en-US" u="sng" dirty="0">
              <a:latin typeface="Avenir"/>
              <a:cs typeface="Avenir"/>
            </a:endParaRPr>
          </a:p>
          <a:p>
            <a:pPr marL="0" indent="0">
              <a:buNone/>
            </a:pPr>
            <a:endParaRPr lang="en-US" dirty="0">
              <a:latin typeface="Avenir"/>
              <a:cs typeface="Avenir"/>
            </a:endParaRP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Time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Relationships with others 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Family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Spirituality/Religion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Health-Related Beliefs 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Collectivism vs. Individualism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721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85" y="273538"/>
            <a:ext cx="8772769" cy="6252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400" u="sng" dirty="0">
                <a:solidFill>
                  <a:schemeClr val="tx1"/>
                </a:solidFill>
                <a:latin typeface="Avenir"/>
                <a:cs typeface="Avenir"/>
              </a:rPr>
              <a:t>Time Dimension- there are three ways in which </a:t>
            </a:r>
          </a:p>
          <a:p>
            <a:pPr marL="0" indent="0" algn="ctr">
              <a:buNone/>
            </a:pPr>
            <a:r>
              <a:rPr lang="en-US" sz="2400" u="sng" dirty="0">
                <a:solidFill>
                  <a:schemeClr val="tx1"/>
                </a:solidFill>
                <a:latin typeface="Avenir"/>
                <a:cs typeface="Avenir"/>
              </a:rPr>
              <a:t>people perceive time: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>
                <a:latin typeface="Avenir"/>
                <a:cs typeface="Avenir"/>
              </a:rPr>
              <a:t>The Past- traditions and ancestors play an important role in person’s life </a:t>
            </a:r>
          </a:p>
          <a:p>
            <a:pPr marL="0" indent="0" algn="just">
              <a:buNone/>
            </a:pPr>
            <a:endParaRPr lang="en-US" sz="20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>
                <a:latin typeface="Avenir"/>
                <a:cs typeface="Avenir"/>
              </a:rPr>
              <a:t>The Present-little attention is paid to the past or future. Individuals are concerned with now</a:t>
            </a:r>
          </a:p>
          <a:p>
            <a:pPr marL="0" indent="0" algn="just">
              <a:buNone/>
            </a:pPr>
            <a:endParaRPr lang="en-US" sz="20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>
                <a:latin typeface="Avenir"/>
                <a:cs typeface="Avenir"/>
              </a:rPr>
              <a:t>The Future- Progress and change is highly valued </a:t>
            </a:r>
          </a:p>
          <a:p>
            <a:pPr algn="just">
              <a:buFont typeface="Wingdings" charset="2"/>
              <a:buChar char="§"/>
            </a:pPr>
            <a:endParaRPr lang="en-US" sz="20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000" dirty="0">
                <a:latin typeface="Avenir"/>
                <a:cs typeface="Avenir"/>
              </a:rPr>
              <a:t>In the West: time is precise and driven by a sense of urgency; other parts of the world time is fluid, stream like.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623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77" y="214924"/>
            <a:ext cx="8596923" cy="63695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8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Relationships With Others 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400" dirty="0">
                <a:latin typeface="Avenir"/>
                <a:cs typeface="Avenir"/>
              </a:rPr>
              <a:t>Relationship with others: another aspect of a person’s cultural value orientation. It can be categorized in three ways: 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Lineal relationship- refers to relationships that exist by virtue of heredity and kinship ties. 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Collateral relationship- focus primarily on group goals and family/us orientation; collectivists cultures such as Latino, Asian and Indian and individualist cultures such as in the West; nuclear family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Individual relationship- refers to personal autonomy and independence; individual goals dominate in West and in other parts of world, people are interdependent such as in Latino, Indian and Asian cultures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52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171" y="214924"/>
            <a:ext cx="8031983" cy="640861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u="sng" dirty="0">
                <a:solidFill>
                  <a:schemeClr val="tx1"/>
                </a:solidFill>
                <a:latin typeface="Avenir"/>
                <a:cs typeface="Avenir"/>
              </a:rPr>
              <a:t>Family 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dirty="0">
                <a:latin typeface="Avenir"/>
                <a:cs typeface="Avenir"/>
              </a:rPr>
              <a:t>Family remains the basic social unit. It is defined by individuals living together as a unit. 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Nuclear- husband, wife and children</a:t>
            </a:r>
          </a:p>
          <a:p>
            <a:pPr>
              <a:buFont typeface="Wingdings" charset="2"/>
              <a:buChar char="§"/>
            </a:pPr>
            <a:endParaRPr lang="en-US" dirty="0">
              <a:latin typeface="Avenir"/>
              <a:cs typeface="Avenir"/>
            </a:endParaRPr>
          </a:p>
          <a:p>
            <a:pPr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Single parent- either mother or father ant at least one child</a:t>
            </a:r>
          </a:p>
          <a:p>
            <a:pPr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    </a:t>
            </a:r>
          </a:p>
          <a:p>
            <a:pPr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Extended family- may include grandparents, aunts, uncles, cousins and non-biologically related</a:t>
            </a:r>
            <a:br>
              <a:rPr lang="en-US" dirty="0">
                <a:latin typeface="Avenir"/>
                <a:cs typeface="Avenir"/>
              </a:rPr>
            </a:br>
            <a:endParaRPr lang="en-US" dirty="0">
              <a:latin typeface="Avenir"/>
              <a:cs typeface="Avenir"/>
            </a:endParaRPr>
          </a:p>
          <a:p>
            <a:pPr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Blended-husband, wife and child/children from a previous</a:t>
            </a:r>
          </a:p>
          <a:p>
            <a:pPr marL="0" indent="0">
              <a:buNone/>
            </a:pPr>
            <a:endParaRPr lang="en-US" dirty="0">
              <a:latin typeface="Avenir"/>
              <a:cs typeface="Avenir"/>
            </a:endParaRPr>
          </a:p>
          <a:p>
            <a:pPr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Cohabitation- unmarried man and woman sharing a household with child/children</a:t>
            </a:r>
          </a:p>
          <a:p>
            <a:pPr>
              <a:buFont typeface="Wingdings" charset="2"/>
              <a:buChar char="§"/>
            </a:pPr>
            <a:endParaRPr lang="en-US" dirty="0">
              <a:latin typeface="Avenir"/>
              <a:cs typeface="Avenir"/>
            </a:endParaRPr>
          </a:p>
          <a:p>
            <a:pPr>
              <a:buFont typeface="Wingdings" charset="2"/>
              <a:buChar char="§"/>
            </a:pPr>
            <a:r>
              <a:rPr lang="en-US" dirty="0">
                <a:latin typeface="Avenir"/>
                <a:cs typeface="Avenir"/>
              </a:rPr>
              <a:t>Gay- same gender couple and child/children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4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79" y="233588"/>
            <a:ext cx="8729774" cy="646747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000" u="sng" dirty="0">
                <a:solidFill>
                  <a:schemeClr val="tx1"/>
                </a:solidFill>
                <a:latin typeface="Avenir Book" panose="02000503020000020003" pitchFamily="2" charset="0"/>
                <a:cs typeface="Avenir Book"/>
              </a:rPr>
              <a:t>What is Culture?</a:t>
            </a:r>
          </a:p>
          <a:p>
            <a:pPr marL="0" indent="0" algn="just">
              <a:buNone/>
            </a:pPr>
            <a:endParaRPr lang="en-US" sz="2400" dirty="0">
              <a:latin typeface="Avenir Book" panose="02000503020000020003" pitchFamily="2" charset="0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venir Book" panose="02000503020000020003" pitchFamily="2" charset="0"/>
                <a:cs typeface="Avenir"/>
              </a:rPr>
              <a:t>Culture refers to integrated patterns of behavior that includes the language, customs, attitudes, beliefs, values, religion/spirituality and institutions that unite a group of people. </a:t>
            </a:r>
          </a:p>
          <a:p>
            <a:pPr algn="just">
              <a:buFont typeface="Wingdings" charset="2"/>
              <a:buChar char="§"/>
            </a:pPr>
            <a:endParaRPr lang="en-US" sz="2400" dirty="0">
              <a:solidFill>
                <a:srgbClr val="000000"/>
              </a:solidFill>
              <a:latin typeface="Avenir Book" panose="02000503020000020003" pitchFamily="2" charset="0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venir Book" panose="02000503020000020003" pitchFamily="2" charset="0"/>
                <a:cs typeface="Avenir"/>
              </a:rPr>
              <a:t>Culture is learned and transmitted in the family, includes an individualized world view, guides decision making and facilitates self-esteem and self-worth.</a:t>
            </a:r>
          </a:p>
          <a:p>
            <a:pPr algn="just">
              <a:buFont typeface="Wingdings" charset="2"/>
              <a:buChar char="§"/>
            </a:pPr>
            <a:endParaRPr lang="en-US" sz="2400" dirty="0">
              <a:solidFill>
                <a:srgbClr val="000000"/>
              </a:solidFill>
              <a:latin typeface="Avenir Book" panose="02000503020000020003" pitchFamily="2" charset="0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venir Book" panose="02000503020000020003" pitchFamily="2" charset="0"/>
                <a:cs typeface="Avenir"/>
              </a:rPr>
              <a:t>Culture is a meaning making system; being culturally programmed to embrace a system which regulates one’s behavior through honoring values, beliefs, customs, faith, rituals.</a:t>
            </a:r>
          </a:p>
          <a:p>
            <a:pPr algn="just">
              <a:buFont typeface="Wingdings" charset="2"/>
              <a:buChar char="§"/>
            </a:pPr>
            <a:endParaRPr lang="en-US" sz="2400" dirty="0">
              <a:solidFill>
                <a:srgbClr val="000000"/>
              </a:solidFill>
              <a:latin typeface="Avenir Book" panose="02000503020000020003" pitchFamily="2" charset="0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venir Book" panose="02000503020000020003" pitchFamily="2" charset="0"/>
                <a:cs typeface="Avenir"/>
              </a:rPr>
              <a:t>Culture influences a patient’s healthcare beliefs, practices attitudes toward care, and trust in the system and its providers. </a:t>
            </a:r>
          </a:p>
          <a:p>
            <a:pPr marL="0" indent="0" algn="just">
              <a:buNone/>
            </a:pPr>
            <a:endParaRPr lang="en-US" sz="2400" dirty="0">
              <a:solidFill>
                <a:srgbClr val="000000"/>
              </a:solidFill>
              <a:latin typeface="Avenir Book" panose="02000503020000020003" pitchFamily="2" charset="0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venir Book" panose="02000503020000020003" pitchFamily="2" charset="0"/>
                <a:cs typeface="Avenir"/>
              </a:rPr>
              <a:t>Cultural differences affect how health information and healthcare services are received, understood and acted on.</a:t>
            </a:r>
          </a:p>
          <a:p>
            <a:pPr marL="0" indent="0" algn="ctr">
              <a:buNone/>
            </a:pPr>
            <a:endParaRPr lang="en-US" sz="2400" u="sng" dirty="0">
              <a:latin typeface="Avenir"/>
              <a:cs typeface="Avenir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94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7" y="332154"/>
            <a:ext cx="8675077" cy="63890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Spirituality and Religion 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400" dirty="0">
                <a:latin typeface="Avenir"/>
                <a:cs typeface="Avenir"/>
              </a:rPr>
              <a:t>Spiritual/Religious Beliefs and Practices; an integral component of the individual’s culture.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May influence the person’s explanation of the cause of illness, perception of its severity and choice of healer 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In time of crisis- may be a source of consolation</a:t>
            </a:r>
          </a:p>
          <a:p>
            <a:pPr marL="0" indent="0" algn="just">
              <a:buNone/>
            </a:pPr>
            <a:r>
              <a:rPr lang="en-US" sz="2400" dirty="0">
                <a:latin typeface="Avenir"/>
                <a:cs typeface="Avenir"/>
              </a:rPr>
              <a:t> </a:t>
            </a: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In health care situations-people frequently search for a spiritual explanation for illness and disability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11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628" y="304800"/>
            <a:ext cx="8016909" cy="633827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US" sz="2800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800" dirty="0">
                <a:latin typeface="Avenir"/>
                <a:cs typeface="Avenir"/>
              </a:rPr>
              <a:t>Studies reveal that racial and ethnic minorities have higher morbidity and mortality rates from chronic diseases.</a:t>
            </a:r>
          </a:p>
          <a:p>
            <a:pPr marL="0" indent="0" algn="just">
              <a:buNone/>
            </a:pPr>
            <a:endParaRPr lang="en-US" sz="2800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800" dirty="0">
                <a:latin typeface="Avenir"/>
                <a:cs typeface="Avenir"/>
              </a:rPr>
              <a:t>A higher proportion of African Americans and Latinos, compared to Whites report experiencing one of the following chronic conditions:</a:t>
            </a:r>
          </a:p>
          <a:p>
            <a:pPr marL="0" indent="0" algn="just">
              <a:buNone/>
            </a:pPr>
            <a:endParaRPr lang="en-US" sz="2600" dirty="0">
              <a:latin typeface="Avenir"/>
              <a:cs typeface="Avenir"/>
            </a:endParaRP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Asthma							    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Diabetes			 		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Anxiety Disorders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Cancer		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Hypertension    			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Mood Disorders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Heart Disease		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en-US" sz="2600" dirty="0">
                <a:solidFill>
                  <a:srgbClr val="11171D"/>
                </a:solidFill>
                <a:latin typeface="Avenir"/>
                <a:cs typeface="Avenir"/>
              </a:rPr>
              <a:t>Obesity</a:t>
            </a:r>
          </a:p>
        </p:txBody>
      </p:sp>
    </p:spTree>
    <p:extLst>
      <p:ext uri="{BB962C8B-B14F-4D97-AF65-F5344CB8AC3E}">
        <p14:creationId xmlns:p14="http://schemas.microsoft.com/office/powerpoint/2010/main" val="2323088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970" y="270934"/>
            <a:ext cx="7649029" cy="62822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dirty="0">
                <a:latin typeface="Avenir"/>
                <a:cs typeface="Avenir"/>
              </a:rPr>
              <a:t>Individuals with chronic conditions seek more health care services which increases their interaction with you.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dirty="0">
                <a:latin typeface="Avenir"/>
                <a:cs typeface="Avenir"/>
              </a:rPr>
              <a:t>If you and your agency do not provide culturally competent care, it’s more likely patients will have more negative health consequences and be dissatisfied with their care.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dirty="0">
                <a:latin typeface="Avenir"/>
                <a:cs typeface="Avenir"/>
              </a:rPr>
              <a:t>The quality of patient/health care provider interactions is lower among Non-White patients, especially among Latinos and Asian Americans.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dirty="0">
                <a:latin typeface="Avenir"/>
                <a:cs typeface="Avenir"/>
              </a:rPr>
              <a:t>African Americans, Latinos and Asian Americans believe they would receive better care if they belonged to a different race or ethnicity.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dirty="0">
                <a:latin typeface="Avenir"/>
                <a:cs typeface="Avenir"/>
              </a:rPr>
              <a:t>Minorities report feeling they were treated disrespectfully, ignored or talked down to by their health care provider. </a:t>
            </a:r>
          </a:p>
        </p:txBody>
      </p:sp>
    </p:spTree>
    <p:extLst>
      <p:ext uri="{BB962C8B-B14F-4D97-AF65-F5344CB8AC3E}">
        <p14:creationId xmlns:p14="http://schemas.microsoft.com/office/powerpoint/2010/main" val="29645576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73" y="218989"/>
            <a:ext cx="8758971" cy="63798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marL="0" indent="0" algn="ctr">
              <a:buNone/>
            </a:pPr>
            <a:r>
              <a:rPr lang="en-US" sz="2400" u="sng" dirty="0">
                <a:solidFill>
                  <a:schemeClr val="tx1"/>
                </a:solidFill>
                <a:latin typeface="Avenir"/>
                <a:cs typeface="Avenir"/>
              </a:rPr>
              <a:t>The Benefits of Respectful Communication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Reducing the risk of having a patient file a malpractice suit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Improve safety and adherence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Improve the patient’s office experience</a:t>
            </a:r>
          </a:p>
          <a:p>
            <a:pPr algn="just">
              <a:buFont typeface="Wingdings" charset="2"/>
              <a:buChar char="§"/>
            </a:pPr>
            <a:endParaRPr lang="en-US" sz="24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400" dirty="0">
                <a:latin typeface="Avenir"/>
                <a:cs typeface="Avenir"/>
              </a:rPr>
              <a:t>Improve health care provider and patient satisfaction</a:t>
            </a:r>
          </a:p>
          <a:p>
            <a:pPr marL="0" indent="0" algn="just">
              <a:buNone/>
            </a:pPr>
            <a:endParaRPr lang="en-US" sz="2400" dirty="0">
              <a:latin typeface="Avenir"/>
              <a:cs typeface="Avenir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798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9333"/>
            <a:ext cx="7459132" cy="64515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u="sng" dirty="0">
                <a:solidFill>
                  <a:schemeClr val="tx1"/>
                </a:solidFill>
                <a:latin typeface="Avenir"/>
                <a:cs typeface="Avenir"/>
              </a:rPr>
              <a:t>Active Listening:</a:t>
            </a:r>
          </a:p>
          <a:p>
            <a:pPr marL="0" indent="0" algn="just">
              <a:buNone/>
            </a:pPr>
            <a:endParaRPr lang="en-US" sz="2000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000" dirty="0">
                <a:latin typeface="Avenir"/>
                <a:cs typeface="Avenir"/>
              </a:rPr>
              <a:t>An approach that focuses on inquiry, analysis and reflection throughout the care process is foundational.</a:t>
            </a:r>
          </a:p>
          <a:p>
            <a:pPr marL="0" indent="0" algn="just">
              <a:buNone/>
            </a:pPr>
            <a:endParaRPr lang="en-US" sz="2000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000" dirty="0">
                <a:latin typeface="Avenir"/>
                <a:cs typeface="Avenir"/>
              </a:rPr>
              <a:t>In addition, being curious, empathetic, respectful and showing humility will aid in the initial interaction between health care provider and the patient.</a:t>
            </a:r>
          </a:p>
          <a:p>
            <a:pPr marL="0" indent="0" algn="just">
              <a:buNone/>
            </a:pPr>
            <a:endParaRPr lang="en-US" sz="2000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000" dirty="0">
                <a:latin typeface="Avenir"/>
                <a:cs typeface="Avenir"/>
              </a:rPr>
              <a:t>Remember: we begin every human interaction with guarded trust.</a:t>
            </a:r>
          </a:p>
          <a:p>
            <a:pPr marL="0" indent="0" algn="just">
              <a:buNone/>
            </a:pPr>
            <a:endParaRPr lang="en-US" sz="2000" dirty="0">
              <a:latin typeface="Avenir"/>
              <a:cs typeface="Avenir"/>
            </a:endParaRPr>
          </a:p>
          <a:p>
            <a:pPr marL="0" indent="0" algn="just">
              <a:buNone/>
            </a:pPr>
            <a:r>
              <a:rPr lang="en-US" sz="2000" dirty="0">
                <a:latin typeface="Avenir"/>
                <a:cs typeface="Avenir"/>
              </a:rPr>
              <a:t>The goal is to move it to a more fuller trust with time.</a:t>
            </a:r>
          </a:p>
          <a:p>
            <a:pPr marL="0" indent="0" algn="just">
              <a:buNone/>
            </a:pPr>
            <a:endParaRPr lang="en-US" sz="2000" dirty="0">
              <a:latin typeface="Avenir"/>
              <a:cs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4119702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344" y="233962"/>
            <a:ext cx="8419456" cy="63169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US" sz="2400" u="sng" dirty="0">
              <a:solidFill>
                <a:schemeClr val="tx1"/>
              </a:solidFill>
              <a:latin typeface="Avenir"/>
              <a:ea typeface="Calisto MT" pitchFamily="18" charset="0"/>
              <a:cs typeface="Avenir"/>
            </a:endParaRPr>
          </a:p>
          <a:p>
            <a:pPr algn="ctr">
              <a:buNone/>
            </a:pPr>
            <a:r>
              <a:rPr lang="en-US" sz="2400" u="sng" dirty="0">
                <a:solidFill>
                  <a:schemeClr val="tx1"/>
                </a:solidFill>
                <a:latin typeface="Avenir"/>
                <a:ea typeface="Calisto MT" pitchFamily="18" charset="0"/>
                <a:cs typeface="Avenir"/>
              </a:rPr>
              <a:t>ACTIVE LISTENING:  A skill that requires practice</a:t>
            </a:r>
          </a:p>
          <a:p>
            <a:pPr marL="0" indent="0" algn="just">
              <a:buNone/>
            </a:pPr>
            <a:endParaRPr lang="en-US" sz="2400" dirty="0">
              <a:latin typeface="Avenir"/>
              <a:ea typeface="Calisto MT" pitchFamily="18" charset="0"/>
              <a:cs typeface="Avenir"/>
            </a:endParaRPr>
          </a:p>
          <a:p>
            <a:pPr lvl="1" algn="just">
              <a:buFont typeface="Wingdings" charset="2"/>
              <a:buChar char="§"/>
            </a:pPr>
            <a:r>
              <a:rPr lang="en-US" sz="2400" dirty="0">
                <a:latin typeface="Avenir"/>
                <a:ea typeface="Calisto MT" pitchFamily="18" charset="0"/>
                <a:cs typeface="Avenir"/>
              </a:rPr>
              <a:t>Listening and understanding (clarifying)</a:t>
            </a:r>
          </a:p>
          <a:p>
            <a:pPr marL="342900" lvl="1" indent="0" algn="just">
              <a:buNone/>
            </a:pPr>
            <a:endParaRPr lang="en-US" sz="2400" dirty="0">
              <a:latin typeface="Avenir"/>
              <a:ea typeface="Calisto MT" pitchFamily="18" charset="0"/>
              <a:cs typeface="Avenir"/>
            </a:endParaRPr>
          </a:p>
          <a:p>
            <a:pPr lvl="1" algn="just">
              <a:buFont typeface="Wingdings" charset="2"/>
              <a:buChar char="§"/>
            </a:pPr>
            <a:r>
              <a:rPr lang="en-US" sz="2400" dirty="0">
                <a:latin typeface="Avenir"/>
                <a:ea typeface="Calisto MT" pitchFamily="18" charset="0"/>
                <a:cs typeface="Avenir"/>
              </a:rPr>
              <a:t>Empathy: the ability to take the role of the other.</a:t>
            </a:r>
          </a:p>
          <a:p>
            <a:pPr lvl="1" algn="just">
              <a:buFont typeface="Wingdings" charset="2"/>
              <a:buChar char="§"/>
            </a:pPr>
            <a:endParaRPr lang="en-US" sz="2400" dirty="0">
              <a:latin typeface="Avenir"/>
              <a:ea typeface="Calisto MT" pitchFamily="18" charset="0"/>
              <a:cs typeface="Avenir"/>
            </a:endParaRPr>
          </a:p>
          <a:p>
            <a:pPr lvl="1" algn="just">
              <a:buFont typeface="Wingdings" charset="2"/>
              <a:buChar char="§"/>
            </a:pPr>
            <a:r>
              <a:rPr lang="en-US" sz="2400" dirty="0">
                <a:latin typeface="Avenir"/>
                <a:ea typeface="Calisto MT" pitchFamily="18" charset="0"/>
                <a:cs typeface="Avenir"/>
              </a:rPr>
              <a:t>For example: asking the patient “What is it like to be you?”</a:t>
            </a:r>
          </a:p>
          <a:p>
            <a:pPr marL="685800" lvl="1" indent="-342900" algn="just">
              <a:buFont typeface="Wingdings" charset="2"/>
              <a:buChar char="§"/>
            </a:pPr>
            <a:endParaRPr lang="en-US" sz="2400" dirty="0">
              <a:latin typeface="Avenir"/>
              <a:ea typeface="Calisto MT" pitchFamily="18" charset="0"/>
              <a:cs typeface="Avenir"/>
            </a:endParaRPr>
          </a:p>
          <a:p>
            <a:pPr lvl="1" algn="just">
              <a:buFont typeface="Wingdings" charset="2"/>
              <a:buChar char="§"/>
            </a:pPr>
            <a:r>
              <a:rPr lang="en-US" sz="2400" dirty="0">
                <a:latin typeface="Avenir"/>
                <a:ea typeface="Calisto MT" pitchFamily="18" charset="0"/>
                <a:cs typeface="Avenir"/>
              </a:rPr>
              <a:t>Asking and encouraging (probing questions)</a:t>
            </a:r>
          </a:p>
          <a:p>
            <a:pPr marL="457200" lvl="1" indent="0" algn="just">
              <a:buNone/>
            </a:pPr>
            <a:endParaRPr lang="en-US" sz="2400" dirty="0">
              <a:latin typeface="Avenir"/>
              <a:ea typeface="Calisto MT" pitchFamily="18" charset="0"/>
              <a:cs typeface="Avenir"/>
            </a:endParaRPr>
          </a:p>
          <a:p>
            <a:pPr lvl="1" algn="just">
              <a:buFont typeface="Wingdings" charset="2"/>
              <a:buChar char="§"/>
            </a:pPr>
            <a:r>
              <a:rPr lang="en-US" sz="2400" dirty="0">
                <a:latin typeface="Avenir"/>
                <a:ea typeface="Calisto MT" pitchFamily="18" charset="0"/>
                <a:cs typeface="Avenir"/>
              </a:rPr>
              <a:t>Paraphrasing and Summarizing</a:t>
            </a:r>
          </a:p>
          <a:p>
            <a:pPr marL="685800" lvl="1" indent="-342900" algn="just">
              <a:buFont typeface="Wingdings" charset="2"/>
              <a:buChar char="§"/>
            </a:pPr>
            <a:endParaRPr lang="en-US" sz="2400" dirty="0">
              <a:latin typeface="Avenir"/>
              <a:ea typeface="Calisto MT" pitchFamily="18" charset="0"/>
              <a:cs typeface="Avenir"/>
            </a:endParaRPr>
          </a:p>
          <a:p>
            <a:pPr lvl="1" algn="just">
              <a:buFont typeface="Wingdings" charset="2"/>
              <a:buChar char="§"/>
            </a:pPr>
            <a:r>
              <a:rPr lang="en-US" sz="2400" dirty="0">
                <a:latin typeface="Avenir"/>
                <a:ea typeface="Calisto MT" pitchFamily="18" charset="0"/>
                <a:cs typeface="Avenir"/>
              </a:rPr>
              <a:t>Remember, you cannot force others to trust or respect you</a:t>
            </a:r>
          </a:p>
          <a:p>
            <a:pPr marL="685800" lvl="1" indent="-342900" algn="just">
              <a:buFont typeface="Wingdings" charset="2"/>
              <a:buChar char="§"/>
            </a:pPr>
            <a:endParaRPr lang="en-US" sz="2400" dirty="0">
              <a:latin typeface="Avenir"/>
              <a:ea typeface="Calisto MT" pitchFamily="18" charset="0"/>
              <a:cs typeface="Avenir"/>
            </a:endParaRPr>
          </a:p>
          <a:p>
            <a:pPr lvl="1" algn="just">
              <a:buFont typeface="Wingdings" charset="2"/>
              <a:buChar char="§"/>
            </a:pPr>
            <a:r>
              <a:rPr lang="en-US" sz="2400" dirty="0">
                <a:latin typeface="Avenir"/>
                <a:ea typeface="Calisto MT" pitchFamily="18" charset="0"/>
                <a:cs typeface="Avenir"/>
              </a:rPr>
              <a:t>Only your actions reveal to others you are worthy of being trusted and respected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09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053" y="217250"/>
            <a:ext cx="8621844" cy="638381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3100" u="sng" dirty="0">
              <a:solidFill>
                <a:srgbClr val="FF0000"/>
              </a:solidFill>
              <a:latin typeface="Avenir"/>
              <a:cs typeface="Avenir"/>
            </a:endParaRPr>
          </a:p>
          <a:p>
            <a:pPr algn="ctr">
              <a:buNone/>
            </a:pPr>
            <a:r>
              <a:rPr lang="en-US" sz="3100" u="sng" dirty="0">
                <a:solidFill>
                  <a:schemeClr val="tx1"/>
                </a:solidFill>
                <a:latin typeface="Avenir"/>
                <a:cs typeface="Avenir"/>
              </a:rPr>
              <a:t>Ask Open Ended Questions/Statements</a:t>
            </a:r>
          </a:p>
          <a:p>
            <a:pPr marL="457200" lvl="1" indent="0" algn="just">
              <a:buNone/>
            </a:pPr>
            <a:endParaRPr lang="en-US" sz="3100" dirty="0">
              <a:latin typeface="Avenir"/>
              <a:cs typeface="Avenir"/>
            </a:endParaRPr>
          </a:p>
          <a:p>
            <a:pPr marL="457200" lvl="1" indent="0" algn="just">
              <a:buNone/>
            </a:pPr>
            <a:r>
              <a:rPr lang="en-US" sz="3100" dirty="0">
                <a:latin typeface="Avenir"/>
                <a:cs typeface="Avenir"/>
              </a:rPr>
              <a:t>Responses that require more than  a “yes” or a “no” </a:t>
            </a:r>
          </a:p>
          <a:p>
            <a:pPr marL="457200" lvl="1" indent="0" algn="just">
              <a:buNone/>
            </a:pPr>
            <a:endParaRPr lang="en-US" sz="3100" dirty="0">
              <a:latin typeface="Avenir"/>
              <a:cs typeface="Avenir"/>
            </a:endParaRPr>
          </a:p>
          <a:p>
            <a:pPr lvl="2" algn="just"/>
            <a:r>
              <a:rPr lang="en-US" sz="3100" dirty="0">
                <a:latin typeface="Avenir"/>
                <a:cs typeface="Avenir"/>
              </a:rPr>
              <a:t>“What else?”  “How?”  “When?</a:t>
            </a:r>
          </a:p>
          <a:p>
            <a:pPr lvl="2" algn="just"/>
            <a:endParaRPr lang="en-US" sz="3100" dirty="0">
              <a:latin typeface="Avenir"/>
              <a:cs typeface="Avenir"/>
            </a:endParaRPr>
          </a:p>
          <a:p>
            <a:pPr lvl="2" algn="just"/>
            <a:r>
              <a:rPr lang="en-US" sz="3100" dirty="0">
                <a:latin typeface="Avenir"/>
                <a:cs typeface="Avenir"/>
              </a:rPr>
              <a:t>“Tell me more about…”</a:t>
            </a:r>
          </a:p>
          <a:p>
            <a:pPr marL="914400" lvl="2" indent="0" algn="just">
              <a:buNone/>
            </a:pPr>
            <a:endParaRPr lang="en-US" sz="3100" dirty="0">
              <a:latin typeface="Avenir"/>
              <a:cs typeface="Avenir"/>
            </a:endParaRPr>
          </a:p>
          <a:p>
            <a:pPr lvl="2" algn="just"/>
            <a:r>
              <a:rPr lang="en-US" sz="3100" dirty="0">
                <a:latin typeface="Avenir"/>
                <a:cs typeface="Avenir"/>
              </a:rPr>
              <a:t>“I’d like to hear more…..”</a:t>
            </a:r>
          </a:p>
          <a:p>
            <a:pPr marL="914400" lvl="2" indent="0" algn="just">
              <a:buNone/>
            </a:pPr>
            <a:endParaRPr lang="en-US" dirty="0">
              <a:latin typeface="Avenir Book"/>
              <a:cs typeface="Avenir Book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536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053" y="317519"/>
            <a:ext cx="8621844" cy="6183271"/>
          </a:xfrm>
        </p:spPr>
        <p:txBody>
          <a:bodyPr>
            <a:normAutofit fontScale="62500" lnSpcReduction="20000"/>
          </a:bodyPr>
          <a:lstStyle/>
          <a:p>
            <a:pPr marL="914400" lvl="2" indent="0" algn="ctr">
              <a:buNone/>
            </a:pPr>
            <a:endParaRPr lang="en-US" sz="3100" u="sng" dirty="0">
              <a:solidFill>
                <a:schemeClr val="tx1"/>
              </a:solidFill>
              <a:latin typeface="Avenir"/>
              <a:cs typeface="Avenir"/>
            </a:endParaRPr>
          </a:p>
          <a:p>
            <a:pPr marL="914400" lvl="2" indent="0" algn="ctr">
              <a:buNone/>
            </a:pPr>
            <a:r>
              <a:rPr lang="en-US" sz="3100" u="sng" dirty="0">
                <a:solidFill>
                  <a:schemeClr val="tx1"/>
                </a:solidFill>
                <a:latin typeface="Avenir"/>
                <a:cs typeface="Avenir"/>
              </a:rPr>
              <a:t>What Doesn’t Help:</a:t>
            </a:r>
          </a:p>
          <a:p>
            <a:pPr lvl="2" algn="just"/>
            <a:endParaRPr lang="en-US" sz="3100" dirty="0">
              <a:latin typeface="Avenir"/>
              <a:cs typeface="Avenir"/>
            </a:endParaRPr>
          </a:p>
          <a:p>
            <a:pPr marL="457207" lvl="1" indent="0" algn="just">
              <a:buNone/>
            </a:pPr>
            <a:r>
              <a:rPr lang="en-US" sz="3100" dirty="0">
                <a:latin typeface="Avenir"/>
                <a:cs typeface="Avenir"/>
              </a:rPr>
              <a:t>Why?”</a:t>
            </a:r>
          </a:p>
          <a:p>
            <a:pPr marL="457207" lvl="1" indent="0" algn="just">
              <a:buNone/>
            </a:pPr>
            <a:endParaRPr lang="en-US" sz="3100" dirty="0">
              <a:latin typeface="Avenir"/>
              <a:cs typeface="Avenir"/>
            </a:endParaRPr>
          </a:p>
          <a:p>
            <a:pPr marL="914400" lvl="2" indent="0" algn="just">
              <a:buNone/>
            </a:pPr>
            <a:r>
              <a:rPr lang="en-US" sz="3100" dirty="0">
                <a:latin typeface="Avenir"/>
                <a:cs typeface="Avenir"/>
              </a:rPr>
              <a:t>Feels accusatory, creates defensiveness.</a:t>
            </a:r>
          </a:p>
          <a:p>
            <a:pPr marL="914400" lvl="2" indent="0" algn="just">
              <a:buNone/>
            </a:pPr>
            <a:endParaRPr lang="en-US" sz="3100" dirty="0">
              <a:latin typeface="Avenir"/>
              <a:cs typeface="Avenir"/>
            </a:endParaRPr>
          </a:p>
          <a:p>
            <a:pPr marL="457207" lvl="1" indent="0" algn="just">
              <a:buNone/>
            </a:pPr>
            <a:r>
              <a:rPr lang="en-US" sz="3100" dirty="0">
                <a:latin typeface="Avenir"/>
                <a:cs typeface="Avenir"/>
              </a:rPr>
              <a:t>“You Should”</a:t>
            </a:r>
          </a:p>
          <a:p>
            <a:pPr marL="457207" lvl="1" indent="0" algn="just">
              <a:buNone/>
            </a:pPr>
            <a:endParaRPr lang="en-US" sz="3100" dirty="0">
              <a:latin typeface="Avenir"/>
              <a:cs typeface="Avenir"/>
            </a:endParaRPr>
          </a:p>
          <a:p>
            <a:pPr marL="914400" lvl="2" indent="0">
              <a:buNone/>
            </a:pPr>
            <a:r>
              <a:rPr lang="en-US" sz="3100" dirty="0">
                <a:latin typeface="Avenir"/>
                <a:cs typeface="Avenir"/>
              </a:rPr>
              <a:t>A judgmental (advice giving) statement.    </a:t>
            </a:r>
          </a:p>
          <a:p>
            <a:pPr marL="914400" lvl="2" indent="0">
              <a:buNone/>
            </a:pPr>
            <a:endParaRPr lang="en-US" sz="3100" dirty="0">
              <a:latin typeface="Avenir"/>
              <a:cs typeface="Avenir"/>
            </a:endParaRPr>
          </a:p>
          <a:p>
            <a:pPr marL="914400" lvl="2" indent="0">
              <a:buNone/>
            </a:pPr>
            <a:r>
              <a:rPr lang="en-US" sz="3100" dirty="0">
                <a:latin typeface="Avenir"/>
                <a:cs typeface="Avenir"/>
              </a:rPr>
              <a:t>Implies a superiority of the advice giver and may cause the receiver to feel inadequate.</a:t>
            </a:r>
          </a:p>
          <a:p>
            <a:pPr marL="914400" lvl="2" indent="0">
              <a:buNone/>
            </a:pPr>
            <a:endParaRPr lang="en-US" sz="3100" dirty="0">
              <a:latin typeface="Avenir"/>
              <a:cs typeface="Avenir"/>
            </a:endParaRPr>
          </a:p>
          <a:p>
            <a:pPr marL="457207" lvl="1" indent="0">
              <a:buNone/>
            </a:pPr>
            <a:r>
              <a:rPr lang="en-US" sz="3100" dirty="0">
                <a:latin typeface="Avenir"/>
                <a:cs typeface="Avenir"/>
              </a:rPr>
              <a:t>“You Shouldn’t”</a:t>
            </a:r>
          </a:p>
          <a:p>
            <a:pPr marL="457207" lvl="1" indent="0">
              <a:buNone/>
            </a:pPr>
            <a:endParaRPr lang="en-US" sz="3100" dirty="0">
              <a:latin typeface="Avenir"/>
              <a:cs typeface="Avenir"/>
            </a:endParaRPr>
          </a:p>
          <a:p>
            <a:pPr marL="914400" lvl="2" indent="0">
              <a:buNone/>
            </a:pPr>
            <a:r>
              <a:rPr lang="en-US" sz="3100" dirty="0">
                <a:latin typeface="Avenir"/>
                <a:cs typeface="Avenir"/>
              </a:rPr>
              <a:t>Implies the person is making poor choices.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1649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856" y="273538"/>
            <a:ext cx="7434943" cy="63500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Building trust and respect results in the patient sharing more.</a:t>
            </a:r>
          </a:p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You must be willing to listen genuinely.</a:t>
            </a:r>
          </a:p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Ask open ended questions.</a:t>
            </a:r>
          </a:p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Demonstrate the ability to ask open ended questions during history taking </a:t>
            </a:r>
          </a:p>
          <a:p>
            <a:pPr algn="just">
              <a:buFont typeface="Wingdings" charset="2"/>
              <a:buChar char="§"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Avoid assumptions which are counterproductive</a:t>
            </a:r>
          </a:p>
          <a:p>
            <a:pPr marL="0" indent="0" algn="just">
              <a:buNone/>
            </a:pPr>
            <a:endParaRPr lang="en-US" sz="2600" dirty="0">
              <a:latin typeface="Avenir"/>
              <a:cs typeface="Avenir"/>
            </a:endParaRPr>
          </a:p>
          <a:p>
            <a:pPr algn="just">
              <a:buFont typeface="Wingdings" charset="2"/>
              <a:buChar char="§"/>
            </a:pPr>
            <a:r>
              <a:rPr lang="en-US" sz="2600" dirty="0">
                <a:latin typeface="Avenir"/>
                <a:cs typeface="Avenir"/>
              </a:rPr>
              <a:t>Knowing how your cultural values, assumptions and beliefs affect patient care and clinical decision making.</a:t>
            </a:r>
          </a:p>
          <a:p>
            <a:pPr marL="0" indent="0" algn="just">
              <a:buNone/>
            </a:pPr>
            <a:endParaRPr lang="en-US" dirty="0">
              <a:latin typeface="Avenir"/>
              <a:cs typeface="Aveni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098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8B9C2-D946-A049-A04A-C3726EDFF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8" y="954305"/>
            <a:ext cx="7532914" cy="420919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venir Book" panose="02000503020000020003" pitchFamily="2" charset="0"/>
              </a:rPr>
              <a:t>Best </a:t>
            </a: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Practices: General Guidelines/Questions to Ask Your Patient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F68B7-E882-8640-A653-B4A981E70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9" y="1676400"/>
            <a:ext cx="7859485" cy="498203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These questions help explore how patients view their condition/behavioral health concerns: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I know that patients and health care professionals sometimes have different ideas about illness and diseases, so can you tell me about your idea of your problem?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How do you feel about your  problem? Do you think it is a serious problem?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What do you think caused your problem?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Why do you think it started when it did?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What is going on in your body and mind as a result of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00933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870D9-C949-7746-B227-D5F4FE1B9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74171"/>
            <a:ext cx="8044543" cy="6487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Avenir Book" panose="02000503020000020003" pitchFamily="2" charset="0"/>
              </a:rPr>
              <a:t>What is Cultural Sensitivity?</a:t>
            </a:r>
          </a:p>
          <a:p>
            <a:pPr marL="0" indent="0" algn="ctr">
              <a:buNone/>
            </a:pPr>
            <a:endParaRPr lang="en-US" sz="2400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We see cultural sensitivity when neutral language is used in a way that reflects sensitivity and appreciation for the diversity we see in others.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We convey it when words, phrases are intentionally avoided so an individual doesn’t interpret them as impolite or offensive.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We express it through behaviors that are polite and respectful. 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sz="1900" dirty="0">
              <a:solidFill>
                <a:schemeClr val="tx1"/>
              </a:solidFill>
              <a:latin typeface="Avenir Book" panose="02000503020000020003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216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9F23A-F5A5-CD4F-98C2-951A63213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1087" y="315685"/>
            <a:ext cx="7315200" cy="6335485"/>
          </a:xfrm>
        </p:spPr>
        <p:txBody>
          <a:bodyPr>
            <a:normAutofit/>
          </a:bodyPr>
          <a:lstStyle/>
          <a:p>
            <a:pPr>
              <a:buFont typeface="+mj-lt"/>
              <a:buAutoNum type="arabicParenR"/>
            </a:pPr>
            <a:endParaRPr lang="en-US" dirty="0">
              <a:latin typeface="Avenir Book" panose="02000503020000020003" pitchFamily="2" charset="0"/>
            </a:endParaRPr>
          </a:p>
          <a:p>
            <a:pPr>
              <a:buFont typeface="+mj-lt"/>
              <a:buAutoNum type="arabicParenR"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How has this problem affected your life?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What frightens or concerns you most about this problem and its treatment?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How is your problem viewed by your family?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How is your problem viewed by your community?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How does your problem affect your  status in your community?</a:t>
            </a:r>
          </a:p>
          <a:p>
            <a:pPr marL="0" indent="0">
              <a:buNone/>
            </a:pPr>
            <a:endParaRPr lang="en-US" sz="2000" dirty="0">
              <a:latin typeface="Avenir Book" panose="02000503020000020003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latin typeface="Avenir Book" panose="02000503020000020003" pitchFamily="2" charset="0"/>
              </a:rPr>
              <a:t>What kinds of treatment do you think will help you?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424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8" y="273538"/>
            <a:ext cx="8694616" cy="6291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u="sng" dirty="0">
                <a:solidFill>
                  <a:schemeClr val="tx1"/>
                </a:solidFill>
                <a:latin typeface="Avenir"/>
                <a:cs typeface="Avenir"/>
              </a:rPr>
              <a:t>Questions for Health Care Provider to Consider</a:t>
            </a:r>
          </a:p>
          <a:p>
            <a:pPr marL="514350" indent="-514350">
              <a:buAutoNum type="arabicParenR"/>
            </a:pPr>
            <a:endParaRPr lang="en-US" dirty="0">
              <a:latin typeface="Avenir"/>
              <a:cs typeface="Avenir"/>
            </a:endParaRP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What does the patient attribute their illness to?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What are the patient’s cultural beliefs about his/her illness?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What name does the patient give his/her illness?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What does the patient think promotes health?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What is the patient’s religious affiliation and how active is he/she in practicing his/her faith?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Does the patient use cultural/spiritual healers?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Who determines if the patient is sick or healthy?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What kinds of cultural healing practices does the patient engage in?</a:t>
            </a:r>
          </a:p>
          <a:p>
            <a:pPr marL="514350" indent="-514350">
              <a:buAutoNum type="arabicParenR"/>
            </a:pPr>
            <a:r>
              <a:rPr lang="en-US" sz="2400" dirty="0">
                <a:latin typeface="Avenir"/>
                <a:cs typeface="Avenir"/>
              </a:rPr>
              <a:t>How does the patient’s culture view mental illness?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099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36102-3405-3E4E-8A0B-C47611FB0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886" y="500743"/>
            <a:ext cx="7391399" cy="59871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marL="0" indent="0">
              <a:buNone/>
            </a:pPr>
            <a:r>
              <a:rPr lang="en-US" dirty="0">
                <a:latin typeface="Avenir Book" panose="02000503020000020003" pitchFamily="2" charset="0"/>
              </a:rPr>
              <a:t>Determine if there are any language barriers. </a:t>
            </a:r>
          </a:p>
          <a:p>
            <a:pPr marL="0" indent="0">
              <a:buNone/>
            </a:pPr>
            <a:r>
              <a:rPr lang="en-US" dirty="0">
                <a:latin typeface="Avenir Book" panose="02000503020000020003" pitchFamily="2" charset="0"/>
              </a:rPr>
              <a:t>Ascertain whether the patient speaks English or not, their native dialect, and the degree of acculturation.</a:t>
            </a:r>
          </a:p>
          <a:p>
            <a:pPr marL="0" indent="0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Allow sufficient time for interviews. Be patient. Translation often takes extra time. </a:t>
            </a:r>
          </a:p>
          <a:p>
            <a:r>
              <a:rPr lang="en-US" dirty="0">
                <a:latin typeface="Avenir Book" panose="02000503020000020003" pitchFamily="2" charset="0"/>
              </a:rPr>
              <a:t>It may also take time for some patients to feel comfortable in sharing very intimate, personal information with outsiders.</a:t>
            </a:r>
          </a:p>
          <a:p>
            <a:r>
              <a:rPr lang="en-US" dirty="0">
                <a:latin typeface="Avenir Book" panose="02000503020000020003" pitchFamily="2" charset="0"/>
              </a:rPr>
              <a:t>Promotion of educational resources about mental health. </a:t>
            </a:r>
          </a:p>
          <a:p>
            <a:r>
              <a:rPr lang="en-US" dirty="0">
                <a:latin typeface="Avenir Book" panose="02000503020000020003" pitchFamily="2" charset="0"/>
              </a:rPr>
              <a:t>Increase the patient's and/or community's awareness of mental health and, more specifically, Asian, Indian, African mental health via promotion of available resources—in English and their languages.</a:t>
            </a:r>
          </a:p>
        </p:txBody>
      </p:sp>
    </p:spTree>
    <p:extLst>
      <p:ext uri="{BB962C8B-B14F-4D97-AF65-F5344CB8AC3E}">
        <p14:creationId xmlns:p14="http://schemas.microsoft.com/office/powerpoint/2010/main" val="42074368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46DE5-59E3-D74F-AC52-9110EC048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4771" y="370113"/>
            <a:ext cx="7717972" cy="6226629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2600" dirty="0">
                <a:solidFill>
                  <a:schemeClr val="tx1"/>
                </a:solidFill>
                <a:latin typeface="Avenir Book" panose="02000503020000020003" pitchFamily="2" charset="0"/>
              </a:rPr>
              <a:t>Inquire about traditional beliefs. </a:t>
            </a:r>
          </a:p>
          <a:p>
            <a:pPr marL="0" indent="0" algn="ctr">
              <a:buNone/>
            </a:pPr>
            <a:endParaRPr lang="en-US" sz="2600" dirty="0">
              <a:latin typeface="Avenir Book" panose="02000503020000020003" pitchFamily="2" charset="0"/>
            </a:endParaRPr>
          </a:p>
          <a:p>
            <a:r>
              <a:rPr lang="en-US" sz="2100" dirty="0">
                <a:latin typeface="Avenir Book" panose="02000503020000020003" pitchFamily="2" charset="0"/>
              </a:rPr>
              <a:t>Ask about traditional beliefs to gather any information on how these beliefs can influence an individual's expression of mental distress and their preferred methods of treating mental health disorders. </a:t>
            </a:r>
          </a:p>
          <a:p>
            <a:r>
              <a:rPr lang="en-US" sz="2100" dirty="0">
                <a:latin typeface="Avenir Book" panose="02000503020000020003" pitchFamily="2" charset="0"/>
              </a:rPr>
              <a:t>For example, some non-English speaking or unacculturated Asian Americans hold traditional values and concepts of health and disease (e.g., Yin/Yang) that may influence them to express mental distress through somatic symptoms. </a:t>
            </a:r>
          </a:p>
          <a:p>
            <a:r>
              <a:rPr lang="en-US" sz="2100" dirty="0">
                <a:latin typeface="Avenir Book" panose="02000503020000020003" pitchFamily="2" charset="0"/>
              </a:rPr>
              <a:t>Some may also seek traditional healers such as acupuncturists and herbalists to treat health and mental health disorders.</a:t>
            </a:r>
          </a:p>
          <a:p>
            <a:endParaRPr lang="en-US" sz="2100" dirty="0">
              <a:latin typeface="Avenir Book" panose="02000503020000020003" pitchFamily="2" charset="0"/>
            </a:endParaRPr>
          </a:p>
          <a:p>
            <a:r>
              <a:rPr lang="en-US" sz="2100" dirty="0">
                <a:latin typeface="Avenir Book" panose="02000503020000020003" pitchFamily="2" charset="0"/>
              </a:rPr>
              <a:t>Incorporation of traditional interventions:</a:t>
            </a:r>
          </a:p>
          <a:p>
            <a:r>
              <a:rPr lang="en-US" sz="2100" dirty="0">
                <a:latin typeface="Avenir Book" panose="02000503020000020003" pitchFamily="2" charset="0"/>
              </a:rPr>
              <a:t>When appropriate—culturally and individually—consider traditional practices. </a:t>
            </a:r>
          </a:p>
          <a:p>
            <a:r>
              <a:rPr lang="en-US" sz="2100" dirty="0">
                <a:latin typeface="Avenir Book" panose="02000503020000020003" pitchFamily="2" charset="0"/>
              </a:rPr>
              <a:t>This includes, if indicated, diets, exercises, and other traditional methods used to reduce stress and increase relaxation, such as Yoga, Tai-Chi, breathing exercises,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334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0A5E-86AB-884D-9221-BE7CA1577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4" y="123368"/>
            <a:ext cx="7979229" cy="128089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How to Improve Cultural Knowledge of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Health, Illness and Healing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A603B-D302-3448-AD40-6FDCA8A52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143" y="1066801"/>
            <a:ext cx="7522028" cy="538842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These questions can help facilitate understanding of your patient’s condition:</a:t>
            </a:r>
          </a:p>
          <a:p>
            <a:r>
              <a:rPr lang="en-US" dirty="0"/>
              <a:t>Does the cultural group in question consider psychological, physical and spiritual health or well being as separate entities or as unified aspects of the whole person?</a:t>
            </a:r>
          </a:p>
          <a:p>
            <a:r>
              <a:rPr lang="en-US" dirty="0"/>
              <a:t>How are illnesses and healing practices defined and conceptualized?</a:t>
            </a:r>
          </a:p>
          <a:p>
            <a:r>
              <a:rPr lang="en-US" dirty="0"/>
              <a:t>What are acceptable behaviors for managing stress?</a:t>
            </a:r>
          </a:p>
          <a:p>
            <a:r>
              <a:rPr lang="en-US" dirty="0"/>
              <a:t>How do people who belong to the culture typically express emotions and emotional distress?</a:t>
            </a:r>
          </a:p>
          <a:p>
            <a:r>
              <a:rPr lang="en-US" dirty="0"/>
              <a:t>What behaviors, practices or customs do members of this culture consider to be preventive?</a:t>
            </a:r>
          </a:p>
          <a:p>
            <a:r>
              <a:rPr lang="en-US" dirty="0"/>
              <a:t>What words do people from this culture use to describe a particular problem?</a:t>
            </a:r>
          </a:p>
          <a:p>
            <a:r>
              <a:rPr lang="en-US" dirty="0"/>
              <a:t>How do members of the group explain the causes of a particular condition?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392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B94BC-9566-7B42-AD83-26A1B11FC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857" y="195943"/>
            <a:ext cx="7543800" cy="6400800"/>
          </a:xfrm>
        </p:spPr>
        <p:txBody>
          <a:bodyPr/>
          <a:lstStyle/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Where do people from this culture group typically seek help?</a:t>
            </a:r>
          </a:p>
          <a:p>
            <a:r>
              <a:rPr lang="en-US" dirty="0">
                <a:latin typeface="Avenir Book" panose="02000503020000020003" pitchFamily="2" charset="0"/>
              </a:rPr>
              <a:t>What traditional healing practices are endorsed by members of this culture?</a:t>
            </a:r>
          </a:p>
          <a:p>
            <a:r>
              <a:rPr lang="en-US" dirty="0">
                <a:latin typeface="Avenir Book" panose="02000503020000020003" pitchFamily="2" charset="0"/>
              </a:rPr>
              <a:t>Are there biomedical treatments that would typically be unacceptable?</a:t>
            </a:r>
          </a:p>
          <a:p>
            <a:r>
              <a:rPr lang="en-US" dirty="0">
                <a:latin typeface="Avenir Book" panose="02000503020000020003" pitchFamily="2" charset="0"/>
              </a:rPr>
              <a:t>Are there specific counseling approaches  more congruent with the beliefs of members of this culture?</a:t>
            </a:r>
          </a:p>
          <a:p>
            <a:r>
              <a:rPr lang="en-US" dirty="0">
                <a:latin typeface="Avenir Book" panose="02000503020000020003" pitchFamily="2" charset="0"/>
              </a:rPr>
              <a:t>What are acceptable caregiving practices?</a:t>
            </a:r>
          </a:p>
          <a:p>
            <a:r>
              <a:rPr lang="en-US" dirty="0">
                <a:latin typeface="Avenir Book" panose="02000503020000020003" pitchFamily="2" charset="0"/>
              </a:rPr>
              <a:t>Do members of this culture attach honor to caring for family members with certain conditions?</a:t>
            </a:r>
          </a:p>
          <a:p>
            <a:r>
              <a:rPr lang="en-US" dirty="0">
                <a:latin typeface="Avenir Book" panose="02000503020000020003" pitchFamily="2" charset="0"/>
              </a:rPr>
              <a:t>Are individuals  with certain conditions shunned from their community?</a:t>
            </a:r>
          </a:p>
          <a:p>
            <a:r>
              <a:rPr lang="en-US" dirty="0">
                <a:latin typeface="Avenir Book" panose="02000503020000020003" pitchFamily="2" charset="0"/>
              </a:rPr>
              <a:t>What are the roles of family members  in providing care and in making decisions?</a:t>
            </a:r>
          </a:p>
          <a:p>
            <a:r>
              <a:rPr lang="en-US" dirty="0">
                <a:latin typeface="Avenir Book" panose="02000503020000020003" pitchFamily="2" charset="0"/>
              </a:rPr>
              <a:t>Is it customary for family members  to withhold prognosis from the patient?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5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7939F-2EFE-AA47-AC4D-EACEC4457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571" y="370114"/>
            <a:ext cx="7413172" cy="6193972"/>
          </a:xfrm>
        </p:spPr>
        <p:txBody>
          <a:bodyPr/>
          <a:lstStyle/>
          <a:p>
            <a:pPr marL="0" indent="0" algn="ctr">
              <a:buNone/>
            </a:pPr>
            <a:endParaRPr lang="en-US" sz="2000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chemeClr val="tx1"/>
                </a:solidFill>
                <a:latin typeface="Avenir Book" panose="02000503020000020003" pitchFamily="2" charset="0"/>
              </a:rPr>
              <a:t>What is a Stereotype?</a:t>
            </a:r>
          </a:p>
          <a:p>
            <a:pPr algn="ctr"/>
            <a:endParaRPr lang="en-US" sz="2000" dirty="0">
              <a:solidFill>
                <a:srgbClr val="FF0000"/>
              </a:solidFill>
              <a:latin typeface="Avenir Book" panose="02000503020000020003" pitchFamily="2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Stereotyping is defined as a process by which people acquire and recall information about others based on sex, race, religion, etc.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Prejudice is often associated with stereotyping and is defined as an unjustified negative attitude based on a person’s group membership.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It includes having an attitude, opinion or belief about a person.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The beliefs/stereotypes expressed by these attitudes can contribute to disparities in health care. 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Stereotypes help us simplify the world and leads to social categorization.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They are fixed and oversimplified images of people.</a:t>
            </a:r>
          </a:p>
          <a:p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They cause us to ignore differences about people.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71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BBC37-D232-AF49-96A5-E2EDCFDA8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947" y="379141"/>
            <a:ext cx="7883912" cy="59882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Avenir Book" panose="02000503020000020003" pitchFamily="2" charset="0"/>
              </a:rPr>
              <a:t>Definition of Cultural Humility</a:t>
            </a:r>
          </a:p>
          <a:p>
            <a:pPr marL="0" indent="0" algn="just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Due to the increasing diversity of our world and the intermixing of different cultures, the importance of cultural competence in the professional world has become very important.</a:t>
            </a:r>
          </a:p>
          <a:p>
            <a:pPr marL="0" indent="0" algn="just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Cultural humility is a humble and respectful attitude toward other cultures that pushes one to challenge their own cultural biases.</a:t>
            </a:r>
          </a:p>
          <a:p>
            <a:pPr marL="0" indent="0" algn="just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You  realize you cannot possibly know everything about other cultures, so you commit yourself to learning about other cultures as a lifelong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19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17DAF-EA8F-5049-9929-6AF148C79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8" y="836873"/>
            <a:ext cx="8577943" cy="459537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A3C4EA-DF01-CF47-963C-D0BA88977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29" y="836873"/>
            <a:ext cx="7979228" cy="420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05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7CD0D-EEAB-7F4D-B24D-85A1EBDF6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257" y="478971"/>
            <a:ext cx="7511143" cy="543225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The term "cultural humility" was introduced in 1998 as a dynamic and lifelong process of self-reflection and doing a self-analysis to identify your biases.</a:t>
            </a:r>
          </a:p>
          <a:p>
            <a:pPr algn="just"/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You understand the value of being curious about other cultures and begin to educate yourself about these cultures.</a:t>
            </a:r>
          </a:p>
          <a:p>
            <a:pPr algn="just"/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 Cultural humility involves understanding the complexity of identities — that even in sameness there is difference — and that a clinician will never be fully competent about the evolving and dynamic nature of a patient's experiences.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6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61368-A0C0-614D-8E2D-EE40DC1D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5" y="348343"/>
            <a:ext cx="8262256" cy="61830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Avenir Book" panose="02000503020000020003" pitchFamily="2" charset="0"/>
              </a:rPr>
              <a:t>How to Develop Cultural Humility</a:t>
            </a:r>
          </a:p>
          <a:p>
            <a:pPr marL="0" indent="0" algn="just">
              <a:buNone/>
            </a:pPr>
            <a:endParaRPr lang="en-US" dirty="0">
              <a:latin typeface="Avenir Book" panose="02000503020000020003" pitchFamily="2" charset="0"/>
            </a:endParaRP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At its base, cultural humility means opening up a conversation in a way that genuinely attempts to understand a person’s identities related to race and ethnicity, gender, sexual orientation, socioeconomic status, education, social needs, and others. 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An awareness of the self is central to the notion of cultural humility — who a person is informs how they see another. </a:t>
            </a:r>
          </a:p>
          <a:p>
            <a:pPr algn="just"/>
            <a:r>
              <a:rPr lang="en-US" dirty="0">
                <a:latin typeface="Avenir Book" panose="02000503020000020003" pitchFamily="2" charset="0"/>
              </a:rPr>
              <a:t>Awareness may stem from self-reflective questions such as:</a:t>
            </a:r>
          </a:p>
          <a:p>
            <a:pPr lvl="1" algn="just"/>
            <a:endParaRPr lang="en-US" dirty="0">
              <a:latin typeface="Avenir Book" panose="02000503020000020003" pitchFamily="2" charset="0"/>
            </a:endParaRPr>
          </a:p>
          <a:p>
            <a:pPr lvl="1" algn="just"/>
            <a:r>
              <a:rPr lang="en-US" dirty="0">
                <a:latin typeface="Avenir Book" panose="02000503020000020003" pitchFamily="2" charset="0"/>
              </a:rPr>
              <a:t>Which parts of my identity am I aware of? </a:t>
            </a:r>
          </a:p>
          <a:p>
            <a:pPr lvl="1" algn="just"/>
            <a:r>
              <a:rPr lang="en-US" dirty="0">
                <a:latin typeface="Avenir Book" panose="02000503020000020003" pitchFamily="2" charset="0"/>
              </a:rPr>
              <a:t>Which are most salient?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9309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{BC63404E-DEA4-C346-A23A-3BB68B8E91B7}tf10001069</Template>
  <TotalTime>15522</TotalTime>
  <Words>3557</Words>
  <Application>Microsoft Macintosh PowerPoint</Application>
  <PresentationFormat>On-screen Show (4:3)</PresentationFormat>
  <Paragraphs>477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Avenir</vt:lpstr>
      <vt:lpstr>Avenir Book</vt:lpstr>
      <vt:lpstr>Calibri</vt:lpstr>
      <vt:lpstr>Century Gothic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Culture shapes appraisal of emotions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Cultural Competence is Ongoing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Best Practices: General Guidelines/Questions to Ask Your Patient </vt:lpstr>
      <vt:lpstr>PowerPoint Presentation</vt:lpstr>
      <vt:lpstr>PowerPoint Presentation</vt:lpstr>
      <vt:lpstr>PowerPoint Presentation</vt:lpstr>
      <vt:lpstr>PowerPoint Presentation</vt:lpstr>
      <vt:lpstr>How to Improve Cultural Knowledge of  Health, Illness and Healing</vt:lpstr>
      <vt:lpstr>PowerPoint Presentation</vt:lpstr>
    </vt:vector>
  </TitlesOfParts>
  <Company>The Levy Launch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Culturally Competent Health Care Provider</dc:title>
  <dc:creator>Elijah Levy</dc:creator>
  <cp:lastModifiedBy>Levy, Elijah</cp:lastModifiedBy>
  <cp:revision>117</cp:revision>
  <cp:lastPrinted>2016-11-02T04:13:13Z</cp:lastPrinted>
  <dcterms:created xsi:type="dcterms:W3CDTF">2016-08-24T03:59:55Z</dcterms:created>
  <dcterms:modified xsi:type="dcterms:W3CDTF">2022-06-14T01:05:50Z</dcterms:modified>
</cp:coreProperties>
</file>