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0ACB-A2E2-0E44-9139-0BFE11E7A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500744"/>
            <a:ext cx="8991600" cy="423454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venir Book" panose="02000503020000020003" pitchFamily="2" charset="0"/>
              </a:rPr>
              <a:t>Religious/faith healing for</a:t>
            </a:r>
            <a:br>
              <a:rPr lang="en-US" sz="3200" dirty="0">
                <a:latin typeface="Avenir Book" panose="02000503020000020003" pitchFamily="2" charset="0"/>
              </a:rPr>
            </a:br>
            <a:br>
              <a:rPr lang="en-US" sz="3200" dirty="0">
                <a:latin typeface="Avenir Book" panose="02000503020000020003" pitchFamily="2" charset="0"/>
              </a:rPr>
            </a:br>
            <a:r>
              <a:rPr lang="en-US" sz="3200" dirty="0">
                <a:latin typeface="Avenir Book" panose="02000503020000020003" pitchFamily="2" charset="0"/>
              </a:rPr>
              <a:t> mental illness</a:t>
            </a:r>
            <a:br>
              <a:rPr lang="en-US" sz="3200" dirty="0">
                <a:latin typeface="Avenir Book" panose="02000503020000020003" pitchFamily="2" charset="0"/>
              </a:rPr>
            </a:br>
            <a:br>
              <a:rPr lang="en-US" sz="3200" dirty="0">
                <a:latin typeface="Avenir Book" panose="02000503020000020003" pitchFamily="2" charset="0"/>
              </a:rPr>
            </a:br>
            <a:r>
              <a:rPr lang="en-US" sz="3200" dirty="0">
                <a:latin typeface="Avenir Book" panose="02000503020000020003" pitchFamily="2" charset="0"/>
              </a:rPr>
              <a:t>in Africa, </a:t>
            </a:r>
            <a:r>
              <a:rPr lang="en-US" sz="3200" dirty="0" err="1">
                <a:latin typeface="Avenir Book" panose="02000503020000020003" pitchFamily="2" charset="0"/>
              </a:rPr>
              <a:t>india</a:t>
            </a:r>
            <a:r>
              <a:rPr lang="en-US" sz="3200" dirty="0">
                <a:latin typeface="Avenir Book" panose="02000503020000020003" pitchFamily="2" charset="0"/>
              </a:rPr>
              <a:t> and Asia</a:t>
            </a:r>
          </a:p>
        </p:txBody>
      </p:sp>
    </p:spTree>
    <p:extLst>
      <p:ext uri="{BB962C8B-B14F-4D97-AF65-F5344CB8AC3E}">
        <p14:creationId xmlns:p14="http://schemas.microsoft.com/office/powerpoint/2010/main" val="376049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63CAD-AC6F-ED45-93B8-231DB8979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91806"/>
            <a:ext cx="7729728" cy="59196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Asia: The model minority myth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046E7-691C-BF49-AF1C-A1369C5B8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055914"/>
            <a:ext cx="11430000" cy="54428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model minority myth enforces the idea that all Asian Americans are fully-integrated, intelligent, industrious, and have overcome racial bias. 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This places pressure on those within this group to meet these standards or expectations.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Furthermore, it encourages people to hide their historical influences and deny the fact that their life includes frustration, let-downs, setbacks, failures, pain, and loss that everyone experiences. 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Media portrayals often further encourage this stereotype by presenting one-dimensional, uncomplicated, and “universal” Asian American characters</a:t>
            </a:r>
          </a:p>
          <a:p>
            <a:pPr marL="0" indent="0">
              <a:buNone/>
            </a:pPr>
            <a:endParaRPr lang="en-US" sz="2400" dirty="0"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Avenir Book" panose="02000503020000020003" pitchFamily="2" charset="0"/>
              </a:rPr>
              <a:t>Taboos</a:t>
            </a:r>
          </a:p>
          <a:p>
            <a:pPr marL="0" indent="0" algn="ctr">
              <a:buNone/>
            </a:pPr>
            <a:endParaRPr lang="en-US" sz="2400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Talking about mental health is taboo in many Asian cultures, perpetuating the idea that mental illness is shameful and that people should keep these issues private.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9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8570-B578-584A-988E-347D5BE7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885" y="202693"/>
            <a:ext cx="8099407" cy="74436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Asia: Lack of  mental  health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1CF7-1C70-3D45-93F9-DB79D4EA5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43" y="947058"/>
            <a:ext cx="10983686" cy="56823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000" dirty="0">
                <a:latin typeface="Avenir Book" panose="02000503020000020003" pitchFamily="2" charset="0"/>
              </a:rPr>
              <a:t>A lack of mental health awareness, coupled with negative stereotypes, may cause Asian Americans to overlook, reject, deny, or ignore mental health symptoms.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They may also be more likely to assume mental illness is related to poor parenting or a genetic flaw passed down from parents. 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This can discourage people with mental illness, or their families, from seeking outside help to avoid being labeled as defective or damaged.</a:t>
            </a:r>
          </a:p>
          <a:p>
            <a:pPr marL="0" indent="0" algn="ctr">
              <a:buNone/>
            </a:pPr>
            <a:endParaRPr lang="en-US" sz="2400" dirty="0"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Avenir Book" panose="02000503020000020003" pitchFamily="2" charset="0"/>
              </a:rPr>
              <a:t>Religious or spiritual beliefs</a:t>
            </a:r>
          </a:p>
          <a:p>
            <a:pPr marL="0" indent="0" algn="ctr">
              <a:buNone/>
            </a:pPr>
            <a:endParaRPr lang="en-US" sz="2400" dirty="0">
              <a:latin typeface="Avenir Book" panose="02000503020000020003" pitchFamily="2" charset="0"/>
            </a:endParaRPr>
          </a:p>
          <a:p>
            <a:r>
              <a:rPr lang="en-US" sz="2000" dirty="0">
                <a:latin typeface="Avenir Book" panose="02000503020000020003" pitchFamily="2" charset="0"/>
              </a:rPr>
              <a:t>Several prevalent religions in Asian countries promote the idea that mental illness:</a:t>
            </a:r>
          </a:p>
          <a:p>
            <a:pPr lvl="3">
              <a:buFont typeface="Wingdings" pitchFamily="2" charset="2"/>
              <a:buChar char="§"/>
            </a:pPr>
            <a:r>
              <a:rPr lang="en-US" sz="1500" dirty="0">
                <a:latin typeface="Avenir Book" panose="02000503020000020003" pitchFamily="2" charset="0"/>
              </a:rPr>
              <a:t>is a sin or divine punishment</a:t>
            </a:r>
          </a:p>
          <a:p>
            <a:pPr lvl="3">
              <a:buFont typeface="Wingdings" pitchFamily="2" charset="2"/>
              <a:buChar char="§"/>
            </a:pPr>
            <a:r>
              <a:rPr lang="en-US" sz="1500" dirty="0">
                <a:latin typeface="Avenir Book" panose="02000503020000020003" pitchFamily="2" charset="0"/>
              </a:rPr>
              <a:t>represents disrupted energy flow or an internal imbalance</a:t>
            </a:r>
          </a:p>
          <a:p>
            <a:pPr lvl="3">
              <a:buFont typeface="Wingdings" pitchFamily="2" charset="2"/>
              <a:buChar char="§"/>
            </a:pPr>
            <a:r>
              <a:rPr lang="en-US" sz="1500" dirty="0">
                <a:latin typeface="Avenir Book" panose="02000503020000020003" pitchFamily="2" charset="0"/>
              </a:rPr>
              <a:t>stems from a lack of faith</a:t>
            </a:r>
          </a:p>
          <a:p>
            <a:pPr lvl="3">
              <a:buFont typeface="Wingdings" pitchFamily="2" charset="2"/>
              <a:buChar char="§"/>
            </a:pPr>
            <a:r>
              <a:rPr lang="en-US" sz="1500" dirty="0">
                <a:latin typeface="Avenir Book" panose="02000503020000020003" pitchFamily="2" charset="0"/>
              </a:rPr>
              <a:t>can be cured with enough faith, prayer, or good behavior	</a:t>
            </a:r>
          </a:p>
          <a:p>
            <a:pPr lvl="2">
              <a:buFont typeface="Wingdings" pitchFamily="2" charset="2"/>
              <a:buChar char="§"/>
            </a:pPr>
            <a:r>
              <a:rPr lang="en-US" sz="1500" dirty="0">
                <a:latin typeface="Avenir Book" panose="02000503020000020003" pitchFamily="2" charset="0"/>
              </a:rPr>
              <a:t>     Mental illness caused by a lack of harmony  of emotions or by evil spirits</a:t>
            </a:r>
            <a:endParaRPr lang="en-US" sz="1400" dirty="0">
              <a:latin typeface="Avenir Book" panose="02000503020000020003" pitchFamily="2" charset="0"/>
            </a:endParaRPr>
          </a:p>
          <a:p>
            <a:pPr lvl="2">
              <a:buFont typeface="Wingdings" pitchFamily="2" charset="2"/>
              <a:buChar char="§"/>
            </a:pPr>
            <a:r>
              <a:rPr lang="en-US" sz="1400" dirty="0">
                <a:latin typeface="Avenir Book" panose="02000503020000020003" pitchFamily="2" charset="0"/>
              </a:rPr>
              <a:t>      Elderly Asian Americans believe the Buddhist principle that  problems in this life are due to transgressions  from a past life.</a:t>
            </a:r>
          </a:p>
          <a:p>
            <a:pPr lvl="1"/>
            <a:endParaRPr lang="en-US" sz="1800" dirty="0">
              <a:latin typeface="Avenir Book" panose="02000503020000020003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74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2EE9-964A-4A47-BF15-D98E70E09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935" y="246235"/>
            <a:ext cx="7729728" cy="85322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Religious healing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A611A-74D3-4549-92A5-4CC7EC704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57" y="1338943"/>
            <a:ext cx="10156372" cy="50768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r>
              <a:rPr lang="en-US" sz="2000" dirty="0">
                <a:latin typeface="Avenir Book" panose="02000503020000020003" pitchFamily="2" charset="0"/>
              </a:rPr>
              <a:t>Healing is a central component of all religious systems and aims to restore health and wholeness; alleviate suffering.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It can take many forms:</a:t>
            </a:r>
          </a:p>
          <a:p>
            <a:pPr lvl="1"/>
            <a:r>
              <a:rPr lang="en-US" sz="2000" dirty="0">
                <a:latin typeface="Avenir Book" panose="02000503020000020003" pitchFamily="2" charset="0"/>
              </a:rPr>
              <a:t>Miraculous supernatural interventions</a:t>
            </a:r>
          </a:p>
          <a:p>
            <a:pPr lvl="1"/>
            <a:r>
              <a:rPr lang="en-US" sz="2000" dirty="0">
                <a:latin typeface="Avenir Book" panose="02000503020000020003" pitchFamily="2" charset="0"/>
              </a:rPr>
              <a:t>Manipulating metaphysical energies to reorder human relationships</a:t>
            </a:r>
          </a:p>
          <a:p>
            <a:pPr lvl="1"/>
            <a:r>
              <a:rPr lang="en-US" sz="2000" dirty="0">
                <a:latin typeface="Avenir Book" panose="02000503020000020003" pitchFamily="2" charset="0"/>
              </a:rPr>
              <a:t>Religious healing can be effective at a psychological level but not provide a physical cure.</a:t>
            </a:r>
          </a:p>
          <a:p>
            <a:pPr lvl="1"/>
            <a:endParaRPr lang="en-US" sz="2000" dirty="0">
              <a:latin typeface="Avenir Book" panose="02000503020000020003" pitchFamily="2" charset="0"/>
            </a:endParaRPr>
          </a:p>
          <a:p>
            <a:pPr marL="228600" lvl="1" indent="0" algn="ctr">
              <a:buNone/>
            </a:pPr>
            <a:r>
              <a:rPr lang="en-US" sz="2000" dirty="0">
                <a:latin typeface="Avenir Book" panose="02000503020000020003" pitchFamily="2" charset="0"/>
              </a:rPr>
              <a:t>PRAYER</a:t>
            </a:r>
          </a:p>
          <a:p>
            <a:pPr marL="228600" lvl="1" indent="0" algn="ctr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lvl="1"/>
            <a:r>
              <a:rPr lang="en-US" sz="2000" dirty="0">
                <a:latin typeface="Avenir Book" panose="02000503020000020003" pitchFamily="2" charset="0"/>
              </a:rPr>
              <a:t>It is an essential feature of most religions  (Western monotheism)</a:t>
            </a:r>
          </a:p>
          <a:p>
            <a:pPr lvl="1"/>
            <a:r>
              <a:rPr lang="en-US" sz="2000" dirty="0">
                <a:latin typeface="Avenir Book" panose="02000503020000020003" pitchFamily="2" charset="0"/>
              </a:rPr>
              <a:t>It provides a source of meaning, purpose and coping and facilitates social bonding.</a:t>
            </a:r>
          </a:p>
          <a:p>
            <a:pPr lvl="1"/>
            <a:r>
              <a:rPr lang="en-US" sz="2000" dirty="0">
                <a:latin typeface="Avenir Book" panose="02000503020000020003" pitchFamily="2" charset="0"/>
              </a:rPr>
              <a:t>It can be an effective coping strategy for stressful life events.</a:t>
            </a:r>
          </a:p>
        </p:txBody>
      </p:sp>
    </p:spTree>
    <p:extLst>
      <p:ext uri="{BB962C8B-B14F-4D97-AF65-F5344CB8AC3E}">
        <p14:creationId xmlns:p14="http://schemas.microsoft.com/office/powerpoint/2010/main" val="121622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2A5A-7DD6-974D-9F1E-4D55D6D2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421" y="283029"/>
            <a:ext cx="7729728" cy="5540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ritual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734C0-1386-7D4C-98E7-C63ACE9BA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1" y="1164772"/>
            <a:ext cx="10929258" cy="5410200"/>
          </a:xfrm>
        </p:spPr>
        <p:txBody>
          <a:bodyPr>
            <a:normAutofit/>
          </a:bodyPr>
          <a:lstStyle/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Ritual is a central component of religion.</a:t>
            </a:r>
          </a:p>
          <a:p>
            <a:r>
              <a:rPr lang="en-US" dirty="0">
                <a:latin typeface="Avenir Book" panose="02000503020000020003" pitchFamily="2" charset="0"/>
              </a:rPr>
              <a:t>A religious ritual is any repetitive and patterned behavior that is prescribed by or tied to a religious institution, belief, or custom, often with the intention of communicating with a deity or supernatural power. </a:t>
            </a:r>
          </a:p>
          <a:p>
            <a:r>
              <a:rPr lang="en-US" dirty="0">
                <a:latin typeface="Avenir Book" panose="02000503020000020003" pitchFamily="2" charset="0"/>
              </a:rPr>
              <a:t>Rituals are an important aspect of religion because they allow believers to express and reaffirm their belief systems. </a:t>
            </a:r>
          </a:p>
          <a:p>
            <a:r>
              <a:rPr lang="en-US">
                <a:latin typeface="Avenir Book" panose="02000503020000020003" pitchFamily="2" charset="0"/>
              </a:rPr>
              <a:t>One </a:t>
            </a:r>
            <a:r>
              <a:rPr lang="en-US" dirty="0">
                <a:latin typeface="Avenir Book" panose="02000503020000020003" pitchFamily="2" charset="0"/>
              </a:rPr>
              <a:t>of the primary purposes of rituals is communication</a:t>
            </a:r>
            <a:r>
              <a:rPr lang="en-US">
                <a:latin typeface="Avenir Book" panose="02000503020000020003" pitchFamily="2" charset="0"/>
              </a:rPr>
              <a:t>. </a:t>
            </a:r>
          </a:p>
          <a:p>
            <a:r>
              <a:rPr lang="en-US">
                <a:latin typeface="Avenir Book" panose="02000503020000020003" pitchFamily="2" charset="0"/>
              </a:rPr>
              <a:t>Rituals </a:t>
            </a:r>
            <a:r>
              <a:rPr lang="en-US" dirty="0">
                <a:latin typeface="Avenir Book" panose="02000503020000020003" pitchFamily="2" charset="0"/>
              </a:rPr>
              <a:t>communicate or are intended to communicate to self, others, or deities</a:t>
            </a:r>
          </a:p>
          <a:p>
            <a:r>
              <a:rPr lang="en-US" dirty="0">
                <a:latin typeface="Avenir Book" panose="02000503020000020003" pitchFamily="2" charset="0"/>
              </a:rPr>
              <a:t>It confirms faith and invokes help from a deity and facilitates control of life.</a:t>
            </a:r>
          </a:p>
          <a:p>
            <a:r>
              <a:rPr lang="en-US" dirty="0">
                <a:latin typeface="Avenir Book" panose="02000503020000020003" pitchFamily="2" charset="0"/>
              </a:rPr>
              <a:t>It can reduce anxiety and uncertainty in life</a:t>
            </a:r>
          </a:p>
          <a:p>
            <a:r>
              <a:rPr lang="en-US" dirty="0">
                <a:latin typeface="Avenir Book" panose="02000503020000020003" pitchFamily="2" charset="0"/>
              </a:rPr>
              <a:t>It can provide meaning in life.</a:t>
            </a:r>
          </a:p>
          <a:p>
            <a:r>
              <a:rPr lang="en-US" dirty="0">
                <a:latin typeface="Avenir Book" panose="02000503020000020003" pitchFamily="2" charset="0"/>
              </a:rPr>
              <a:t>It binds people and enhances social support.</a:t>
            </a:r>
          </a:p>
          <a:p>
            <a:r>
              <a:rPr lang="en-US" dirty="0">
                <a:latin typeface="Avenir Book" panose="02000503020000020003" pitchFamily="2" charset="0"/>
              </a:rPr>
              <a:t>Confession is considered a ritual and it provides catharsis.</a:t>
            </a:r>
          </a:p>
        </p:txBody>
      </p:sp>
    </p:spTree>
    <p:extLst>
      <p:ext uri="{BB962C8B-B14F-4D97-AF65-F5344CB8AC3E}">
        <p14:creationId xmlns:p14="http://schemas.microsoft.com/office/powerpoint/2010/main" val="85145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3471C-7189-F84C-9D33-19E0EE1ED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971" y="344207"/>
            <a:ext cx="10199914" cy="657279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Religious healing in non-western contexts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3F5F5-2AF8-CC45-B4FB-0945F07F8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4" y="1197429"/>
            <a:ext cx="11538857" cy="45425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>
                <a:latin typeface="Avenir Book" panose="02000503020000020003" pitchFamily="2" charset="0"/>
              </a:rPr>
              <a:t>Africa</a:t>
            </a:r>
          </a:p>
          <a:p>
            <a:pPr marL="0" indent="0" algn="ctr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African traditional healing emphasizes ancestral spirits.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In the 19</a:t>
            </a:r>
            <a:r>
              <a:rPr lang="en-US" baseline="30000" dirty="0">
                <a:latin typeface="Avenir Book" panose="02000503020000020003" pitchFamily="2" charset="0"/>
              </a:rPr>
              <a:t>th</a:t>
            </a:r>
            <a:r>
              <a:rPr lang="en-US" dirty="0">
                <a:latin typeface="Avenir Book" panose="02000503020000020003" pitchFamily="2" charset="0"/>
              </a:rPr>
              <a:t>  century, many Africans became Christians through force rather than choice.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Studies show that about 50% of the population of Africa with mental health problems consult traditional healers before accessing medical doctors.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Herbalists use herbs and witchdoctors use spiritual techniques to expel mental illness.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Faith healers use prayer, singing, counseling to cast out demons.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Healers will touch the patient’s forehead and read them scripture.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Treatment modalities also include prayer, oils and holy water and counseling.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Evil spirits are believed to cause mental illness.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Diviners have  access to supernatural powers through their ancestors.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1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7D1F3-C228-A648-8D87-088AD6024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5" y="424543"/>
            <a:ext cx="10406742" cy="586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Avenir Book" panose="02000503020000020003" pitchFamily="2" charset="0"/>
              </a:rPr>
              <a:t>India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r>
              <a:rPr lang="en-US" sz="2000" dirty="0">
                <a:latin typeface="Avenir Book" panose="02000503020000020003" pitchFamily="2" charset="0"/>
              </a:rPr>
              <a:t>Two  thirds of people  suffering from  mental  illness and their  families maintain strong beliefs in the supernatural causes of mental illness and consult a  traditional healer before accessing a medical/psychiatric practitioner.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r>
              <a:rPr lang="en-US" sz="2000" dirty="0">
                <a:latin typeface="Avenir Book" panose="02000503020000020003" pitchFamily="2" charset="0"/>
              </a:rPr>
              <a:t>These  treatment options include: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>
                <a:latin typeface="Avenir Book" panose="02000503020000020003" pitchFamily="2" charset="0"/>
              </a:rPr>
              <a:t>Ayurveda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>
                <a:latin typeface="Avenir Book" panose="02000503020000020003" pitchFamily="2" charset="0"/>
              </a:rPr>
              <a:t>Folk Healers 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>
                <a:latin typeface="Avenir Book" panose="02000503020000020003" pitchFamily="2" charset="0"/>
              </a:rPr>
              <a:t>Healers in Temples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>
                <a:latin typeface="Avenir Book" panose="02000503020000020003" pitchFamily="2" charset="0"/>
              </a:rPr>
              <a:t>Allopathic Healers </a:t>
            </a:r>
          </a:p>
          <a:p>
            <a:pPr marL="0" indent="0" algn="ctr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Avenir Book" panose="02000503020000020003" pitchFamily="2" charset="0"/>
              </a:rPr>
              <a:t>Patients are often accompanied by their families and reside with the </a:t>
            </a:r>
          </a:p>
          <a:p>
            <a:pPr marL="0" indent="0" algn="ctr">
              <a:buNone/>
            </a:pPr>
            <a:r>
              <a:rPr lang="en-US" sz="2000" dirty="0">
                <a:latin typeface="Avenir Book" panose="02000503020000020003" pitchFamily="2" charset="0"/>
              </a:rPr>
              <a:t>patient up to a few days</a:t>
            </a:r>
            <a:r>
              <a:rPr lang="en-US" sz="20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54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29EA-C63B-A548-92AD-B753CEC8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0406"/>
            <a:ext cx="7729728" cy="80968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India: folk &amp; religious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054C-9E59-F54A-A68D-A1459C8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29" y="1524000"/>
            <a:ext cx="11234057" cy="491359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folk and religious sector are considered the primeval health care service providers in India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In both sectors the chief cause of mental illness is breach of taboo (misdeed), personal sin, evil intent, angry deities, soul loss intrusion of elements, sorcery.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A percentage believe that if one kills a cow during his/her life, he/she would suffer from mental illness in the present life.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About 35% of Indians believe vaginal or semen secretion is one of the major causes of mental illness.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Healing Practices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healing process is based on religious prayers, ritual activities.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Ritual prayer includes fasting or eating raw fruits and performing prayer for regular periods of time.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priest performs the healing practices</a:t>
            </a:r>
          </a:p>
        </p:txBody>
      </p:sp>
    </p:spTree>
    <p:extLst>
      <p:ext uri="{BB962C8B-B14F-4D97-AF65-F5344CB8AC3E}">
        <p14:creationId xmlns:p14="http://schemas.microsoft.com/office/powerpoint/2010/main" val="43080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883EF-5908-1648-A56D-6F01D4F9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736" y="246235"/>
            <a:ext cx="7729728" cy="700822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India: Folk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040A1-D9AB-A54E-AD8D-7D7970BF6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371" y="1273630"/>
            <a:ext cx="9851572" cy="4466398"/>
          </a:xfrm>
        </p:spPr>
        <p:txBody>
          <a:bodyPr>
            <a:normAutofit/>
          </a:bodyPr>
          <a:lstStyle/>
          <a:p>
            <a:endParaRPr lang="en-US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folk practitioners are labeled folk doctors, witch doctors, anti-witches or shamans.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Typically they belong to poor, lower middle class families with no professional degrees.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Healing practices include a mix of modern and traditional medicines with some religious prayers to cure the illness.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process of healing differs from patient to patient depending on symptoms.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The hands, head, eyes, hair are examined and some numerical calculations are done.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Avenir Book" panose="02000503020000020003" pitchFamily="2" charset="0"/>
              </a:rPr>
              <a:t>Chanting  spells, poking the patient with pins, beating, flogging, slapping, tying with ropes and chains, scalding or blistering with a red, hot iron is done.</a:t>
            </a:r>
          </a:p>
        </p:txBody>
      </p:sp>
    </p:spTree>
    <p:extLst>
      <p:ext uri="{BB962C8B-B14F-4D97-AF65-F5344CB8AC3E}">
        <p14:creationId xmlns:p14="http://schemas.microsoft.com/office/powerpoint/2010/main" val="3279185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EC351-B968-5647-81E6-B9B8D9BF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91807"/>
            <a:ext cx="7729728" cy="52665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Avenir Book" panose="02000503020000020003" pitchFamily="2" charset="0"/>
              </a:rPr>
              <a:t>asia</a:t>
            </a:r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8A97B-8B8B-2B4B-B26A-325C59EAE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990600"/>
            <a:ext cx="11451771" cy="5675593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latin typeface="Avenir Book" panose="02000503020000020003" pitchFamily="2" charset="0"/>
              </a:rPr>
              <a:t>According to Mental Health America, Asian Americans are the least likely racial group in the United States to seek mental health </a:t>
            </a:r>
          </a:p>
          <a:p>
            <a:r>
              <a:rPr lang="en-US" dirty="0">
                <a:latin typeface="Avenir Book" panose="02000503020000020003" pitchFamily="2" charset="0"/>
              </a:rPr>
              <a:t>The Asian American population is the fastest-growing ethnic or racial grouping in the U.S., increasing 72% between 2000–2015.</a:t>
            </a:r>
          </a:p>
          <a:p>
            <a:r>
              <a:rPr lang="en-US" dirty="0">
                <a:latin typeface="Avenir Book" panose="02000503020000020003" pitchFamily="2" charset="0"/>
              </a:rPr>
              <a:t>In 2019, over 19 million people living in the United States identify as Asian American or Pacific Islander, representing 6% of the total U.S. population.</a:t>
            </a:r>
          </a:p>
          <a:p>
            <a:r>
              <a:rPr lang="en-US" dirty="0">
                <a:latin typeface="Avenir Book" panose="02000503020000020003" pitchFamily="2" charset="0"/>
              </a:rPr>
              <a:t>Of these, roughly 15% report having a mental illness in the past year, meaning more than 2.9 million Asian Americans experienced mental illness in 2019.</a:t>
            </a:r>
          </a:p>
          <a:p>
            <a:r>
              <a:rPr lang="en-US" dirty="0">
                <a:latin typeface="Avenir Book" panose="02000503020000020003" pitchFamily="2" charset="0"/>
              </a:rPr>
              <a:t>Findings from the National Latino and Asian American Study also found that 17.3% of Asian Americans will be diagnosed with a psychiatric condition at some point in their lifetime.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8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9531-3081-0944-A7DB-B0756C89A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943" y="170035"/>
            <a:ext cx="8621486" cy="668165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Asia: Stigma  associated with mental illness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E3096-C511-6044-A059-698148BB1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671" y="1168472"/>
            <a:ext cx="11462657" cy="526498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venir Book" panose="02000503020000020003" pitchFamily="2" charset="0"/>
              </a:rPr>
              <a:t>The APA claim stigma may play an important role in someone’s likelihood to access care willingly. </a:t>
            </a:r>
          </a:p>
          <a:p>
            <a:r>
              <a:rPr lang="en-US" dirty="0">
                <a:latin typeface="Avenir Book" panose="02000503020000020003" pitchFamily="2" charset="0"/>
              </a:rPr>
              <a:t>Fear of disability</a:t>
            </a:r>
          </a:p>
          <a:p>
            <a:r>
              <a:rPr lang="en-US" dirty="0">
                <a:latin typeface="Avenir Book" panose="02000503020000020003" pitchFamily="2" charset="0"/>
              </a:rPr>
              <a:t>Studies found stigmas that associate mental illness with disability are the largest barrier to Asian Americans accessing mental healthcare.</a:t>
            </a:r>
          </a:p>
          <a:p>
            <a:r>
              <a:rPr lang="en-US" dirty="0">
                <a:latin typeface="Avenir Book" panose="02000503020000020003" pitchFamily="2" charset="0"/>
              </a:rPr>
              <a:t>Cultural norms and values</a:t>
            </a:r>
          </a:p>
          <a:p>
            <a:r>
              <a:rPr lang="en-US" dirty="0">
                <a:latin typeface="Avenir Book" panose="02000503020000020003" pitchFamily="2" charset="0"/>
              </a:rPr>
              <a:t>Shaming related to mental health is a cultural norm in some Asian American communities.</a:t>
            </a:r>
          </a:p>
          <a:p>
            <a:r>
              <a:rPr lang="en-US" dirty="0">
                <a:latin typeface="Avenir Book" panose="02000503020000020003" pitchFamily="2" charset="0"/>
              </a:rPr>
              <a:t>Many Asian Americans also have strong family obligations that center around traditional and cultural values. Ancient Asian philosophical traditions strongly identify someone’s self-value with their ability to care for their family and community.</a:t>
            </a:r>
          </a:p>
          <a:p>
            <a:r>
              <a:rPr lang="en-US" dirty="0">
                <a:latin typeface="Avenir Book" panose="02000503020000020003" pitchFamily="2" charset="0"/>
              </a:rPr>
              <a:t>These notions encourage the idea that people with mental illness, who may not live up to these stereotypes, obligations, and values, are failures, valueless, or have no identity or purpose.</a:t>
            </a:r>
          </a:p>
          <a:p>
            <a:r>
              <a:rPr lang="en-US" dirty="0">
                <a:latin typeface="Avenir Book" panose="02000503020000020003" pitchFamily="2" charset="0"/>
              </a:rPr>
              <a:t>These negative ideas can also discourage people from seeking treatment to avoid shaming themselves, their family, or their community.</a:t>
            </a:r>
          </a:p>
          <a:p>
            <a:r>
              <a:rPr lang="en-US" dirty="0">
                <a:latin typeface="Avenir Book" panose="02000503020000020003" pitchFamily="2" charset="0"/>
              </a:rPr>
              <a:t>Getting outside help may also conflict with the Asian American cultural value of interdependence, which stresses that family or community can meet all a person’s needs. </a:t>
            </a:r>
          </a:p>
          <a:p>
            <a:r>
              <a:rPr lang="en-US" dirty="0">
                <a:latin typeface="Avenir Book" panose="02000503020000020003" pitchFamily="2" charset="0"/>
              </a:rPr>
              <a:t>This value perpetuates the idea that people should not seek professional help when relying on their family or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2618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3590</TotalTime>
  <Words>1337</Words>
  <Application>Microsoft Macintosh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Book</vt:lpstr>
      <vt:lpstr>Gill Sans MT</vt:lpstr>
      <vt:lpstr>Wingdings</vt:lpstr>
      <vt:lpstr>Parcel</vt:lpstr>
      <vt:lpstr>Religious/faith healing for   mental illness  in Africa, india and Asia</vt:lpstr>
      <vt:lpstr>Religious healing</vt:lpstr>
      <vt:lpstr>ritual</vt:lpstr>
      <vt:lpstr>Religious healing in non-western contexts</vt:lpstr>
      <vt:lpstr>PowerPoint Presentation</vt:lpstr>
      <vt:lpstr>India: folk &amp; religious sector</vt:lpstr>
      <vt:lpstr>India: Folk sector</vt:lpstr>
      <vt:lpstr>asia</vt:lpstr>
      <vt:lpstr>Asia: Stigma  associated with mental illness</vt:lpstr>
      <vt:lpstr>Asia: The model minority myth</vt:lpstr>
      <vt:lpstr>Asia: Lack of  mental  health education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Religious/faith healing in mental health</dc:title>
  <dc:creator>Levy, Elijah</dc:creator>
  <cp:lastModifiedBy>Levy, Elijah</cp:lastModifiedBy>
  <cp:revision>21</cp:revision>
  <cp:lastPrinted>2021-05-20T03:11:54Z</cp:lastPrinted>
  <dcterms:created xsi:type="dcterms:W3CDTF">2021-05-11T21:35:45Z</dcterms:created>
  <dcterms:modified xsi:type="dcterms:W3CDTF">2021-05-20T04:19:27Z</dcterms:modified>
</cp:coreProperties>
</file>