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2" r:id="rId4"/>
    <p:sldId id="258" r:id="rId5"/>
    <p:sldId id="259" r:id="rId6"/>
    <p:sldId id="260" r:id="rId7"/>
    <p:sldId id="261"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5344D0-0C11-2741-B308-AD24C68A737E}" type="datetimeFigureOut">
              <a:rPr lang="en-US" smtClean="0"/>
              <a:t>11/3/19</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1122EA1F-ADED-CF49-B9C2-97F83350573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753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5344D0-0C11-2741-B308-AD24C68A737E}"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2EA1F-ADED-CF49-B9C2-97F83350573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241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5344D0-0C11-2741-B308-AD24C68A737E}"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2EA1F-ADED-CF49-B9C2-97F83350573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279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5344D0-0C11-2741-B308-AD24C68A737E}"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2EA1F-ADED-CF49-B9C2-97F83350573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420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5344D0-0C11-2741-B308-AD24C68A737E}"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2EA1F-ADED-CF49-B9C2-97F83350573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3817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5344D0-0C11-2741-B308-AD24C68A737E}" type="datetimeFigureOut">
              <a:rPr lang="en-US" smtClean="0"/>
              <a:t>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2EA1F-ADED-CF49-B9C2-97F83350573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8521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5344D0-0C11-2741-B308-AD24C68A737E}" type="datetimeFigureOut">
              <a:rPr lang="en-US" smtClean="0"/>
              <a:t>11/3/19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22EA1F-ADED-CF49-B9C2-97F83350573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290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5344D0-0C11-2741-B308-AD24C68A737E}" type="datetimeFigureOut">
              <a:rPr lang="en-US" smtClean="0"/>
              <a:t>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22EA1F-ADED-CF49-B9C2-97F83350573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122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5344D0-0C11-2741-B308-AD24C68A737E}" type="datetimeFigureOut">
              <a:rPr lang="en-US" smtClean="0"/>
              <a:t>11/3/19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22EA1F-ADED-CF49-B9C2-97F83350573A}" type="slidenum">
              <a:rPr lang="en-US" smtClean="0"/>
              <a:t>‹#›</a:t>
            </a:fld>
            <a:endParaRPr lang="en-US"/>
          </a:p>
        </p:txBody>
      </p:sp>
    </p:spTree>
    <p:extLst>
      <p:ext uri="{BB962C8B-B14F-4D97-AF65-F5344CB8AC3E}">
        <p14:creationId xmlns:p14="http://schemas.microsoft.com/office/powerpoint/2010/main" val="1105688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5344D0-0C11-2741-B308-AD24C68A737E}" type="datetimeFigureOut">
              <a:rPr lang="en-US" smtClean="0"/>
              <a:t>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2EA1F-ADED-CF49-B9C2-97F83350573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912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5344D0-0C11-2741-B308-AD24C68A737E}" type="datetimeFigureOut">
              <a:rPr lang="en-US" smtClean="0"/>
              <a:t>11/3/19</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1122EA1F-ADED-CF49-B9C2-97F83350573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414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5344D0-0C11-2741-B308-AD24C68A737E}" type="datetimeFigureOut">
              <a:rPr lang="en-US" smtClean="0"/>
              <a:t>11/3/19</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122EA1F-ADED-CF49-B9C2-97F83350573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748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raumahealing.org/about-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ainn.org/articles/post-traumatic-stress-disorder" TargetMode="External"/><Relationship Id="rId2" Type="http://schemas.openxmlformats.org/officeDocument/2006/relationships/hyperlink" Target="https://www.rainn.org/articles/depres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rugabuse.com/treatment-therapy/emdr/" TargetMode="External"/><Relationship Id="rId2" Type="http://schemas.openxmlformats.org/officeDocument/2006/relationships/hyperlink" Target="https://drugabuse.com/treatment-therapy/cognitive-behavioral-therap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B7D22-E000-1B4D-BCDB-7DCFD00562CA}"/>
              </a:ext>
            </a:extLst>
          </p:cNvPr>
          <p:cNvSpPr>
            <a:spLocks noGrp="1"/>
          </p:cNvSpPr>
          <p:nvPr>
            <p:ph type="ctrTitle"/>
          </p:nvPr>
        </p:nvSpPr>
        <p:spPr>
          <a:xfrm>
            <a:off x="1524000" y="1122363"/>
            <a:ext cx="9144000" cy="1366004"/>
          </a:xfrm>
        </p:spPr>
        <p:txBody>
          <a:bodyPr/>
          <a:lstStyle/>
          <a:p>
            <a:r>
              <a:rPr lang="en-US" dirty="0"/>
              <a:t>Child Sexual Abuse</a:t>
            </a:r>
          </a:p>
        </p:txBody>
      </p:sp>
      <p:sp>
        <p:nvSpPr>
          <p:cNvPr id="3" name="Subtitle 2">
            <a:extLst>
              <a:ext uri="{FF2B5EF4-FFF2-40B4-BE49-F238E27FC236}">
                <a16:creationId xmlns:a16="http://schemas.microsoft.com/office/drawing/2014/main" id="{E6F2EFE0-C16D-7748-A2F1-B2B1ED8BF499}"/>
              </a:ext>
            </a:extLst>
          </p:cNvPr>
          <p:cNvSpPr>
            <a:spLocks noGrp="1"/>
          </p:cNvSpPr>
          <p:nvPr>
            <p:ph type="subTitle" idx="1"/>
          </p:nvPr>
        </p:nvSpPr>
        <p:spPr/>
        <p:txBody>
          <a:bodyPr/>
          <a:lstStyle/>
          <a:p>
            <a:r>
              <a:rPr lang="en-US" dirty="0"/>
              <a:t>Definition, Profile of a Perpetrator and Warning Signs</a:t>
            </a:r>
          </a:p>
        </p:txBody>
      </p:sp>
    </p:spTree>
    <p:extLst>
      <p:ext uri="{BB962C8B-B14F-4D97-AF65-F5344CB8AC3E}">
        <p14:creationId xmlns:p14="http://schemas.microsoft.com/office/powerpoint/2010/main" val="318565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46A1A1-4895-7042-B2F2-9C2AB4B7B621}"/>
              </a:ext>
            </a:extLst>
          </p:cNvPr>
          <p:cNvSpPr>
            <a:spLocks noGrp="1"/>
          </p:cNvSpPr>
          <p:nvPr>
            <p:ph idx="1"/>
          </p:nvPr>
        </p:nvSpPr>
        <p:spPr>
          <a:xfrm>
            <a:off x="228601" y="206830"/>
            <a:ext cx="11756570" cy="5671456"/>
          </a:xfrm>
        </p:spPr>
        <p:txBody>
          <a:bodyPr>
            <a:normAutofit/>
          </a:bodyPr>
          <a:lstStyle/>
          <a:p>
            <a:pPr marL="0" indent="0">
              <a:buNone/>
            </a:pPr>
            <a:r>
              <a:rPr lang="en-US" b="1" dirty="0">
                <a:hlinkClick r:id="rId2"/>
              </a:rPr>
              <a:t>Somatic Experiencing (SE)</a:t>
            </a:r>
            <a:r>
              <a:rPr lang="en-US" b="1" dirty="0"/>
              <a:t> </a:t>
            </a:r>
            <a:r>
              <a:rPr lang="en-US" dirty="0"/>
              <a:t>is a method for trauma resolution that focuses on discharging trapped energy, or resolving incomplete motor responses, that are "stuck" in the body. From a psychobiological perspective, SE recognizes that humans somatically (i.e., in the body) experience trauma in a similar way as animals. However, animals are much more likely to instinctually discharge frozen energy- allowing for trauma resolution. SE helps individuals </a:t>
            </a:r>
            <a:r>
              <a:rPr lang="en-US" i="1" dirty="0"/>
              <a:t>slowly</a:t>
            </a:r>
            <a:r>
              <a:rPr lang="en-US" dirty="0"/>
              <a:t> and </a:t>
            </a:r>
            <a:r>
              <a:rPr lang="en-US" i="1" dirty="0"/>
              <a:t>gently</a:t>
            </a:r>
            <a:r>
              <a:rPr lang="en-US" dirty="0"/>
              <a:t> develop a greater tolerance for uncomfortable sensations within the body. Unlike common cognitive and behavioral approaches to resolving trauma, SE does </a:t>
            </a:r>
            <a:r>
              <a:rPr lang="en-US" i="1" dirty="0"/>
              <a:t>not </a:t>
            </a:r>
            <a:r>
              <a:rPr lang="en-US" dirty="0"/>
              <a:t>require the individual to "reimagine" or "re-experience" the traumatic event; rather, the focus is on resolving the underlying physiological components that are maintaining anxiety, depression, and other trauma symptoms.</a:t>
            </a:r>
          </a:p>
          <a:p>
            <a:pPr marL="0" indent="0">
              <a:buNone/>
            </a:pPr>
            <a:endParaRPr lang="en-US" dirty="0"/>
          </a:p>
        </p:txBody>
      </p:sp>
    </p:spTree>
    <p:extLst>
      <p:ext uri="{BB962C8B-B14F-4D97-AF65-F5344CB8AC3E}">
        <p14:creationId xmlns:p14="http://schemas.microsoft.com/office/powerpoint/2010/main" val="1243520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52604A-6583-9B44-8276-49598B3BE00E}"/>
              </a:ext>
            </a:extLst>
          </p:cNvPr>
          <p:cNvSpPr>
            <a:spLocks noGrp="1"/>
          </p:cNvSpPr>
          <p:nvPr>
            <p:ph idx="1"/>
          </p:nvPr>
        </p:nvSpPr>
        <p:spPr>
          <a:xfrm>
            <a:off x="269823" y="0"/>
            <a:ext cx="11677338" cy="6761018"/>
          </a:xfrm>
        </p:spPr>
        <p:txBody>
          <a:bodyPr>
            <a:normAutofit/>
          </a:bodyPr>
          <a:lstStyle/>
          <a:p>
            <a:pPr marL="0" indent="0" algn="ctr">
              <a:buNone/>
            </a:pPr>
            <a:r>
              <a:rPr lang="en-US" sz="2400" dirty="0"/>
              <a:t>Definition</a:t>
            </a:r>
          </a:p>
          <a:p>
            <a:pPr marL="0" indent="0" algn="ctr">
              <a:buNone/>
            </a:pPr>
            <a:endParaRPr lang="en-US" dirty="0"/>
          </a:p>
          <a:p>
            <a:pPr marL="0" indent="0" algn="ctr">
              <a:buNone/>
            </a:pPr>
            <a:r>
              <a:rPr lang="en-US" sz="1900" dirty="0"/>
              <a:t>A perpetrator intentionally harms a minor physically, psychologically, sexually, or by neglect.</a:t>
            </a:r>
          </a:p>
          <a:p>
            <a:pPr marL="0" indent="0" algn="ctr">
              <a:buNone/>
            </a:pPr>
            <a:endParaRPr lang="en-US" sz="1900" dirty="0"/>
          </a:p>
          <a:p>
            <a:pPr marL="0" indent="0" algn="ctr">
              <a:buNone/>
            </a:pPr>
            <a:r>
              <a:rPr lang="en-US" sz="2400" dirty="0"/>
              <a:t>What is Child Sexual Abuse?</a:t>
            </a:r>
          </a:p>
          <a:p>
            <a:pPr marL="0" indent="0">
              <a:buNone/>
            </a:pPr>
            <a:endParaRPr lang="en-US" dirty="0"/>
          </a:p>
          <a:p>
            <a:pPr lvl="1" fontAlgn="base">
              <a:buFont typeface="Wingdings" pitchFamily="2" charset="2"/>
              <a:buChar char="§"/>
            </a:pPr>
            <a:r>
              <a:rPr lang="en-US" dirty="0"/>
              <a:t>Child sexual abuse is a form of child abuse that includes sexual activity with a minor. </a:t>
            </a:r>
          </a:p>
          <a:p>
            <a:pPr lvl="1" fontAlgn="base">
              <a:buFont typeface="Wingdings" pitchFamily="2" charset="2"/>
              <a:buChar char="§"/>
            </a:pPr>
            <a:endParaRPr lang="en-US" dirty="0"/>
          </a:p>
          <a:p>
            <a:pPr lvl="1" fontAlgn="base">
              <a:buFont typeface="Wingdings" pitchFamily="2" charset="2"/>
              <a:buChar char="§"/>
            </a:pPr>
            <a:r>
              <a:rPr lang="en-US" dirty="0"/>
              <a:t>A child cannot consent to any form of sexual activity, period. </a:t>
            </a:r>
          </a:p>
          <a:p>
            <a:pPr lvl="1" fontAlgn="base">
              <a:buFont typeface="Wingdings" pitchFamily="2" charset="2"/>
              <a:buChar char="§"/>
            </a:pPr>
            <a:endParaRPr lang="en-US" dirty="0"/>
          </a:p>
          <a:p>
            <a:pPr lvl="1" fontAlgn="base">
              <a:buFont typeface="Wingdings" pitchFamily="2" charset="2"/>
              <a:buChar char="§"/>
            </a:pPr>
            <a:r>
              <a:rPr lang="en-US" dirty="0"/>
              <a:t>When a perpetrator engages with a child this way, they are committing a crime that can have lasting effects on the victim for years. </a:t>
            </a:r>
          </a:p>
          <a:p>
            <a:pPr lvl="1" fontAlgn="base">
              <a:buFont typeface="Wingdings" pitchFamily="2" charset="2"/>
              <a:buChar char="§"/>
            </a:pPr>
            <a:endParaRPr lang="en-US" dirty="0"/>
          </a:p>
          <a:p>
            <a:pPr lvl="1" fontAlgn="base">
              <a:buFont typeface="Wingdings" pitchFamily="2" charset="2"/>
              <a:buChar char="§"/>
            </a:pPr>
            <a:r>
              <a:rPr lang="en-US" dirty="0"/>
              <a:t> Sexual abuse does not need to include physical contact between a perpetrator and a child. </a:t>
            </a:r>
          </a:p>
          <a:p>
            <a:pPr lvl="1" fontAlgn="base">
              <a:buFont typeface="Wingdings" pitchFamily="2" charset="2"/>
              <a:buChar char="§"/>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81123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6427C3-9979-3B46-B47E-1C030DA0B58A}"/>
              </a:ext>
            </a:extLst>
          </p:cNvPr>
          <p:cNvSpPr>
            <a:spLocks noGrp="1"/>
          </p:cNvSpPr>
          <p:nvPr>
            <p:ph idx="1"/>
          </p:nvPr>
        </p:nvSpPr>
        <p:spPr>
          <a:xfrm>
            <a:off x="443345" y="263236"/>
            <a:ext cx="11374582" cy="5708073"/>
          </a:xfrm>
        </p:spPr>
        <p:txBody>
          <a:bodyPr>
            <a:normAutofit/>
          </a:bodyPr>
          <a:lstStyle/>
          <a:p>
            <a:pPr marL="457200" lvl="1" indent="0" algn="ctr" fontAlgn="base">
              <a:buNone/>
            </a:pPr>
            <a:r>
              <a:rPr lang="en-US" sz="2400" dirty="0"/>
              <a:t>Some forms of child sexual abuse include:</a:t>
            </a:r>
          </a:p>
          <a:p>
            <a:pPr marL="457200" lvl="1" indent="0" fontAlgn="base">
              <a:buNone/>
            </a:pPr>
            <a:endParaRPr lang="en-US" dirty="0"/>
          </a:p>
          <a:p>
            <a:pPr lvl="1" fontAlgn="base">
              <a:buFont typeface="Wingdings" pitchFamily="2" charset="2"/>
              <a:buChar char="§"/>
            </a:pPr>
            <a:r>
              <a:rPr lang="en-US" dirty="0"/>
              <a:t>Exhibitionism, or exposing oneself to a minor</a:t>
            </a:r>
          </a:p>
          <a:p>
            <a:pPr lvl="1" fontAlgn="base">
              <a:buFont typeface="Wingdings" pitchFamily="2" charset="2"/>
              <a:buChar char="§"/>
            </a:pPr>
            <a:r>
              <a:rPr lang="en-US" dirty="0"/>
              <a:t>Fondling</a:t>
            </a:r>
          </a:p>
          <a:p>
            <a:pPr lvl="1" fontAlgn="base">
              <a:buFont typeface="Wingdings" pitchFamily="2" charset="2"/>
              <a:buChar char="§"/>
            </a:pPr>
            <a:r>
              <a:rPr lang="en-US" dirty="0"/>
              <a:t>Intercourse</a:t>
            </a:r>
          </a:p>
          <a:p>
            <a:pPr lvl="1" fontAlgn="base">
              <a:buFont typeface="Wingdings" pitchFamily="2" charset="2"/>
              <a:buChar char="§"/>
            </a:pPr>
            <a:r>
              <a:rPr lang="en-US" dirty="0"/>
              <a:t>Masturbation in the presence of a minor or forcing the minor to masturbate</a:t>
            </a:r>
          </a:p>
          <a:p>
            <a:pPr lvl="1" fontAlgn="base">
              <a:buFont typeface="Wingdings" pitchFamily="2" charset="2"/>
              <a:buChar char="§"/>
            </a:pPr>
            <a:r>
              <a:rPr lang="en-US" dirty="0"/>
              <a:t>Obscene phone calls, text messages, or digital interaction</a:t>
            </a:r>
          </a:p>
          <a:p>
            <a:pPr lvl="1" fontAlgn="base">
              <a:buFont typeface="Wingdings" pitchFamily="2" charset="2"/>
              <a:buChar char="§"/>
            </a:pPr>
            <a:r>
              <a:rPr lang="en-US" dirty="0"/>
              <a:t>Producing, owning, or sharing pornographic images or movies of children</a:t>
            </a:r>
          </a:p>
          <a:p>
            <a:pPr lvl="1" fontAlgn="base">
              <a:buFont typeface="Wingdings" pitchFamily="2" charset="2"/>
              <a:buChar char="§"/>
            </a:pPr>
            <a:r>
              <a:rPr lang="en-US" dirty="0"/>
              <a:t>Sex of any kind with a minor, including vaginal, oral, or anal</a:t>
            </a:r>
          </a:p>
          <a:p>
            <a:pPr lvl="1" fontAlgn="base">
              <a:buFont typeface="Wingdings" pitchFamily="2" charset="2"/>
              <a:buChar char="§"/>
            </a:pPr>
            <a:r>
              <a:rPr lang="en-US" dirty="0"/>
              <a:t>Sex trafficking</a:t>
            </a:r>
          </a:p>
          <a:p>
            <a:pPr lvl="1" fontAlgn="base">
              <a:buFont typeface="Wingdings" pitchFamily="2" charset="2"/>
              <a:buChar char="§"/>
            </a:pPr>
            <a:r>
              <a:rPr lang="en-US" dirty="0"/>
              <a:t>Any other sexual conduct that is harmful to a child's mental, emotional, or physical welfare</a:t>
            </a:r>
          </a:p>
          <a:p>
            <a:pPr marL="0" indent="0">
              <a:buNone/>
            </a:pPr>
            <a:endParaRPr lang="en-US" dirty="0"/>
          </a:p>
        </p:txBody>
      </p:sp>
    </p:spTree>
    <p:extLst>
      <p:ext uri="{BB962C8B-B14F-4D97-AF65-F5344CB8AC3E}">
        <p14:creationId xmlns:p14="http://schemas.microsoft.com/office/powerpoint/2010/main" val="108950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335FFA-912C-9042-96B7-C9FB53E32F97}"/>
              </a:ext>
            </a:extLst>
          </p:cNvPr>
          <p:cNvSpPr>
            <a:spLocks noGrp="1"/>
          </p:cNvSpPr>
          <p:nvPr>
            <p:ph idx="1"/>
          </p:nvPr>
        </p:nvSpPr>
        <p:spPr>
          <a:xfrm>
            <a:off x="221673" y="263236"/>
            <a:ext cx="11651672" cy="6386946"/>
          </a:xfrm>
        </p:spPr>
        <p:txBody>
          <a:bodyPr>
            <a:normAutofit/>
          </a:bodyPr>
          <a:lstStyle/>
          <a:p>
            <a:pPr marL="0" indent="0" algn="ctr" fontAlgn="base">
              <a:buNone/>
            </a:pPr>
            <a:r>
              <a:rPr lang="en-US" dirty="0"/>
              <a:t>What do perpetrators of child sexual abuse look like?</a:t>
            </a:r>
          </a:p>
          <a:p>
            <a:pPr marL="0" indent="0" algn="ctr" fontAlgn="base">
              <a:buNone/>
            </a:pPr>
            <a:endParaRPr lang="en-US" dirty="0"/>
          </a:p>
          <a:p>
            <a:pPr fontAlgn="base"/>
            <a:r>
              <a:rPr lang="en-US" sz="1600" dirty="0"/>
              <a:t>The majority of perpetrators are someone the child or family knows. </a:t>
            </a:r>
          </a:p>
          <a:p>
            <a:pPr fontAlgn="base"/>
            <a:r>
              <a:rPr lang="en-US" sz="1600" dirty="0"/>
              <a:t>As many as 93% of victims under the age of 18 know the abuser.</a:t>
            </a:r>
          </a:p>
          <a:p>
            <a:pPr fontAlgn="base"/>
            <a:r>
              <a:rPr lang="en-US" sz="1600" dirty="0"/>
              <a:t>A perpetrator does not have to be an adult to harm a child. </a:t>
            </a:r>
          </a:p>
          <a:p>
            <a:pPr fontAlgn="base"/>
            <a:r>
              <a:rPr lang="en-US" sz="1600" dirty="0"/>
              <a:t>They can have any relationship to the child including an older sibling or playmate, family member, a teacher, a coach or instructor, a caretaker, or the parent of another child. </a:t>
            </a:r>
          </a:p>
          <a:p>
            <a:pPr fontAlgn="base"/>
            <a:r>
              <a:rPr lang="en-US" sz="1600" dirty="0"/>
              <a:t>Child sexual abuse is the result of abusive behavior that takes advantage of a child’s vulnerability and is in no way related to the sexual orientation of the abusive person.</a:t>
            </a:r>
          </a:p>
          <a:p>
            <a:pPr fontAlgn="base"/>
            <a:r>
              <a:rPr lang="en-US" sz="1600" dirty="0"/>
              <a:t>Abusers can manipulate victims to stay quiet about the sexual abuse using a number of different tactics. </a:t>
            </a:r>
          </a:p>
          <a:p>
            <a:pPr fontAlgn="base"/>
            <a:r>
              <a:rPr lang="en-US" sz="1600" dirty="0"/>
              <a:t>Often an abuser will use their position of power over the victim to coerce or intimidate the child. </a:t>
            </a:r>
          </a:p>
          <a:p>
            <a:pPr fontAlgn="base"/>
            <a:r>
              <a:rPr lang="en-US" sz="1600" dirty="0"/>
              <a:t>They might tell the child that the activity is normal or that they enjoyed it. </a:t>
            </a:r>
          </a:p>
          <a:p>
            <a:pPr fontAlgn="base"/>
            <a:r>
              <a:rPr lang="en-US" sz="1600" dirty="0"/>
              <a:t>An abuser may make threats if the child refuses to participate or plans to tell another adult. </a:t>
            </a:r>
          </a:p>
          <a:p>
            <a:pPr fontAlgn="base"/>
            <a:r>
              <a:rPr lang="en-US" sz="1600" dirty="0"/>
              <a:t>Child sexual abuse is not only a physical violation; it is a violation of trust and/or authority.</a:t>
            </a:r>
          </a:p>
          <a:p>
            <a:pPr marL="0" indent="0">
              <a:buNone/>
            </a:pPr>
            <a:endParaRPr lang="en-US" dirty="0"/>
          </a:p>
        </p:txBody>
      </p:sp>
    </p:spTree>
    <p:extLst>
      <p:ext uri="{BB962C8B-B14F-4D97-AF65-F5344CB8AC3E}">
        <p14:creationId xmlns:p14="http://schemas.microsoft.com/office/powerpoint/2010/main" val="817577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4B9D4-2A97-0540-9293-0BE6254818B7}"/>
              </a:ext>
            </a:extLst>
          </p:cNvPr>
          <p:cNvSpPr>
            <a:spLocks noGrp="1"/>
          </p:cNvSpPr>
          <p:nvPr>
            <p:ph idx="1"/>
          </p:nvPr>
        </p:nvSpPr>
        <p:spPr>
          <a:xfrm>
            <a:off x="277091" y="193964"/>
            <a:ext cx="11693236" cy="6456218"/>
          </a:xfrm>
        </p:spPr>
        <p:txBody>
          <a:bodyPr>
            <a:normAutofit/>
          </a:bodyPr>
          <a:lstStyle/>
          <a:p>
            <a:pPr marL="0" indent="0" algn="ctr" fontAlgn="base">
              <a:buNone/>
            </a:pPr>
            <a:r>
              <a:rPr lang="en-US" sz="2400" b="1" dirty="0"/>
              <a:t>What are the warning signs?</a:t>
            </a:r>
          </a:p>
          <a:p>
            <a:pPr marL="0" indent="0" algn="ctr" fontAlgn="base">
              <a:buNone/>
            </a:pPr>
            <a:endParaRPr lang="en-US" sz="3800" b="1" dirty="0"/>
          </a:p>
          <a:p>
            <a:pPr fontAlgn="base"/>
            <a:r>
              <a:rPr lang="en-US" dirty="0"/>
              <a:t>Child sexual abuse isn’t always easy to spot. The perpetrator could be someone you’ve known a long time or trust, which may make it even harder to notice. Consider the following warning signs:</a:t>
            </a:r>
          </a:p>
          <a:p>
            <a:pPr fontAlgn="base"/>
            <a:endParaRPr lang="en-US" dirty="0"/>
          </a:p>
          <a:p>
            <a:pPr marL="0" indent="0" algn="ctr" fontAlgn="base">
              <a:buNone/>
            </a:pPr>
            <a:r>
              <a:rPr lang="en-US" sz="2400" b="1" dirty="0"/>
              <a:t>Physical signs:</a:t>
            </a:r>
          </a:p>
          <a:p>
            <a:pPr fontAlgn="base"/>
            <a:r>
              <a:rPr lang="en-US" dirty="0"/>
              <a:t>Bleeding, bruises, or swelling in genital area</a:t>
            </a:r>
          </a:p>
          <a:p>
            <a:pPr fontAlgn="base"/>
            <a:r>
              <a:rPr lang="en-US" dirty="0"/>
              <a:t>Bloody, torn, or stained underclothes</a:t>
            </a:r>
          </a:p>
          <a:p>
            <a:pPr fontAlgn="base"/>
            <a:r>
              <a:rPr lang="en-US" dirty="0"/>
              <a:t>Difficulty walking or sitting</a:t>
            </a:r>
          </a:p>
          <a:p>
            <a:pPr fontAlgn="base"/>
            <a:r>
              <a:rPr lang="en-US" dirty="0"/>
              <a:t>Frequent urinary or yeast infections</a:t>
            </a:r>
          </a:p>
          <a:p>
            <a:pPr fontAlgn="base"/>
            <a:r>
              <a:rPr lang="en-US" dirty="0"/>
              <a:t>Pain, itching, or burning in genital area</a:t>
            </a:r>
          </a:p>
          <a:p>
            <a:pPr algn="ctr" fontAlgn="base"/>
            <a:endParaRPr lang="en-US" sz="3600" b="1" dirty="0"/>
          </a:p>
          <a:p>
            <a:pPr marL="0" indent="0">
              <a:buNone/>
            </a:pPr>
            <a:endParaRPr lang="en-US" dirty="0"/>
          </a:p>
        </p:txBody>
      </p:sp>
    </p:spTree>
    <p:extLst>
      <p:ext uri="{BB962C8B-B14F-4D97-AF65-F5344CB8AC3E}">
        <p14:creationId xmlns:p14="http://schemas.microsoft.com/office/powerpoint/2010/main" val="1228095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BA8BB1-A4CB-9A4E-A77D-FD3195E64F05}"/>
              </a:ext>
            </a:extLst>
          </p:cNvPr>
          <p:cNvSpPr>
            <a:spLocks noGrp="1"/>
          </p:cNvSpPr>
          <p:nvPr>
            <p:ph idx="1"/>
          </p:nvPr>
        </p:nvSpPr>
        <p:spPr>
          <a:xfrm>
            <a:off x="277091" y="304800"/>
            <a:ext cx="11651673" cy="6331527"/>
          </a:xfrm>
        </p:spPr>
        <p:txBody>
          <a:bodyPr>
            <a:normAutofit/>
          </a:bodyPr>
          <a:lstStyle/>
          <a:p>
            <a:pPr marL="0" indent="0" algn="ctr" fontAlgn="base">
              <a:buNone/>
            </a:pPr>
            <a:r>
              <a:rPr lang="en-US" sz="3600" b="1" dirty="0"/>
              <a:t>Behavioral signs:</a:t>
            </a:r>
          </a:p>
          <a:p>
            <a:pPr fontAlgn="base"/>
            <a:r>
              <a:rPr lang="en-US" sz="1600" dirty="0"/>
              <a:t>Changes in hygiene, such as refusing to bathe or bathing excessively</a:t>
            </a:r>
          </a:p>
          <a:p>
            <a:pPr fontAlgn="base"/>
            <a:r>
              <a:rPr lang="en-US" sz="1600" dirty="0"/>
              <a:t>Develops phobias</a:t>
            </a:r>
          </a:p>
          <a:p>
            <a:pPr fontAlgn="base"/>
            <a:r>
              <a:rPr lang="en-US" sz="1600" dirty="0"/>
              <a:t>Exhibits signs of </a:t>
            </a:r>
            <a:r>
              <a:rPr lang="en-US" sz="1600" b="1" dirty="0">
                <a:hlinkClick r:id="rId2"/>
              </a:rPr>
              <a:t>depression</a:t>
            </a:r>
            <a:r>
              <a:rPr lang="en-US" sz="1600" dirty="0"/>
              <a:t> or </a:t>
            </a:r>
            <a:r>
              <a:rPr lang="en-US" sz="1600" b="1" dirty="0">
                <a:hlinkClick r:id="rId3"/>
              </a:rPr>
              <a:t>post-traumatic stress disorder</a:t>
            </a:r>
            <a:endParaRPr lang="en-US" sz="1600" dirty="0"/>
          </a:p>
          <a:p>
            <a:pPr fontAlgn="base"/>
            <a:r>
              <a:rPr lang="en-US" sz="1600" dirty="0"/>
              <a:t>Expresses suicidal thoughts, especially in adolescents</a:t>
            </a:r>
          </a:p>
          <a:p>
            <a:pPr fontAlgn="base"/>
            <a:r>
              <a:rPr lang="en-US" sz="1600" dirty="0"/>
              <a:t>Has trouble in school, such as absences or drops in grades</a:t>
            </a:r>
          </a:p>
          <a:p>
            <a:pPr fontAlgn="base"/>
            <a:r>
              <a:rPr lang="en-US" sz="1600" dirty="0"/>
              <a:t>Inappropriate sexual knowledge or behaviors</a:t>
            </a:r>
          </a:p>
          <a:p>
            <a:pPr fontAlgn="base"/>
            <a:r>
              <a:rPr lang="en-US" sz="1600" dirty="0"/>
              <a:t>Nightmares or bed-wetting</a:t>
            </a:r>
          </a:p>
          <a:p>
            <a:pPr fontAlgn="base"/>
            <a:r>
              <a:rPr lang="en-US" sz="1600" dirty="0"/>
              <a:t>Overly protective and concerned for siblings, or assumes a caretaker role</a:t>
            </a:r>
          </a:p>
          <a:p>
            <a:pPr fontAlgn="base"/>
            <a:r>
              <a:rPr lang="en-US" sz="1600" dirty="0"/>
              <a:t>Returns to regressive behaviors, such as thumb sucking</a:t>
            </a:r>
          </a:p>
          <a:p>
            <a:pPr fontAlgn="base"/>
            <a:r>
              <a:rPr lang="en-US" sz="1600" dirty="0"/>
              <a:t>Runs away from home or school</a:t>
            </a:r>
          </a:p>
          <a:p>
            <a:pPr fontAlgn="base"/>
            <a:r>
              <a:rPr lang="en-US" sz="1600" dirty="0"/>
              <a:t>Shrinks away or seems threatened by physical contact</a:t>
            </a:r>
          </a:p>
          <a:p>
            <a:pPr marL="0" indent="0">
              <a:buNone/>
            </a:pPr>
            <a:endParaRPr lang="en-US" dirty="0"/>
          </a:p>
        </p:txBody>
      </p:sp>
    </p:spTree>
    <p:extLst>
      <p:ext uri="{BB962C8B-B14F-4D97-AF65-F5344CB8AC3E}">
        <p14:creationId xmlns:p14="http://schemas.microsoft.com/office/powerpoint/2010/main" val="2231251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CC87F5-DFEE-9445-A69C-7F5CA002AAF4}"/>
              </a:ext>
            </a:extLst>
          </p:cNvPr>
          <p:cNvSpPr>
            <a:spLocks noGrp="1"/>
          </p:cNvSpPr>
          <p:nvPr>
            <p:ph idx="1"/>
          </p:nvPr>
        </p:nvSpPr>
        <p:spPr>
          <a:xfrm>
            <a:off x="221673" y="277091"/>
            <a:ext cx="11790218" cy="6345382"/>
          </a:xfrm>
        </p:spPr>
        <p:txBody>
          <a:bodyPr>
            <a:normAutofit/>
          </a:bodyPr>
          <a:lstStyle/>
          <a:p>
            <a:pPr marL="0" indent="0" algn="ctr">
              <a:buNone/>
            </a:pPr>
            <a:r>
              <a:rPr lang="en-US" b="1" dirty="0"/>
              <a:t>Consequences to children and to our society:</a:t>
            </a:r>
          </a:p>
          <a:p>
            <a:endParaRPr lang="en-US" dirty="0"/>
          </a:p>
          <a:p>
            <a:r>
              <a:rPr lang="en-US" dirty="0"/>
              <a:t>70-80% of sexual abuse survivors report excessive drug and alcohol use.</a:t>
            </a:r>
          </a:p>
          <a:p>
            <a:r>
              <a:rPr lang="en-US" dirty="0"/>
              <a:t>One study showed that among male survivors, 50% have suicidal thoughts and more than 20% attempt suicide.</a:t>
            </a:r>
          </a:p>
          <a:p>
            <a:r>
              <a:rPr lang="en-US" dirty="0"/>
              <a:t>Young girls who are sexually abused are more likely to develop eating disorders as adolescents.</a:t>
            </a:r>
          </a:p>
          <a:p>
            <a:r>
              <a:rPr lang="en-US" dirty="0"/>
              <a:t>More than 60% of teen first pregnancies are preceded by experiences of molestation, rape or attempted rape.</a:t>
            </a:r>
          </a:p>
          <a:p>
            <a:r>
              <a:rPr lang="en-US" dirty="0"/>
              <a:t>Both males and females who have been sexually abused are more likely to engage in prostitution.</a:t>
            </a:r>
          </a:p>
          <a:p>
            <a:r>
              <a:rPr lang="en-US" dirty="0"/>
              <a:t>The CDC estimates that child abuse costs us billions annually.</a:t>
            </a:r>
          </a:p>
          <a:p>
            <a:r>
              <a:rPr lang="en-US" dirty="0"/>
              <a:t>Sexually abused children who keep the abuse a secret or who “tell” and are not believed are at greater risk for psychological, emotional, social, and physical problems, often lasting into adulthood.</a:t>
            </a:r>
          </a:p>
          <a:p>
            <a:pPr marL="0" indent="0">
              <a:buNone/>
            </a:pPr>
            <a:endParaRPr lang="en-US" dirty="0"/>
          </a:p>
        </p:txBody>
      </p:sp>
    </p:spTree>
    <p:extLst>
      <p:ext uri="{BB962C8B-B14F-4D97-AF65-F5344CB8AC3E}">
        <p14:creationId xmlns:p14="http://schemas.microsoft.com/office/powerpoint/2010/main" val="280085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DB8415-7F2C-4C45-BA38-BD761C9B7143}"/>
              </a:ext>
            </a:extLst>
          </p:cNvPr>
          <p:cNvSpPr>
            <a:spLocks noGrp="1"/>
          </p:cNvSpPr>
          <p:nvPr>
            <p:ph idx="1"/>
          </p:nvPr>
        </p:nvSpPr>
        <p:spPr>
          <a:xfrm>
            <a:off x="228600" y="195944"/>
            <a:ext cx="11887199" cy="5736770"/>
          </a:xfrm>
        </p:spPr>
        <p:txBody>
          <a:bodyPr>
            <a:normAutofit lnSpcReduction="10000"/>
          </a:bodyPr>
          <a:lstStyle/>
          <a:p>
            <a:r>
              <a:rPr lang="en-US" b="1" dirty="0"/>
              <a:t>Long-term therapy can be especially beneficial in managing symptoms that may occur after the trauma.</a:t>
            </a:r>
          </a:p>
          <a:p>
            <a:r>
              <a:rPr lang="en-US" dirty="0"/>
              <a:t>Treatment for sexual abuse is layered and is unique to each victim. </a:t>
            </a:r>
          </a:p>
          <a:p>
            <a:r>
              <a:rPr lang="en-US" dirty="0"/>
              <a:t>While immediate intervention proves most effective in processing the event, long-term therapy can be especially beneficial in managing symptoms that may occur after the trauma. </a:t>
            </a:r>
          </a:p>
          <a:p>
            <a:endParaRPr lang="en-US" dirty="0"/>
          </a:p>
          <a:p>
            <a:pPr marL="0" indent="0" algn="ctr">
              <a:buNone/>
            </a:pPr>
            <a:r>
              <a:rPr lang="en-US" sz="2400" dirty="0"/>
              <a:t>Some frequently used interventions </a:t>
            </a:r>
            <a:r>
              <a:rPr lang="en-US" sz="2400"/>
              <a:t>include:</a:t>
            </a:r>
          </a:p>
          <a:p>
            <a:pPr marL="0" indent="0" algn="ctr">
              <a:buNone/>
            </a:pPr>
            <a:endParaRPr lang="en-US" sz="2400" dirty="0"/>
          </a:p>
          <a:p>
            <a:r>
              <a:rPr lang="en-US" dirty="0"/>
              <a:t>Trauma Focused CBT (Cognitive Behavioral Therapy).</a:t>
            </a:r>
          </a:p>
          <a:p>
            <a:r>
              <a:rPr lang="en-US" dirty="0"/>
              <a:t>EMDR (Eye Movement Desensitization and Reprocessing).</a:t>
            </a:r>
          </a:p>
          <a:p>
            <a:r>
              <a:rPr lang="en-US" dirty="0"/>
              <a:t>Somatic Experiencing (SE).</a:t>
            </a:r>
          </a:p>
          <a:p>
            <a:r>
              <a:rPr lang="en-US" dirty="0"/>
              <a:t>Other traditional psychotherapy for Post Traumatic Stress Disorder (PTSD).</a:t>
            </a:r>
          </a:p>
          <a:p>
            <a:pPr marL="0" indent="0">
              <a:buNone/>
            </a:pPr>
            <a:endParaRPr lang="en-US" dirty="0"/>
          </a:p>
        </p:txBody>
      </p:sp>
    </p:spTree>
    <p:extLst>
      <p:ext uri="{BB962C8B-B14F-4D97-AF65-F5344CB8AC3E}">
        <p14:creationId xmlns:p14="http://schemas.microsoft.com/office/powerpoint/2010/main" val="1039326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4B23E8-5816-DC4D-A714-9B55C9F6C562}"/>
              </a:ext>
            </a:extLst>
          </p:cNvPr>
          <p:cNvSpPr>
            <a:spLocks noGrp="1"/>
          </p:cNvSpPr>
          <p:nvPr>
            <p:ph idx="1"/>
          </p:nvPr>
        </p:nvSpPr>
        <p:spPr>
          <a:xfrm>
            <a:off x="152401" y="228600"/>
            <a:ext cx="11843656" cy="5736771"/>
          </a:xfrm>
        </p:spPr>
        <p:txBody>
          <a:bodyPr>
            <a:normAutofit/>
          </a:bodyPr>
          <a:lstStyle/>
          <a:p>
            <a:r>
              <a:rPr lang="en-US" b="1" dirty="0">
                <a:hlinkClick r:id="rId2">
                  <a:extLst>
                    <a:ext uri="{A12FA001-AC4F-418D-AE19-62706E023703}">
                      <ahyp:hlinkClr xmlns:ahyp="http://schemas.microsoft.com/office/drawing/2018/hyperlinkcolor" val="tx"/>
                    </a:ext>
                  </a:extLst>
                </a:hlinkClick>
              </a:rPr>
              <a:t>Trauma Focused Cognitive Behavioral Therapy (CBT)</a:t>
            </a:r>
            <a:r>
              <a:rPr lang="en-US" dirty="0"/>
              <a:t> is an updated approach on a heavily used therapeutic intervention - CBT. CBT helps victims dismiss old, maladaptive ways of thinking about the trauma, including uncovering assumptions. For example, a woman who was abused as a child may assume that all men are going to hurt her, so she avoids potential romantic relationships. Working with a therapist who is able to facilitate CBT can help review those automatic thoughts and dismiss, or rewrite, them. CBT lends itself to logical, short-term focused therapy, and can be very effective when a client is ready and willing to change.</a:t>
            </a:r>
          </a:p>
          <a:p>
            <a:endParaRPr lang="en-US" dirty="0"/>
          </a:p>
          <a:p>
            <a:pPr marL="0" indent="0">
              <a:buNone/>
            </a:pPr>
            <a:endParaRPr lang="en-US" dirty="0"/>
          </a:p>
          <a:p>
            <a:r>
              <a:rPr lang="en-US" b="1" dirty="0">
                <a:hlinkClick r:id="rId3">
                  <a:extLst>
                    <a:ext uri="{A12FA001-AC4F-418D-AE19-62706E023703}">
                      <ahyp:hlinkClr xmlns:ahyp="http://schemas.microsoft.com/office/drawing/2018/hyperlinkcolor" val="tx"/>
                    </a:ext>
                  </a:extLst>
                </a:hlinkClick>
              </a:rPr>
              <a:t>Eye Movement and Desensitization (EMDR)</a:t>
            </a:r>
            <a:r>
              <a:rPr lang="en-US" dirty="0"/>
              <a:t> is a relatively new therapeutic approach that uses eye movements to attempt to re-wire the brain and influence the way it processes the traumatic event. By changing these eye movements, the brain can review the traumatic event, face the trauma, and revamp the system's reaction to the incident. In order to utilize this type of approach, therapists must obtain certification in EMDR.</a:t>
            </a:r>
          </a:p>
          <a:p>
            <a:r>
              <a:rPr lang="en-US" dirty="0"/>
              <a:t>.</a:t>
            </a:r>
          </a:p>
          <a:p>
            <a:pPr marL="0" indent="0">
              <a:buNone/>
            </a:pPr>
            <a:endParaRPr lang="en-US" dirty="0"/>
          </a:p>
        </p:txBody>
      </p:sp>
    </p:spTree>
    <p:extLst>
      <p:ext uri="{BB962C8B-B14F-4D97-AF65-F5344CB8AC3E}">
        <p14:creationId xmlns:p14="http://schemas.microsoft.com/office/powerpoint/2010/main" val="19499515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23</TotalTime>
  <Words>568</Words>
  <Application>Microsoft Macintosh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Wingdings</vt:lpstr>
      <vt:lpstr>Gallery</vt:lpstr>
      <vt:lpstr>Child Sexual Abuse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Sexual Abuse</dc:title>
  <dc:creator>Microsoft Office User</dc:creator>
  <cp:lastModifiedBy>Microsoft Office User</cp:lastModifiedBy>
  <cp:revision>6</cp:revision>
  <dcterms:created xsi:type="dcterms:W3CDTF">2019-11-03T21:09:25Z</dcterms:created>
  <dcterms:modified xsi:type="dcterms:W3CDTF">2019-11-03T21:39:00Z</dcterms:modified>
</cp:coreProperties>
</file>