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2AF277-DB2C-90D9-766C-465EE58AA7A0}" v="1" dt="2019-04-24T05:42:07.8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p:restoredTop sz="94663"/>
  </p:normalViewPr>
  <p:slideViewPr>
    <p:cSldViewPr snapToGrid="0">
      <p:cViewPr varScale="1">
        <p:scale>
          <a:sx n="117" d="100"/>
          <a:sy n="117" d="100"/>
        </p:scale>
        <p:origin x="192" y="17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vy, Elijah" userId="S::elijah_levy@redlands.edu::d1c9b938-3fdf-4ae7-a30a-9bad2a9d8ef9" providerId="AD" clId="Web-{7B1DF352-A3C5-41A6-AC69-393BC1E9693B}"/>
    <pc:docChg chg="addSld modSld">
      <pc:chgData name="Levy, Elijah" userId="S::elijah_levy@redlands.edu::d1c9b938-3fdf-4ae7-a30a-9bad2a9d8ef9" providerId="AD" clId="Web-{7B1DF352-A3C5-41A6-AC69-393BC1E9693B}" dt="2019-04-24T05:40:05.601" v="4114" actId="20577"/>
      <pc:docMkLst>
        <pc:docMk/>
      </pc:docMkLst>
      <pc:sldChg chg="modSp">
        <pc:chgData name="Levy, Elijah" userId="S::elijah_levy@redlands.edu::d1c9b938-3fdf-4ae7-a30a-9bad2a9d8ef9" providerId="AD" clId="Web-{7B1DF352-A3C5-41A6-AC69-393BC1E9693B}" dt="2019-04-24T04:59:43.497" v="34" actId="20577"/>
        <pc:sldMkLst>
          <pc:docMk/>
          <pc:sldMk cId="3622625124" sldId="256"/>
        </pc:sldMkLst>
        <pc:spChg chg="mod">
          <ac:chgData name="Levy, Elijah" userId="S::elijah_levy@redlands.edu::d1c9b938-3fdf-4ae7-a30a-9bad2a9d8ef9" providerId="AD" clId="Web-{7B1DF352-A3C5-41A6-AC69-393BC1E9693B}" dt="2019-04-24T04:59:43.497" v="34" actId="20577"/>
          <ac:spMkLst>
            <pc:docMk/>
            <pc:sldMk cId="3622625124" sldId="256"/>
            <ac:spMk id="2" creationId="{00000000-0000-0000-0000-000000000000}"/>
          </ac:spMkLst>
        </pc:spChg>
      </pc:sldChg>
      <pc:sldChg chg="delSp modSp new">
        <pc:chgData name="Levy, Elijah" userId="S::elijah_levy@redlands.edu::d1c9b938-3fdf-4ae7-a30a-9bad2a9d8ef9" providerId="AD" clId="Web-{7B1DF352-A3C5-41A6-AC69-393BC1E9693B}" dt="2019-04-24T05:05:31.516" v="572" actId="20577"/>
        <pc:sldMkLst>
          <pc:docMk/>
          <pc:sldMk cId="1440285076" sldId="257"/>
        </pc:sldMkLst>
        <pc:spChg chg="del mod">
          <ac:chgData name="Levy, Elijah" userId="S::elijah_levy@redlands.edu::d1c9b938-3fdf-4ae7-a30a-9bad2a9d8ef9" providerId="AD" clId="Web-{7B1DF352-A3C5-41A6-AC69-393BC1E9693B}" dt="2019-04-24T04:59:54.013" v="39"/>
          <ac:spMkLst>
            <pc:docMk/>
            <pc:sldMk cId="1440285076" sldId="257"/>
            <ac:spMk id="2" creationId="{54F7C8B7-0B95-4B7C-8390-2EF2F43956A0}"/>
          </ac:spMkLst>
        </pc:spChg>
        <pc:spChg chg="mod">
          <ac:chgData name="Levy, Elijah" userId="S::elijah_levy@redlands.edu::d1c9b938-3fdf-4ae7-a30a-9bad2a9d8ef9" providerId="AD" clId="Web-{7B1DF352-A3C5-41A6-AC69-393BC1E9693B}" dt="2019-04-24T05:05:31.516" v="572" actId="20577"/>
          <ac:spMkLst>
            <pc:docMk/>
            <pc:sldMk cId="1440285076" sldId="257"/>
            <ac:spMk id="3" creationId="{93900608-E532-4D90-A770-C5F289327AC8}"/>
          </ac:spMkLst>
        </pc:spChg>
      </pc:sldChg>
      <pc:sldChg chg="delSp modSp new">
        <pc:chgData name="Levy, Elijah" userId="S::elijah_levy@redlands.edu::d1c9b938-3fdf-4ae7-a30a-9bad2a9d8ef9" providerId="AD" clId="Web-{7B1DF352-A3C5-41A6-AC69-393BC1E9693B}" dt="2019-04-24T05:14:35.959" v="1739" actId="20577"/>
        <pc:sldMkLst>
          <pc:docMk/>
          <pc:sldMk cId="656344509" sldId="258"/>
        </pc:sldMkLst>
        <pc:spChg chg="del mod">
          <ac:chgData name="Levy, Elijah" userId="S::elijah_levy@redlands.edu::d1c9b938-3fdf-4ae7-a30a-9bad2a9d8ef9" providerId="AD" clId="Web-{7B1DF352-A3C5-41A6-AC69-393BC1E9693B}" dt="2019-04-24T05:05:44.829" v="578"/>
          <ac:spMkLst>
            <pc:docMk/>
            <pc:sldMk cId="656344509" sldId="258"/>
            <ac:spMk id="2" creationId="{E0A597FF-6832-4500-AD04-0B2DDA3470C7}"/>
          </ac:spMkLst>
        </pc:spChg>
        <pc:spChg chg="mod">
          <ac:chgData name="Levy, Elijah" userId="S::elijah_levy@redlands.edu::d1c9b938-3fdf-4ae7-a30a-9bad2a9d8ef9" providerId="AD" clId="Web-{7B1DF352-A3C5-41A6-AC69-393BC1E9693B}" dt="2019-04-24T05:14:35.959" v="1739" actId="20577"/>
          <ac:spMkLst>
            <pc:docMk/>
            <pc:sldMk cId="656344509" sldId="258"/>
            <ac:spMk id="3" creationId="{4A965C6A-3135-4363-8B9B-0B2A9357BBBA}"/>
          </ac:spMkLst>
        </pc:spChg>
      </pc:sldChg>
      <pc:sldChg chg="delSp modSp new">
        <pc:chgData name="Levy, Elijah" userId="S::elijah_levy@redlands.edu::d1c9b938-3fdf-4ae7-a30a-9bad2a9d8ef9" providerId="AD" clId="Web-{7B1DF352-A3C5-41A6-AC69-393BC1E9693B}" dt="2019-04-24T05:22:34.104" v="2679" actId="20577"/>
        <pc:sldMkLst>
          <pc:docMk/>
          <pc:sldMk cId="332817267" sldId="259"/>
        </pc:sldMkLst>
        <pc:spChg chg="del mod">
          <ac:chgData name="Levy, Elijah" userId="S::elijah_levy@redlands.edu::d1c9b938-3fdf-4ae7-a30a-9bad2a9d8ef9" providerId="AD" clId="Web-{7B1DF352-A3C5-41A6-AC69-393BC1E9693B}" dt="2019-04-24T05:14:56.943" v="1746"/>
          <ac:spMkLst>
            <pc:docMk/>
            <pc:sldMk cId="332817267" sldId="259"/>
            <ac:spMk id="2" creationId="{EF87718A-EFB9-485F-88C4-5FEC8012852D}"/>
          </ac:spMkLst>
        </pc:spChg>
        <pc:spChg chg="mod">
          <ac:chgData name="Levy, Elijah" userId="S::elijah_levy@redlands.edu::d1c9b938-3fdf-4ae7-a30a-9bad2a9d8ef9" providerId="AD" clId="Web-{7B1DF352-A3C5-41A6-AC69-393BC1E9693B}" dt="2019-04-24T05:22:34.104" v="2679" actId="20577"/>
          <ac:spMkLst>
            <pc:docMk/>
            <pc:sldMk cId="332817267" sldId="259"/>
            <ac:spMk id="3" creationId="{A0CE528F-8FD5-4C2C-95F3-5849386F37EF}"/>
          </ac:spMkLst>
        </pc:spChg>
      </pc:sldChg>
      <pc:sldChg chg="delSp modSp new">
        <pc:chgData name="Levy, Elijah" userId="S::elijah_levy@redlands.edu::d1c9b938-3fdf-4ae7-a30a-9bad2a9d8ef9" providerId="AD" clId="Web-{7B1DF352-A3C5-41A6-AC69-393BC1E9693B}" dt="2019-04-24T05:30:56.703" v="3832" actId="20577"/>
        <pc:sldMkLst>
          <pc:docMk/>
          <pc:sldMk cId="887328043" sldId="260"/>
        </pc:sldMkLst>
        <pc:spChg chg="del mod">
          <ac:chgData name="Levy, Elijah" userId="S::elijah_levy@redlands.edu::d1c9b938-3fdf-4ae7-a30a-9bad2a9d8ef9" providerId="AD" clId="Web-{7B1DF352-A3C5-41A6-AC69-393BC1E9693B}" dt="2019-04-24T05:22:39.557" v="2683"/>
          <ac:spMkLst>
            <pc:docMk/>
            <pc:sldMk cId="887328043" sldId="260"/>
            <ac:spMk id="2" creationId="{7B8223A2-DEA4-4893-8660-85BA960A1100}"/>
          </ac:spMkLst>
        </pc:spChg>
        <pc:spChg chg="mod">
          <ac:chgData name="Levy, Elijah" userId="S::elijah_levy@redlands.edu::d1c9b938-3fdf-4ae7-a30a-9bad2a9d8ef9" providerId="AD" clId="Web-{7B1DF352-A3C5-41A6-AC69-393BC1E9693B}" dt="2019-04-24T05:30:56.703" v="3832" actId="20577"/>
          <ac:spMkLst>
            <pc:docMk/>
            <pc:sldMk cId="887328043" sldId="260"/>
            <ac:spMk id="3" creationId="{12FB9260-82E5-4061-B0E4-4BD110F8464B}"/>
          </ac:spMkLst>
        </pc:spChg>
      </pc:sldChg>
      <pc:sldChg chg="delSp modSp new">
        <pc:chgData name="Levy, Elijah" userId="S::elijah_levy@redlands.edu::d1c9b938-3fdf-4ae7-a30a-9bad2a9d8ef9" providerId="AD" clId="Web-{7B1DF352-A3C5-41A6-AC69-393BC1E9693B}" dt="2019-04-24T05:40:05.601" v="4113" actId="20577"/>
        <pc:sldMkLst>
          <pc:docMk/>
          <pc:sldMk cId="2505257098" sldId="261"/>
        </pc:sldMkLst>
        <pc:spChg chg="del mod">
          <ac:chgData name="Levy, Elijah" userId="S::elijah_levy@redlands.edu::d1c9b938-3fdf-4ae7-a30a-9bad2a9d8ef9" providerId="AD" clId="Web-{7B1DF352-A3C5-41A6-AC69-393BC1E9693B}" dt="2019-04-24T05:33:04.704" v="3836"/>
          <ac:spMkLst>
            <pc:docMk/>
            <pc:sldMk cId="2505257098" sldId="261"/>
            <ac:spMk id="2" creationId="{7646D1EC-9BB2-49B1-8A36-6DD28BC42DF6}"/>
          </ac:spMkLst>
        </pc:spChg>
        <pc:spChg chg="mod">
          <ac:chgData name="Levy, Elijah" userId="S::elijah_levy@redlands.edu::d1c9b938-3fdf-4ae7-a30a-9bad2a9d8ef9" providerId="AD" clId="Web-{7B1DF352-A3C5-41A6-AC69-393BC1E9693B}" dt="2019-04-24T05:40:05.601" v="4113" actId="20577"/>
          <ac:spMkLst>
            <pc:docMk/>
            <pc:sldMk cId="2505257098" sldId="261"/>
            <ac:spMk id="3" creationId="{056DA552-7058-46C9-AF34-6CDEA3A82D50}"/>
          </ac:spMkLst>
        </pc:spChg>
      </pc:sldChg>
    </pc:docChg>
  </pc:docChgLst>
  <pc:docChgLst>
    <pc:chgData name="Levy, Elijah" userId="S::elijah_levy@redlands.edu::d1c9b938-3fdf-4ae7-a30a-9bad2a9d8ef9" providerId="AD" clId="Web-{352AF277-DB2C-90D9-766C-465EE58AA7A0}"/>
    <pc:docChg chg="modSld">
      <pc:chgData name="Levy, Elijah" userId="S::elijah_levy@redlands.edu::d1c9b938-3fdf-4ae7-a30a-9bad2a9d8ef9" providerId="AD" clId="Web-{352AF277-DB2C-90D9-766C-465EE58AA7A0}" dt="2019-04-24T05:42:08.616" v="1"/>
      <pc:docMkLst>
        <pc:docMk/>
      </pc:docMkLst>
      <pc:sldChg chg="delSp modSp">
        <pc:chgData name="Levy, Elijah" userId="S::elijah_levy@redlands.edu::d1c9b938-3fdf-4ae7-a30a-9bad2a9d8ef9" providerId="AD" clId="Web-{352AF277-DB2C-90D9-766C-465EE58AA7A0}" dt="2019-04-24T05:42:08.616" v="1"/>
        <pc:sldMkLst>
          <pc:docMk/>
          <pc:sldMk cId="3622625124" sldId="256"/>
        </pc:sldMkLst>
        <pc:spChg chg="del mod">
          <ac:chgData name="Levy, Elijah" userId="S::elijah_levy@redlands.edu::d1c9b938-3fdf-4ae7-a30a-9bad2a9d8ef9" providerId="AD" clId="Web-{352AF277-DB2C-90D9-766C-465EE58AA7A0}" dt="2019-04-24T05:42:08.616" v="1"/>
          <ac:spMkLst>
            <pc:docMk/>
            <pc:sldMk cId="3622625124" sldId="25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8/13/19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8/13/19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8/13/19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8/13/19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8/13/19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8/13/19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8/13/19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8/13/19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8/13/19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8/13/19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8/13/19</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8/13/19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8/13/19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8/13/19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8/13/19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8/13/19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8/13/19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09813" y="1168400"/>
            <a:ext cx="8915399" cy="2262781"/>
          </a:xfrm>
        </p:spPr>
        <p:txBody>
          <a:bodyPr/>
          <a:lstStyle/>
          <a:p>
            <a:r>
              <a:rPr lang="en-US" dirty="0"/>
              <a:t>The Cerebral Cortex and Brain Structures</a:t>
            </a:r>
          </a:p>
        </p:txBody>
      </p:sp>
    </p:spTree>
    <p:extLst>
      <p:ext uri="{BB962C8B-B14F-4D97-AF65-F5344CB8AC3E}">
        <p14:creationId xmlns:p14="http://schemas.microsoft.com/office/powerpoint/2010/main" val="362262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900608-E532-4D90-A770-C5F289327AC8}"/>
              </a:ext>
            </a:extLst>
          </p:cNvPr>
          <p:cNvSpPr>
            <a:spLocks noGrp="1"/>
          </p:cNvSpPr>
          <p:nvPr>
            <p:ph idx="1"/>
          </p:nvPr>
        </p:nvSpPr>
        <p:spPr>
          <a:xfrm>
            <a:off x="1998006" y="320566"/>
            <a:ext cx="9808778" cy="6221276"/>
          </a:xfrm>
        </p:spPr>
        <p:txBody>
          <a:bodyPr vert="horz" lIns="91440" tIns="45720" rIns="91440" bIns="45720" rtlCol="0" anchor="t">
            <a:normAutofit/>
          </a:bodyPr>
          <a:lstStyle/>
          <a:p>
            <a:pPr marL="0" indent="0">
              <a:buNone/>
            </a:pPr>
            <a:r>
              <a:rPr lang="en-US" dirty="0"/>
              <a:t>The cerebral cortex is what makes humans unique.</a:t>
            </a:r>
          </a:p>
          <a:p>
            <a:pPr marL="0" indent="0">
              <a:buNone/>
            </a:pPr>
            <a:r>
              <a:rPr lang="en-US" dirty="0"/>
              <a:t>It is divided into four lobes.</a:t>
            </a:r>
          </a:p>
          <a:p>
            <a:pPr marL="0" indent="0">
              <a:buNone/>
            </a:pPr>
            <a:r>
              <a:rPr lang="en-US" dirty="0"/>
              <a:t>We all possess distinct human traits such as thought, language, consciousness, ability to think, reason, and imagine.</a:t>
            </a:r>
          </a:p>
          <a:p>
            <a:pPr marL="0" indent="0">
              <a:buNone/>
            </a:pPr>
            <a:endParaRPr lang="en-US" dirty="0"/>
          </a:p>
          <a:p>
            <a:pPr marL="0" indent="0">
              <a:buNone/>
            </a:pPr>
            <a:r>
              <a:rPr lang="en-US" dirty="0"/>
              <a:t>Frontal Lobe: located at the front of the brain and is associated with:</a:t>
            </a:r>
          </a:p>
          <a:p>
            <a:pPr marL="0" indent="0">
              <a:buNone/>
            </a:pPr>
            <a:endParaRPr lang="en-US" dirty="0"/>
          </a:p>
          <a:p>
            <a:pPr marL="0" indent="0">
              <a:buNone/>
            </a:pPr>
            <a:r>
              <a:rPr lang="en-US" dirty="0"/>
              <a:t>Reasoning</a:t>
            </a:r>
          </a:p>
          <a:p>
            <a:pPr marL="0" indent="0">
              <a:buNone/>
            </a:pPr>
            <a:r>
              <a:rPr lang="en-US" dirty="0"/>
              <a:t>Motor skills</a:t>
            </a:r>
          </a:p>
          <a:p>
            <a:pPr marL="0" indent="0">
              <a:buNone/>
            </a:pPr>
            <a:r>
              <a:rPr lang="en-US" dirty="0"/>
              <a:t>Higher level cognition</a:t>
            </a:r>
          </a:p>
          <a:p>
            <a:pPr marL="0" indent="0">
              <a:buNone/>
            </a:pPr>
            <a:r>
              <a:rPr lang="en-US" dirty="0"/>
              <a:t>Expressive language</a:t>
            </a:r>
          </a:p>
          <a:p>
            <a:pPr marL="0" indent="0">
              <a:buNone/>
            </a:pPr>
            <a:r>
              <a:rPr lang="en-US" dirty="0"/>
              <a:t>Receives information from other lobes of the brain  to carry out body movements.</a:t>
            </a:r>
          </a:p>
          <a:p>
            <a:pPr marL="0" indent="0">
              <a:buNone/>
            </a:pPr>
            <a:endParaRPr lang="en-US" dirty="0"/>
          </a:p>
          <a:p>
            <a:pPr marL="0" indent="0">
              <a:buNone/>
            </a:pPr>
            <a:r>
              <a:rPr lang="en-US" dirty="0"/>
              <a:t>Damage to the frontal lobe can result in changes in sexual habits, socialization, attention and increased risk-taking behavior (impulsivity)</a:t>
            </a:r>
          </a:p>
        </p:txBody>
      </p:sp>
    </p:spTree>
    <p:extLst>
      <p:ext uri="{BB962C8B-B14F-4D97-AF65-F5344CB8AC3E}">
        <p14:creationId xmlns:p14="http://schemas.microsoft.com/office/powerpoint/2010/main" val="1440285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965C6A-3135-4363-8B9B-0B2A9357BBBA}"/>
              </a:ext>
            </a:extLst>
          </p:cNvPr>
          <p:cNvSpPr>
            <a:spLocks noGrp="1"/>
          </p:cNvSpPr>
          <p:nvPr>
            <p:ph idx="1"/>
          </p:nvPr>
        </p:nvSpPr>
        <p:spPr>
          <a:xfrm>
            <a:off x="1295250" y="235789"/>
            <a:ext cx="10511286" cy="6379923"/>
          </a:xfrm>
        </p:spPr>
        <p:txBody>
          <a:bodyPr vert="horz" lIns="91440" tIns="45720" rIns="91440" bIns="45720" rtlCol="0" anchor="t">
            <a:normAutofit fontScale="92500" lnSpcReduction="10000"/>
          </a:bodyPr>
          <a:lstStyle/>
          <a:p>
            <a:pPr marL="0" indent="0">
              <a:buNone/>
            </a:pPr>
            <a:r>
              <a:rPr lang="en-US" dirty="0"/>
              <a:t>Parietal Lobe: located in the middle section of the brain and is associated with processing tactile sensory information such as pressure, touch and pain.</a:t>
            </a:r>
          </a:p>
          <a:p>
            <a:pPr marL="0" indent="0">
              <a:buNone/>
            </a:pPr>
            <a:endParaRPr lang="en-US" dirty="0"/>
          </a:p>
          <a:p>
            <a:pPr marL="0" indent="0">
              <a:buNone/>
            </a:pPr>
            <a:r>
              <a:rPr lang="en-US" dirty="0"/>
              <a:t>A portion of the brain known as the somatosensory cortex is located in this lobe and is essential to the processing of the body's senses.</a:t>
            </a:r>
          </a:p>
          <a:p>
            <a:pPr marL="0" indent="0">
              <a:buNone/>
            </a:pPr>
            <a:endParaRPr lang="en-US" dirty="0"/>
          </a:p>
          <a:p>
            <a:pPr marL="0" indent="0">
              <a:buNone/>
            </a:pPr>
            <a:r>
              <a:rPr lang="en-US" dirty="0"/>
              <a:t>Temporal Lobe: is located on the bottom section of the brain and is the location for the primary auditory cortex which helps us interpret sounds and language.</a:t>
            </a:r>
          </a:p>
          <a:p>
            <a:pPr marL="0" indent="0">
              <a:buNone/>
            </a:pPr>
            <a:r>
              <a:rPr lang="en-US" dirty="0"/>
              <a:t>The Hippocampus is also in the temporal lobe and it is involved with the formation of memory.</a:t>
            </a:r>
          </a:p>
          <a:p>
            <a:pPr marL="0" indent="0">
              <a:buNone/>
            </a:pPr>
            <a:r>
              <a:rPr lang="en-US" dirty="0"/>
              <a:t>The Temporal Lobe contains the Limbic System (emotional center of brain) </a:t>
            </a:r>
          </a:p>
          <a:p>
            <a:pPr marL="0" indent="0">
              <a:buNone/>
            </a:pPr>
            <a:r>
              <a:rPr lang="en-US" dirty="0"/>
              <a:t>Damage to the temporal lobe can result in problems with memory, speech perception and language skills.</a:t>
            </a:r>
          </a:p>
          <a:p>
            <a:pPr marL="0" indent="0">
              <a:buNone/>
            </a:pPr>
            <a:endParaRPr lang="en-US" dirty="0"/>
          </a:p>
          <a:p>
            <a:pPr marL="0" indent="0">
              <a:buNone/>
            </a:pPr>
            <a:r>
              <a:rPr lang="en-US" dirty="0"/>
              <a:t>Occipital Lobe: located at the back of the brain and is associated with interpreting visual stimuli and information.</a:t>
            </a:r>
          </a:p>
          <a:p>
            <a:pPr marL="0" indent="0">
              <a:buNone/>
            </a:pPr>
            <a:r>
              <a:rPr lang="en-US" dirty="0"/>
              <a:t>The primary visual cortex receives and interprets information from the retinas of the eyes is in the occipital lobe.</a:t>
            </a:r>
          </a:p>
          <a:p>
            <a:pPr marL="0" indent="0">
              <a:buNone/>
            </a:pPr>
            <a:r>
              <a:rPr lang="en-US" dirty="0"/>
              <a:t>Damage to the occipital lobe can cause visual problems such as difficulty recognizing objects, an inability to identify colors and trouble recognizing words.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656344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E528F-8FD5-4C2C-95F3-5849386F37EF}"/>
              </a:ext>
            </a:extLst>
          </p:cNvPr>
          <p:cNvSpPr>
            <a:spLocks noGrp="1"/>
          </p:cNvSpPr>
          <p:nvPr>
            <p:ph idx="1"/>
          </p:nvPr>
        </p:nvSpPr>
        <p:spPr>
          <a:xfrm>
            <a:off x="1007703" y="235789"/>
            <a:ext cx="10956984" cy="6379923"/>
          </a:xfrm>
        </p:spPr>
        <p:txBody>
          <a:bodyPr vert="horz" lIns="91440" tIns="45720" rIns="91440" bIns="45720" rtlCol="0" anchor="t">
            <a:normAutofit fontScale="92500" lnSpcReduction="10000"/>
          </a:bodyPr>
          <a:lstStyle/>
          <a:p>
            <a:pPr marL="0" indent="0" algn="ctr">
              <a:buNone/>
            </a:pPr>
            <a:r>
              <a:rPr lang="en-US" sz="2600" dirty="0"/>
              <a:t>Brain Stem</a:t>
            </a:r>
          </a:p>
          <a:p>
            <a:pPr marL="0" indent="0">
              <a:buNone/>
            </a:pPr>
            <a:endParaRPr lang="en-US" dirty="0"/>
          </a:p>
          <a:p>
            <a:pPr marL="0" indent="0">
              <a:buNone/>
            </a:pPr>
            <a:r>
              <a:rPr lang="en-US" dirty="0"/>
              <a:t>The brain stem is comprised of the following;  midbrain, pons and medulla.</a:t>
            </a:r>
          </a:p>
          <a:p>
            <a:pPr marL="0" indent="0">
              <a:buNone/>
            </a:pPr>
            <a:endParaRPr lang="en-US" dirty="0"/>
          </a:p>
          <a:p>
            <a:pPr marL="0" indent="0">
              <a:buNone/>
            </a:pPr>
            <a:r>
              <a:rPr lang="en-US" dirty="0"/>
              <a:t>The midbrain is the smallest region of the brain</a:t>
            </a:r>
          </a:p>
          <a:p>
            <a:pPr marL="0" indent="0">
              <a:buNone/>
            </a:pPr>
            <a:endParaRPr lang="en-US" dirty="0"/>
          </a:p>
          <a:p>
            <a:pPr marL="0" indent="0">
              <a:buNone/>
            </a:pPr>
            <a:r>
              <a:rPr lang="en-US" dirty="0"/>
              <a:t>It acts as a relay station for auditory and visual information.</a:t>
            </a:r>
          </a:p>
          <a:p>
            <a:pPr marL="0" indent="0">
              <a:buNone/>
            </a:pPr>
            <a:endParaRPr lang="en-US" dirty="0"/>
          </a:p>
          <a:p>
            <a:pPr marL="0" indent="0">
              <a:buNone/>
            </a:pPr>
            <a:r>
              <a:rPr lang="en-US" dirty="0"/>
              <a:t>Portions of the midbrain are involved in the control of body movement.</a:t>
            </a:r>
          </a:p>
          <a:p>
            <a:pPr marL="0" indent="0">
              <a:buNone/>
            </a:pPr>
            <a:endParaRPr lang="en-US" dirty="0"/>
          </a:p>
          <a:p>
            <a:pPr marL="0" indent="0">
              <a:buNone/>
            </a:pPr>
            <a:r>
              <a:rPr lang="en-US" dirty="0"/>
              <a:t>The </a:t>
            </a:r>
            <a:r>
              <a:rPr lang="en-US" dirty="0" err="1"/>
              <a:t>substantia</a:t>
            </a:r>
            <a:r>
              <a:rPr lang="en-US" dirty="0"/>
              <a:t> </a:t>
            </a:r>
            <a:r>
              <a:rPr lang="en-US" dirty="0" err="1"/>
              <a:t>nigra</a:t>
            </a:r>
            <a:r>
              <a:rPr lang="en-US" dirty="0"/>
              <a:t> contains a large number of dopamine producing neurons.</a:t>
            </a:r>
          </a:p>
          <a:p>
            <a:pPr marL="0" indent="0">
              <a:buNone/>
            </a:pPr>
            <a:r>
              <a:rPr lang="en-US" dirty="0"/>
              <a:t>The degeneration of neurons in the </a:t>
            </a:r>
            <a:r>
              <a:rPr lang="en-US" dirty="0" err="1"/>
              <a:t>substantia</a:t>
            </a:r>
            <a:r>
              <a:rPr lang="en-US" dirty="0"/>
              <a:t> </a:t>
            </a:r>
            <a:r>
              <a:rPr lang="en-US" dirty="0" err="1"/>
              <a:t>nigra</a:t>
            </a:r>
            <a:r>
              <a:rPr lang="en-US" dirty="0"/>
              <a:t> is associated with Parkinson's Disease.</a:t>
            </a:r>
          </a:p>
          <a:p>
            <a:pPr marL="0" indent="0">
              <a:buNone/>
            </a:pPr>
            <a:endParaRPr lang="en-US" dirty="0"/>
          </a:p>
          <a:p>
            <a:pPr marL="0" indent="0">
              <a:buNone/>
            </a:pPr>
            <a:r>
              <a:rPr lang="en-US" dirty="0"/>
              <a:t>The medulla controls many vital functions such as heart rate, breathing and blood pressure.</a:t>
            </a:r>
          </a:p>
          <a:p>
            <a:pPr marL="0" indent="0">
              <a:buNone/>
            </a:pPr>
            <a:endParaRPr lang="en-US" dirty="0"/>
          </a:p>
          <a:p>
            <a:pPr marL="0" indent="0">
              <a:buNone/>
            </a:pPr>
            <a:r>
              <a:rPr lang="en-US" dirty="0"/>
              <a:t>The pons connects the medulla to the cerebellum and serves a number of important functions including playing a role in several autonomic functions such as stimulating breathing and controlling sleep cycles.</a:t>
            </a:r>
          </a:p>
        </p:txBody>
      </p:sp>
    </p:spTree>
    <p:extLst>
      <p:ext uri="{BB962C8B-B14F-4D97-AF65-F5344CB8AC3E}">
        <p14:creationId xmlns:p14="http://schemas.microsoft.com/office/powerpoint/2010/main" val="332817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FB9260-82E5-4061-B0E4-4BD110F8464B}"/>
              </a:ext>
            </a:extLst>
          </p:cNvPr>
          <p:cNvSpPr>
            <a:spLocks noGrp="1"/>
          </p:cNvSpPr>
          <p:nvPr>
            <p:ph idx="1"/>
          </p:nvPr>
        </p:nvSpPr>
        <p:spPr>
          <a:xfrm>
            <a:off x="705779" y="278921"/>
            <a:ext cx="11187021" cy="6336791"/>
          </a:xfrm>
        </p:spPr>
        <p:txBody>
          <a:bodyPr vert="horz" lIns="91440" tIns="45720" rIns="91440" bIns="45720" rtlCol="0" anchor="t">
            <a:normAutofit lnSpcReduction="10000"/>
          </a:bodyPr>
          <a:lstStyle/>
          <a:p>
            <a:pPr marL="0" indent="0" algn="ctr">
              <a:buNone/>
            </a:pPr>
            <a:r>
              <a:rPr lang="en-US" sz="2400" dirty="0"/>
              <a:t>The Cerebellum</a:t>
            </a:r>
          </a:p>
          <a:p>
            <a:pPr marL="0" indent="0">
              <a:buNone/>
            </a:pPr>
            <a:endParaRPr lang="en-US" dirty="0"/>
          </a:p>
          <a:p>
            <a:pPr marL="0" indent="0">
              <a:buNone/>
            </a:pPr>
            <a:r>
              <a:rPr lang="en-US" dirty="0"/>
              <a:t>It is referred to as the little brain and is comprised of small lobes and receives information from the balance system of the inner ear, sensory nerves and the auditory and visual systems.</a:t>
            </a:r>
          </a:p>
          <a:p>
            <a:pPr marL="0" indent="0">
              <a:buNone/>
            </a:pPr>
            <a:r>
              <a:rPr lang="en-US" dirty="0"/>
              <a:t>It is involved in the coordination of movements as well as motor learning.</a:t>
            </a:r>
          </a:p>
          <a:p>
            <a:pPr marL="0" indent="0">
              <a:buNone/>
            </a:pPr>
            <a:r>
              <a:rPr lang="en-US" dirty="0"/>
              <a:t>The cerebellum helps control posture, balance and the coordination of voluntary movements.</a:t>
            </a:r>
          </a:p>
          <a:p>
            <a:pPr marL="0" indent="0">
              <a:buNone/>
            </a:pPr>
            <a:endParaRPr lang="en-US" dirty="0"/>
          </a:p>
          <a:p>
            <a:pPr marL="0" indent="0">
              <a:buNone/>
            </a:pPr>
            <a:r>
              <a:rPr lang="en-US" dirty="0"/>
              <a:t>Thalamus is located above the brainstem and it processes and transmits movement and sensory information.  </a:t>
            </a:r>
          </a:p>
          <a:p>
            <a:pPr marL="0" indent="0">
              <a:buNone/>
            </a:pPr>
            <a:r>
              <a:rPr lang="en-US" dirty="0"/>
              <a:t>It is a relay station taking in sensory information and passing it on to the cerebral cortex.</a:t>
            </a:r>
          </a:p>
          <a:p>
            <a:pPr marL="0" indent="0">
              <a:buNone/>
            </a:pPr>
            <a:endParaRPr lang="en-US" dirty="0"/>
          </a:p>
          <a:p>
            <a:pPr marL="0" indent="0">
              <a:buNone/>
            </a:pPr>
            <a:r>
              <a:rPr lang="en-US" dirty="0"/>
              <a:t>The Hypothalamus</a:t>
            </a:r>
          </a:p>
          <a:p>
            <a:pPr marL="0" indent="0">
              <a:buNone/>
            </a:pPr>
            <a:r>
              <a:rPr lang="en-US" dirty="0"/>
              <a:t>The hypothalamus is a grouping of nuclei that lie along the base of the brain near the pituitary gland.</a:t>
            </a:r>
          </a:p>
          <a:p>
            <a:pPr marL="0" indent="0">
              <a:buNone/>
            </a:pPr>
            <a:r>
              <a:rPr lang="en-US" dirty="0"/>
              <a:t>The hypothalamus connects with many other regions of the brain and is responsible for controlling thirst, hunger, emotions, body temperature and circadian rhythms.</a:t>
            </a:r>
          </a:p>
          <a:p>
            <a:pPr marL="0" indent="0">
              <a:buNone/>
            </a:pPr>
            <a:r>
              <a:rPr lang="en-US" dirty="0"/>
              <a:t>The hypothalamus also controls the pituitary gland by secreting hormones.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87328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6DA552-7058-46C9-AF34-6CDEA3A82D50}"/>
              </a:ext>
            </a:extLst>
          </p:cNvPr>
          <p:cNvSpPr>
            <a:spLocks noGrp="1"/>
          </p:cNvSpPr>
          <p:nvPr>
            <p:ph idx="1"/>
          </p:nvPr>
        </p:nvSpPr>
        <p:spPr>
          <a:xfrm>
            <a:off x="533250" y="192656"/>
            <a:ext cx="11402682" cy="6462143"/>
          </a:xfrm>
        </p:spPr>
        <p:txBody>
          <a:bodyPr vert="horz" lIns="91440" tIns="45720" rIns="91440" bIns="45720" rtlCol="0" anchor="t">
            <a:normAutofit fontScale="92500" lnSpcReduction="20000"/>
          </a:bodyPr>
          <a:lstStyle/>
          <a:p>
            <a:pPr marL="0" indent="0" algn="ctr">
              <a:buNone/>
            </a:pPr>
            <a:r>
              <a:rPr lang="en-US" sz="2400" dirty="0"/>
              <a:t>The Limbic System</a:t>
            </a:r>
          </a:p>
          <a:p>
            <a:pPr marL="0" indent="0">
              <a:buNone/>
            </a:pPr>
            <a:endParaRPr lang="en-US" dirty="0"/>
          </a:p>
          <a:p>
            <a:pPr marL="0" indent="0">
              <a:buNone/>
            </a:pPr>
            <a:endParaRPr lang="en-US" dirty="0"/>
          </a:p>
          <a:p>
            <a:pPr marL="0" indent="0">
              <a:buNone/>
            </a:pPr>
            <a:r>
              <a:rPr lang="en-US" dirty="0"/>
              <a:t>The Limbic System is referred to as the emotional center of the brain.</a:t>
            </a:r>
          </a:p>
          <a:p>
            <a:pPr marL="0" indent="0">
              <a:buNone/>
            </a:pPr>
            <a:endParaRPr lang="en-US" dirty="0"/>
          </a:p>
          <a:p>
            <a:pPr marL="0" indent="0">
              <a:buNone/>
            </a:pPr>
            <a:r>
              <a:rPr lang="en-US" dirty="0"/>
              <a:t>It contains these structures:  Amygdala, Hippocampus, Thalamus, Hypothalamus, Basal Ganglia and Cingulate Gyrus</a:t>
            </a:r>
          </a:p>
          <a:p>
            <a:pPr marL="0" indent="0">
              <a:buNone/>
            </a:pPr>
            <a:endParaRPr lang="en-US" dirty="0"/>
          </a:p>
          <a:p>
            <a:pPr marL="0" indent="0">
              <a:buNone/>
            </a:pPr>
            <a:r>
              <a:rPr lang="en-US" dirty="0"/>
              <a:t>The limbic system regulates mood, basic emotions such as fear, arousal, pleasure and anger, hunger, sex.</a:t>
            </a:r>
          </a:p>
          <a:p>
            <a:pPr marL="0" indent="0">
              <a:buNone/>
            </a:pPr>
            <a:endParaRPr lang="en-US" dirty="0"/>
          </a:p>
          <a:p>
            <a:pPr marL="0" indent="0" algn="ctr">
              <a:buNone/>
            </a:pPr>
            <a:r>
              <a:rPr lang="en-US" sz="2600" dirty="0"/>
              <a:t>The Brain Stem</a:t>
            </a:r>
          </a:p>
          <a:p>
            <a:pPr marL="0" indent="0">
              <a:buNone/>
            </a:pPr>
            <a:endParaRPr lang="en-US" dirty="0"/>
          </a:p>
          <a:p>
            <a:pPr marL="0" indent="0">
              <a:buNone/>
            </a:pPr>
            <a:r>
              <a:rPr lang="en-US" dirty="0"/>
              <a:t>The brain stem is located in the lowest region of the brain, beneath the forebrain (the cerebral cortex, or the part of the brain most people visualize) and next to the cerebellum. The brain stem, as part of its location, connects all parts of the central nervous system: the cerebral cortex, the cerebellum, and the spinal cord.</a:t>
            </a:r>
          </a:p>
          <a:p>
            <a:pPr marL="0" indent="0">
              <a:buNone/>
            </a:pPr>
            <a:endParaRPr lang="en-US" dirty="0"/>
          </a:p>
          <a:p>
            <a:pPr marL="0" indent="0">
              <a:buNone/>
            </a:pPr>
            <a:r>
              <a:rPr lang="en-US" dirty="0"/>
              <a:t>As a result, all information relayed between the brain and the rest of the body passes through the brain stem. This information travels along a part of the nervous system known as “the long tracts.” These two highways within the central nervous system are known as the Motor Tract and the Somatosensory Tract.</a:t>
            </a:r>
          </a:p>
        </p:txBody>
      </p:sp>
    </p:spTree>
    <p:extLst>
      <p:ext uri="{BB962C8B-B14F-4D97-AF65-F5344CB8AC3E}">
        <p14:creationId xmlns:p14="http://schemas.microsoft.com/office/powerpoint/2010/main" val="2505257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800" y="330200"/>
            <a:ext cx="11353800" cy="6223000"/>
          </a:xfrm>
        </p:spPr>
        <p:txBody>
          <a:bodyPr/>
          <a:lstStyle/>
          <a:p>
            <a:pPr marL="0" indent="0">
              <a:buNone/>
            </a:pPr>
            <a:r>
              <a:rPr lang="en-US" dirty="0"/>
              <a:t>REGULATING AUTONOMIC FUNCTIONS</a:t>
            </a:r>
          </a:p>
          <a:p>
            <a:pPr marL="0" indent="0">
              <a:buNone/>
            </a:pPr>
            <a:r>
              <a:rPr lang="en-US" dirty="0"/>
              <a:t>The brain stem serves multiple functions, but its main function is to regulate the autonomic, most fundamental functions of the brain—regulating heart rate, controlling reflexes, breathing, and consciousness. This is accomplished through the brain stem’s 3 regions: the Midbrain, the Pons, and the Medulla Oblongata.</a:t>
            </a:r>
          </a:p>
          <a:p>
            <a:pPr marL="0" indent="0">
              <a:buNone/>
            </a:pPr>
            <a:endParaRPr lang="en-US" dirty="0"/>
          </a:p>
          <a:p>
            <a:pPr marL="0" indent="0">
              <a:buNone/>
            </a:pPr>
            <a:r>
              <a:rPr lang="en-US" dirty="0"/>
              <a:t>Each of the 3 sections correspond to a different set of functions. The Midbrain, for example, relays information from the eyes and ears. It also controls involuntary eye movement and reflexes related to visual and audio information—which includes the ability to wake us up from our sleep.</a:t>
            </a:r>
          </a:p>
          <a:p>
            <a:pPr marL="0" indent="0">
              <a:buNone/>
            </a:pPr>
            <a:endParaRPr lang="en-US" dirty="0"/>
          </a:p>
          <a:p>
            <a:pPr marL="0" indent="0">
              <a:buNone/>
            </a:pPr>
            <a:r>
              <a:rPr lang="en-US" dirty="0"/>
              <a:t>The Pons (the middle section of the brain stem) relays information between the cerebral cortex and cerebellum, as this is where the cerebellum is attached to the brain. It also integrates and relays information from the inner ear, controlling your sense of balance. The Pons (as we’ll mention a little later) is also responsible for facial sensitivity.</a:t>
            </a:r>
          </a:p>
          <a:p>
            <a:pPr marL="0" indent="0">
              <a:buNone/>
            </a:pPr>
            <a:endParaRPr lang="en-US" dirty="0"/>
          </a:p>
          <a:p>
            <a:pPr marL="0" indent="0">
              <a:buNone/>
            </a:pPr>
            <a:r>
              <a:rPr lang="en-US" dirty="0"/>
              <a:t>The lowest part of the brain stem, the Medulla Oblongata, connects the spinal cord to the brain. It is also where the body’s reflex functions (as well as its vital centers) are regulated. The Medulla specifically regulates breathing, heart rate, and sleeping. Reflexive actions such as coughing, sneezing, and vomiting are controlled by the Medulla as well.</a:t>
            </a:r>
          </a:p>
        </p:txBody>
      </p:sp>
    </p:spTree>
    <p:extLst>
      <p:ext uri="{BB962C8B-B14F-4D97-AF65-F5344CB8AC3E}">
        <p14:creationId xmlns:p14="http://schemas.microsoft.com/office/powerpoint/2010/main" val="320932955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317</TotalTime>
  <Words>664</Words>
  <Application>Microsoft Macintosh PowerPoint</Application>
  <PresentationFormat>Widescreen</PresentationFormat>
  <Paragraphs>77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Wingdings 3</vt:lpstr>
      <vt:lpstr>Wisp</vt:lpstr>
      <vt:lpstr>The Cerebral Cortex and Brain Structures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Elijah Levy</cp:lastModifiedBy>
  <cp:revision>6</cp:revision>
  <dcterms:created xsi:type="dcterms:W3CDTF">2014-09-12T02:13:59Z</dcterms:created>
  <dcterms:modified xsi:type="dcterms:W3CDTF">2019-08-14T04:55:28Z</dcterms:modified>
</cp:coreProperties>
</file>