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60" r:id="rId4"/>
    <p:sldId id="261" r:id="rId5"/>
    <p:sldId id="258" r:id="rId6"/>
    <p:sldId id="265" r:id="rId7"/>
    <p:sldId id="264" r:id="rId8"/>
    <p:sldId id="262" r:id="rId9"/>
    <p:sldId id="263" r:id="rId10"/>
    <p:sldId id="259"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9"/>
    <p:restoredTop sz="94663"/>
  </p:normalViewPr>
  <p:slideViewPr>
    <p:cSldViewPr snapToGrid="0" snapToObjects="1">
      <p:cViewPr varScale="1">
        <p:scale>
          <a:sx n="117" d="100"/>
          <a:sy n="117" d="100"/>
        </p:scale>
        <p:origin x="200" y="3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10/23/19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10/23/19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10/23/19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10/23/19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10/23/19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10/23/19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10/23/19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10/23/19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10/23/19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10/23/19</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10/23/19</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10/23/19</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nia.nih.gov/health/what-dementia" TargetMode="External"/><Relationship Id="rId7" Type="http://schemas.openxmlformats.org/officeDocument/2006/relationships/hyperlink" Target="https://longtermcare.acl.gov/where-you-live-matters/living-in-a-facility/assisted-living.html" TargetMode="External"/><Relationship Id="rId2" Type="http://schemas.openxmlformats.org/officeDocument/2006/relationships/hyperlink" Target="https://www.nia.nih.gov/health/do-memory-problems-always-mean-alzheimers-disease" TargetMode="External"/><Relationship Id="rId1" Type="http://schemas.openxmlformats.org/officeDocument/2006/relationships/slideLayout" Target="../slideLayouts/slideLayout2.xml"/><Relationship Id="rId6" Type="http://schemas.openxmlformats.org/officeDocument/2006/relationships/hyperlink" Target="https://www.nia.nih.gov/health/choosing-nursing-home" TargetMode="External"/><Relationship Id="rId5" Type="http://schemas.openxmlformats.org/officeDocument/2006/relationships/hyperlink" Target="https://www.nia.nih.gov/health/participating-activities-you-enjoy" TargetMode="External"/><Relationship Id="rId4" Type="http://schemas.openxmlformats.org/officeDocument/2006/relationships/hyperlink" Target="https://www.nia.nih.gov/health/safe-use-medicines-older-adult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helpguide.org/articles/stress/caregiver-stress-and-burnout.ht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6C892-73EC-4847-BD56-1F5559BE47FA}"/>
              </a:ext>
            </a:extLst>
          </p:cNvPr>
          <p:cNvSpPr>
            <a:spLocks noGrp="1"/>
          </p:cNvSpPr>
          <p:nvPr>
            <p:ph type="ctrTitle"/>
          </p:nvPr>
        </p:nvSpPr>
        <p:spPr>
          <a:xfrm>
            <a:off x="1600200" y="916736"/>
            <a:ext cx="8991600" cy="2708779"/>
          </a:xfrm>
        </p:spPr>
        <p:txBody>
          <a:bodyPr>
            <a:normAutofit fontScale="90000"/>
          </a:bodyPr>
          <a:lstStyle/>
          <a:p>
            <a:r>
              <a:rPr lang="en-US" dirty="0"/>
              <a:t>Elder abuse</a:t>
            </a:r>
            <a:br>
              <a:rPr lang="en-US" dirty="0"/>
            </a:br>
            <a:br>
              <a:rPr lang="en-US" dirty="0"/>
            </a:br>
            <a:r>
              <a:rPr lang="en-US" dirty="0"/>
              <a:t>definition, risk factors, warning signs and types of abuse</a:t>
            </a:r>
          </a:p>
        </p:txBody>
      </p:sp>
      <p:sp>
        <p:nvSpPr>
          <p:cNvPr id="3" name="Subtitle 2">
            <a:extLst>
              <a:ext uri="{FF2B5EF4-FFF2-40B4-BE49-F238E27FC236}">
                <a16:creationId xmlns:a16="http://schemas.microsoft.com/office/drawing/2014/main" id="{248549E5-0D4F-D141-8D55-C6C7933CAC27}"/>
              </a:ext>
            </a:extLst>
          </p:cNvPr>
          <p:cNvSpPr>
            <a:spLocks noGrp="1"/>
          </p:cNvSpPr>
          <p:nvPr>
            <p:ph type="subTitle" idx="1"/>
          </p:nvPr>
        </p:nvSpPr>
        <p:spPr>
          <a:xfrm>
            <a:off x="2695194" y="4523873"/>
            <a:ext cx="6801612" cy="557533"/>
          </a:xfrm>
        </p:spPr>
        <p:txBody>
          <a:bodyPr>
            <a:normAutofit/>
          </a:bodyPr>
          <a:lstStyle/>
          <a:p>
            <a:r>
              <a:rPr lang="en-US" sz="2400" dirty="0">
                <a:solidFill>
                  <a:schemeClr val="bg1"/>
                </a:solidFill>
              </a:rPr>
              <a:t>Elijah Levy, Ph.D.</a:t>
            </a:r>
          </a:p>
        </p:txBody>
      </p:sp>
    </p:spTree>
    <p:extLst>
      <p:ext uri="{BB962C8B-B14F-4D97-AF65-F5344CB8AC3E}">
        <p14:creationId xmlns:p14="http://schemas.microsoft.com/office/powerpoint/2010/main" val="15625807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0B2CB-C5B8-AC4A-A417-F6CF78828395}"/>
              </a:ext>
            </a:extLst>
          </p:cNvPr>
          <p:cNvSpPr>
            <a:spLocks noGrp="1"/>
          </p:cNvSpPr>
          <p:nvPr>
            <p:ph type="title"/>
          </p:nvPr>
        </p:nvSpPr>
        <p:spPr>
          <a:xfrm>
            <a:off x="2133164" y="224463"/>
            <a:ext cx="7729728" cy="559308"/>
          </a:xfrm>
        </p:spPr>
        <p:txBody>
          <a:bodyPr>
            <a:normAutofit fontScale="90000"/>
          </a:bodyPr>
          <a:lstStyle/>
          <a:p>
            <a:r>
              <a:rPr lang="en-US" sz="2400" dirty="0"/>
              <a:t>How to address elder abuse</a:t>
            </a:r>
          </a:p>
        </p:txBody>
      </p:sp>
      <p:sp>
        <p:nvSpPr>
          <p:cNvPr id="3" name="Content Placeholder 2">
            <a:extLst>
              <a:ext uri="{FF2B5EF4-FFF2-40B4-BE49-F238E27FC236}">
                <a16:creationId xmlns:a16="http://schemas.microsoft.com/office/drawing/2014/main" id="{DF1B8B2F-CF65-D541-ABD7-545E17D5C54B}"/>
              </a:ext>
            </a:extLst>
          </p:cNvPr>
          <p:cNvSpPr>
            <a:spLocks noGrp="1"/>
          </p:cNvSpPr>
          <p:nvPr>
            <p:ph idx="1"/>
          </p:nvPr>
        </p:nvSpPr>
        <p:spPr>
          <a:xfrm>
            <a:off x="283029" y="1023257"/>
            <a:ext cx="11582400" cy="5486399"/>
          </a:xfrm>
        </p:spPr>
        <p:txBody>
          <a:bodyPr>
            <a:normAutofit/>
          </a:bodyPr>
          <a:lstStyle/>
          <a:p>
            <a:pPr marL="0" indent="0" algn="ctr">
              <a:buNone/>
            </a:pPr>
            <a:endParaRPr lang="en-US" sz="2400" dirty="0"/>
          </a:p>
          <a:p>
            <a:pPr marL="0" indent="0" algn="ctr">
              <a:buNone/>
            </a:pPr>
            <a:r>
              <a:rPr lang="en-US" sz="2400" dirty="0"/>
              <a:t>Elder abuse can be negated by the </a:t>
            </a:r>
            <a:r>
              <a:rPr lang="en-US" sz="2400"/>
              <a:t>following</a:t>
            </a:r>
            <a:r>
              <a:rPr lang="en-US"/>
              <a:t>:</a:t>
            </a:r>
          </a:p>
          <a:p>
            <a:pPr marL="0" indent="0" algn="ctr">
              <a:buNone/>
            </a:pPr>
            <a:endParaRPr lang="en-US" dirty="0"/>
          </a:p>
          <a:p>
            <a:r>
              <a:rPr lang="en-US" b="1" dirty="0"/>
              <a:t>Education.</a:t>
            </a:r>
            <a:r>
              <a:rPr lang="en-US" dirty="0"/>
              <a:t> By providing education to caregivers and ensuring caregiving businesses have strict guidelines on elder care, the likelihood of elder abuse can be decreased. As elder abuse is a public health issue, it’s also important to educate communities and social service providers on the signs and symptoms of elder abuse and proper intervention tactics.</a:t>
            </a:r>
          </a:p>
          <a:p>
            <a:r>
              <a:rPr lang="en-US" b="1" dirty="0"/>
              <a:t>Increased services.</a:t>
            </a:r>
            <a:r>
              <a:rPr lang="en-US" dirty="0"/>
              <a:t> Services for abused elders as rare and it may be challenging to abused elders to locate safe shelter and proper caregiving. By expanding shelter access and offering additional supportive services to elders, elders will be given more access to resources and support should they choose to report abuse.</a:t>
            </a:r>
          </a:p>
          <a:p>
            <a:r>
              <a:rPr lang="en-US" b="1" dirty="0"/>
              <a:t>Law enforcement training.</a:t>
            </a:r>
            <a:r>
              <a:rPr lang="en-US" dirty="0"/>
              <a:t> As law enforcement officers are often the first to hear of elder abuse, it’s important that they are well-educated on how to respond to situations involving elder abuse and how to ensure the elder’s safety and basic needs are being provided.</a:t>
            </a:r>
          </a:p>
          <a:p>
            <a:r>
              <a:rPr lang="en-US" b="1" dirty="0"/>
              <a:t>Representation.</a:t>
            </a:r>
            <a:r>
              <a:rPr lang="en-US" dirty="0"/>
              <a:t> It’s important that elders suffering from abuse feel represented and as if they are not invisible. By including older individuals in social service marketing materials or accurately portraying elder abuse in the media, we can aid elders in feeling seen and empowered to come forward and seek support.</a:t>
            </a:r>
          </a:p>
          <a:p>
            <a:pPr marL="0" indent="0">
              <a:buNone/>
            </a:pPr>
            <a:endParaRPr lang="en-US" dirty="0"/>
          </a:p>
        </p:txBody>
      </p:sp>
    </p:spTree>
    <p:extLst>
      <p:ext uri="{BB962C8B-B14F-4D97-AF65-F5344CB8AC3E}">
        <p14:creationId xmlns:p14="http://schemas.microsoft.com/office/powerpoint/2010/main" val="934828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5158A-556F-E04A-BFDE-3CBA80EA60A8}"/>
              </a:ext>
            </a:extLst>
          </p:cNvPr>
          <p:cNvSpPr>
            <a:spLocks noGrp="1"/>
          </p:cNvSpPr>
          <p:nvPr>
            <p:ph type="title"/>
          </p:nvPr>
        </p:nvSpPr>
        <p:spPr>
          <a:xfrm>
            <a:off x="1926336" y="101346"/>
            <a:ext cx="7729728" cy="493994"/>
          </a:xfrm>
        </p:spPr>
        <p:txBody>
          <a:bodyPr>
            <a:normAutofit fontScale="90000"/>
          </a:bodyPr>
          <a:lstStyle/>
          <a:p>
            <a:r>
              <a:rPr lang="en-US" dirty="0"/>
              <a:t>Definition</a:t>
            </a:r>
          </a:p>
        </p:txBody>
      </p:sp>
      <p:sp>
        <p:nvSpPr>
          <p:cNvPr id="3" name="Content Placeholder 2">
            <a:extLst>
              <a:ext uri="{FF2B5EF4-FFF2-40B4-BE49-F238E27FC236}">
                <a16:creationId xmlns:a16="http://schemas.microsoft.com/office/drawing/2014/main" id="{EE212FD2-E4EC-904A-BD6A-376215B1C925}"/>
              </a:ext>
            </a:extLst>
          </p:cNvPr>
          <p:cNvSpPr>
            <a:spLocks noGrp="1"/>
          </p:cNvSpPr>
          <p:nvPr>
            <p:ph idx="1"/>
          </p:nvPr>
        </p:nvSpPr>
        <p:spPr>
          <a:xfrm>
            <a:off x="97971" y="751114"/>
            <a:ext cx="11832772" cy="6005540"/>
          </a:xfrm>
        </p:spPr>
        <p:txBody>
          <a:bodyPr>
            <a:normAutofit fontScale="85000" lnSpcReduction="20000"/>
          </a:bodyPr>
          <a:lstStyle/>
          <a:p>
            <a:pPr marL="0" indent="0">
              <a:buNone/>
            </a:pPr>
            <a:endParaRPr lang="en-US" b="1" dirty="0"/>
          </a:p>
          <a:p>
            <a:r>
              <a:rPr lang="en-US" dirty="0"/>
              <a:t>Elder abuse is defined by the CDC as an intentional action or refusal of action by a caregiver or another person who is in a relationship with an elder where there is an expectation of trust. </a:t>
            </a:r>
          </a:p>
          <a:p>
            <a:r>
              <a:rPr lang="en-US" dirty="0"/>
              <a:t>This trust and failure of action results in risk or harm to the older adult in the relationship. </a:t>
            </a:r>
          </a:p>
          <a:p>
            <a:r>
              <a:rPr lang="en-US" dirty="0"/>
              <a:t>Elder abuse can take place in the following relationship dynamics: parent-child, grandparent-grandchild, elder-caregiver, elder-friend, elder-romantic partner, and more.</a:t>
            </a:r>
          </a:p>
          <a:p>
            <a:pPr marL="0" indent="0" algn="ctr">
              <a:buNone/>
            </a:pPr>
            <a:r>
              <a:rPr lang="en-US" u="sng" dirty="0">
                <a:solidFill>
                  <a:schemeClr val="tx1"/>
                </a:solidFill>
              </a:rPr>
              <a:t>Elder abuse can include the following types of maltreatment:</a:t>
            </a:r>
          </a:p>
          <a:p>
            <a:pPr marL="228600" lvl="1" indent="0" algn="ctr">
              <a:buNone/>
            </a:pPr>
            <a:endParaRPr lang="en-US" sz="1700" dirty="0"/>
          </a:p>
          <a:p>
            <a:pPr marL="228600" lvl="1" indent="0">
              <a:buNone/>
            </a:pPr>
            <a:r>
              <a:rPr lang="en-US" sz="1700" b="1" dirty="0"/>
              <a:t>     Physical abuse:</a:t>
            </a:r>
          </a:p>
          <a:p>
            <a:pPr marL="457200" lvl="2" indent="0">
              <a:buNone/>
            </a:pPr>
            <a:r>
              <a:rPr lang="en-US" dirty="0"/>
              <a:t>Physical abuse includes actions involving physical force that result in harm, injury, pain, distress, or even death. </a:t>
            </a:r>
          </a:p>
          <a:p>
            <a:pPr marL="457200" lvl="2" indent="0">
              <a:buNone/>
            </a:pPr>
            <a:r>
              <a:rPr lang="en-US" dirty="0"/>
              <a:t>Common examples of physical abuse include hitting, pushing, strangling, and kicking.</a:t>
            </a:r>
          </a:p>
          <a:p>
            <a:pPr marL="457200" lvl="2" indent="0">
              <a:buNone/>
            </a:pPr>
            <a:endParaRPr lang="en-US" dirty="0"/>
          </a:p>
          <a:p>
            <a:pPr marL="457200" lvl="2" indent="0">
              <a:buNone/>
            </a:pPr>
            <a:r>
              <a:rPr lang="en-US" b="1" dirty="0"/>
              <a:t>Psychological Abuse:</a:t>
            </a:r>
          </a:p>
          <a:p>
            <a:pPr marL="457200" lvl="2" indent="0">
              <a:buNone/>
            </a:pPr>
            <a:r>
              <a:rPr lang="en-US" dirty="0"/>
              <a:t>Emotional or psychological abuse includes actions (verbal or nonverbal) that elicit isolation, humiliation, fear, decreased sense of worth, and more. </a:t>
            </a:r>
          </a:p>
          <a:p>
            <a:pPr marL="457200" lvl="2" indent="0">
              <a:buNone/>
            </a:pPr>
            <a:r>
              <a:rPr lang="en-US" dirty="0"/>
              <a:t>Common examples of psychological abuse include threats, manipulation, and patterns of controlling behavior. </a:t>
            </a:r>
          </a:p>
          <a:p>
            <a:pPr marL="457200" lvl="2" indent="0">
              <a:buNone/>
            </a:pPr>
            <a:r>
              <a:rPr lang="en-US" dirty="0"/>
              <a:t>For older adults, psychological abuse can include threatening to place them in a nursing home and refusing access to communicative devices like phones or computers.</a:t>
            </a:r>
          </a:p>
          <a:p>
            <a:pPr marL="457200" lvl="2" indent="0">
              <a:buNone/>
            </a:pPr>
            <a:endParaRPr lang="en-US" dirty="0"/>
          </a:p>
          <a:p>
            <a:pPr marL="457200" lvl="2" indent="0">
              <a:buNone/>
            </a:pPr>
            <a:r>
              <a:rPr lang="en-US" b="1" dirty="0"/>
              <a:t>Sexual Abuse: </a:t>
            </a:r>
          </a:p>
          <a:p>
            <a:pPr marL="457200" lvl="2" indent="0">
              <a:buNone/>
            </a:pPr>
            <a:r>
              <a:rPr lang="en-US" dirty="0"/>
              <a:t>Sexual abuse includes any touch or actions done without the explicit, informed, and sensible consent of the elder.</a:t>
            </a:r>
          </a:p>
          <a:p>
            <a:pPr marL="0" indent="0">
              <a:buNone/>
            </a:pPr>
            <a:endParaRPr lang="en-US" dirty="0"/>
          </a:p>
        </p:txBody>
      </p:sp>
    </p:spTree>
    <p:extLst>
      <p:ext uri="{BB962C8B-B14F-4D97-AF65-F5344CB8AC3E}">
        <p14:creationId xmlns:p14="http://schemas.microsoft.com/office/powerpoint/2010/main" val="589634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7CF42-E298-9647-A490-62C989A2F966}"/>
              </a:ext>
            </a:extLst>
          </p:cNvPr>
          <p:cNvSpPr>
            <a:spLocks noGrp="1"/>
          </p:cNvSpPr>
          <p:nvPr>
            <p:ph type="title"/>
          </p:nvPr>
        </p:nvSpPr>
        <p:spPr>
          <a:xfrm>
            <a:off x="2231136" y="180920"/>
            <a:ext cx="7729728" cy="428679"/>
          </a:xfrm>
        </p:spPr>
        <p:txBody>
          <a:bodyPr>
            <a:normAutofit fontScale="90000"/>
          </a:bodyPr>
          <a:lstStyle/>
          <a:p>
            <a:r>
              <a:rPr lang="en-US" sz="2000" dirty="0"/>
              <a:t>definition</a:t>
            </a:r>
          </a:p>
        </p:txBody>
      </p:sp>
      <p:sp>
        <p:nvSpPr>
          <p:cNvPr id="3" name="Content Placeholder 2">
            <a:extLst>
              <a:ext uri="{FF2B5EF4-FFF2-40B4-BE49-F238E27FC236}">
                <a16:creationId xmlns:a16="http://schemas.microsoft.com/office/drawing/2014/main" id="{204CCEBD-4119-6E4A-BF8F-5B91959042E4}"/>
              </a:ext>
            </a:extLst>
          </p:cNvPr>
          <p:cNvSpPr>
            <a:spLocks noGrp="1"/>
          </p:cNvSpPr>
          <p:nvPr>
            <p:ph idx="1"/>
          </p:nvPr>
        </p:nvSpPr>
        <p:spPr>
          <a:xfrm>
            <a:off x="206829" y="968830"/>
            <a:ext cx="11625942" cy="5708250"/>
          </a:xfrm>
        </p:spPr>
        <p:txBody>
          <a:bodyPr>
            <a:normAutofit/>
          </a:bodyPr>
          <a:lstStyle/>
          <a:p>
            <a:pPr marL="0" indent="0">
              <a:buNone/>
            </a:pPr>
            <a:r>
              <a:rPr lang="en-US" sz="1400" b="1" dirty="0"/>
              <a:t>Financial Abuse:</a:t>
            </a:r>
          </a:p>
          <a:p>
            <a:pPr marL="0" indent="0">
              <a:buNone/>
            </a:pPr>
            <a:endParaRPr lang="en-US" sz="1400" b="1" dirty="0"/>
          </a:p>
          <a:p>
            <a:pPr marL="228600" lvl="1" indent="0">
              <a:buNone/>
            </a:pPr>
            <a:r>
              <a:rPr lang="en-US" dirty="0"/>
              <a:t>Financial abuse includes the misuse or theft of someone’s property or resources. </a:t>
            </a:r>
          </a:p>
          <a:p>
            <a:pPr marL="228600" lvl="1" indent="0">
              <a:buNone/>
            </a:pPr>
            <a:r>
              <a:rPr lang="en-US" dirty="0"/>
              <a:t>This can include using credit cards without permission, stealing money, and depriving someone of access to their resources. </a:t>
            </a:r>
          </a:p>
          <a:p>
            <a:pPr marL="228600" lvl="1" indent="0">
              <a:buNone/>
            </a:pPr>
            <a:r>
              <a:rPr lang="en-US" dirty="0"/>
              <a:t>Elder financial abuse can come in the form of stealing money, misusing credit cards, or refusing to provide access to the elder’s money supply.</a:t>
            </a:r>
          </a:p>
          <a:p>
            <a:pPr marL="0" indent="0">
              <a:buNone/>
            </a:pPr>
            <a:endParaRPr lang="en-US" dirty="0"/>
          </a:p>
          <a:p>
            <a:pPr marL="0" indent="0">
              <a:buNone/>
            </a:pPr>
            <a:r>
              <a:rPr lang="en-US" sz="1400" b="1" dirty="0"/>
              <a:t>Neglect:</a:t>
            </a:r>
            <a:endParaRPr lang="en-US" dirty="0"/>
          </a:p>
          <a:p>
            <a:pPr marL="228600" lvl="1" indent="0">
              <a:buNone/>
            </a:pPr>
            <a:r>
              <a:rPr lang="en-US" dirty="0"/>
              <a:t>Neglect involves the failure of a caregiver to adequately care for their client. </a:t>
            </a:r>
          </a:p>
          <a:p>
            <a:pPr marL="228600" lvl="1" indent="0">
              <a:buNone/>
            </a:pPr>
            <a:r>
              <a:rPr lang="en-US" dirty="0"/>
              <a:t>This can include the failure to protect from danger and the failure to meet medical, nutrition, shelter, and basic hygiene needs.</a:t>
            </a:r>
          </a:p>
          <a:p>
            <a:pPr marL="228600" lvl="1" indent="0">
              <a:buNone/>
            </a:pPr>
            <a:r>
              <a:rPr lang="en-US" dirty="0"/>
              <a:t>For elders, this could include the failure of a caregiver to provide proper clothing, the failure to provide medical care when necessary, or the failure to maintain a safe environment for the elder.</a:t>
            </a:r>
          </a:p>
          <a:p>
            <a:pPr marL="0" indent="0">
              <a:buNone/>
            </a:pPr>
            <a:endParaRPr lang="en-US" dirty="0"/>
          </a:p>
        </p:txBody>
      </p:sp>
    </p:spTree>
    <p:extLst>
      <p:ext uri="{BB962C8B-B14F-4D97-AF65-F5344CB8AC3E}">
        <p14:creationId xmlns:p14="http://schemas.microsoft.com/office/powerpoint/2010/main" val="944206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6F4A5-6059-2449-8424-54913F358F48}"/>
              </a:ext>
            </a:extLst>
          </p:cNvPr>
          <p:cNvSpPr>
            <a:spLocks noGrp="1"/>
          </p:cNvSpPr>
          <p:nvPr>
            <p:ph type="title"/>
          </p:nvPr>
        </p:nvSpPr>
        <p:spPr>
          <a:xfrm>
            <a:off x="2231136" y="350096"/>
            <a:ext cx="7729728" cy="466334"/>
          </a:xfrm>
        </p:spPr>
        <p:txBody>
          <a:bodyPr>
            <a:normAutofit fontScale="90000"/>
          </a:bodyPr>
          <a:lstStyle/>
          <a:p>
            <a:r>
              <a:rPr lang="en-US" sz="2000" dirty="0"/>
              <a:t>Who is being abused?</a:t>
            </a:r>
          </a:p>
        </p:txBody>
      </p:sp>
      <p:sp>
        <p:nvSpPr>
          <p:cNvPr id="3" name="Content Placeholder 2">
            <a:extLst>
              <a:ext uri="{FF2B5EF4-FFF2-40B4-BE49-F238E27FC236}">
                <a16:creationId xmlns:a16="http://schemas.microsoft.com/office/drawing/2014/main" id="{EBA181B1-9F98-B14A-8F8E-EFE37F674211}"/>
              </a:ext>
            </a:extLst>
          </p:cNvPr>
          <p:cNvSpPr>
            <a:spLocks noGrp="1"/>
          </p:cNvSpPr>
          <p:nvPr>
            <p:ph idx="1"/>
          </p:nvPr>
        </p:nvSpPr>
        <p:spPr>
          <a:xfrm>
            <a:off x="419725" y="1023257"/>
            <a:ext cx="11377534" cy="5484648"/>
          </a:xfrm>
        </p:spPr>
        <p:txBody>
          <a:bodyPr>
            <a:normAutofit lnSpcReduction="10000"/>
          </a:bodyPr>
          <a:lstStyle/>
          <a:p>
            <a:r>
              <a:rPr lang="en-US" dirty="0">
                <a:solidFill>
                  <a:schemeClr val="tx1"/>
                </a:solidFill>
              </a:rPr>
              <a:t>Most victims of abuse are women, but some are men. Likely targets are older people who have no family or friends nearby and people with disabilities, </a:t>
            </a:r>
            <a:r>
              <a:rPr lang="en-US" dirty="0">
                <a:solidFill>
                  <a:schemeClr val="tx1"/>
                </a:solidFill>
                <a:hlinkClick r:id="rId2">
                  <a:extLst>
                    <a:ext uri="{A12FA001-AC4F-418D-AE19-62706E023703}">
                      <ahyp:hlinkClr xmlns:ahyp="http://schemas.microsoft.com/office/drawing/2018/hyperlinkcolor" val="tx"/>
                    </a:ext>
                  </a:extLst>
                </a:hlinkClick>
              </a:rPr>
              <a:t>memory problems</a:t>
            </a:r>
            <a:r>
              <a:rPr lang="en-US" dirty="0">
                <a:solidFill>
                  <a:schemeClr val="tx1"/>
                </a:solidFill>
              </a:rPr>
              <a:t>, or </a:t>
            </a:r>
            <a:r>
              <a:rPr lang="en-US" dirty="0">
                <a:solidFill>
                  <a:schemeClr val="tx1"/>
                </a:solidFill>
                <a:hlinkClick r:id="rId3">
                  <a:extLst>
                    <a:ext uri="{A12FA001-AC4F-418D-AE19-62706E023703}">
                      <ahyp:hlinkClr xmlns:ahyp="http://schemas.microsoft.com/office/drawing/2018/hyperlinkcolor" val="tx"/>
                    </a:ext>
                  </a:extLst>
                </a:hlinkClick>
              </a:rPr>
              <a:t>dementia</a:t>
            </a:r>
            <a:r>
              <a:rPr lang="en-US" dirty="0">
                <a:solidFill>
                  <a:schemeClr val="tx1"/>
                </a:solidFill>
              </a:rPr>
              <a:t>.</a:t>
            </a:r>
          </a:p>
          <a:p>
            <a:r>
              <a:rPr lang="en-US" dirty="0">
                <a:solidFill>
                  <a:schemeClr val="tx1"/>
                </a:solidFill>
              </a:rPr>
              <a:t>Abuse can happen to any older person, but often affects those who depend on others for help with activities of everyday life—including bathing, dressing, and </a:t>
            </a:r>
            <a:r>
              <a:rPr lang="en-US" dirty="0">
                <a:solidFill>
                  <a:schemeClr val="tx1"/>
                </a:solidFill>
                <a:hlinkClick r:id="rId4">
                  <a:extLst>
                    <a:ext uri="{A12FA001-AC4F-418D-AE19-62706E023703}">
                      <ahyp:hlinkClr xmlns:ahyp="http://schemas.microsoft.com/office/drawing/2018/hyperlinkcolor" val="tx"/>
                    </a:ext>
                  </a:extLst>
                </a:hlinkClick>
              </a:rPr>
              <a:t>taking medicine</a:t>
            </a:r>
            <a:r>
              <a:rPr lang="en-US" dirty="0">
                <a:solidFill>
                  <a:schemeClr val="tx1"/>
                </a:solidFill>
              </a:rPr>
              <a:t>. People who are frail may appear to be easy victims.</a:t>
            </a:r>
          </a:p>
          <a:p>
            <a:r>
              <a:rPr lang="en-US" dirty="0">
                <a:solidFill>
                  <a:schemeClr val="tx1"/>
                </a:solidFill>
              </a:rPr>
              <a:t>Has trouble sleeping</a:t>
            </a:r>
          </a:p>
          <a:p>
            <a:r>
              <a:rPr lang="en-US" dirty="0">
                <a:solidFill>
                  <a:schemeClr val="tx1"/>
                </a:solidFill>
              </a:rPr>
              <a:t>Loses weight for no reason</a:t>
            </a:r>
          </a:p>
          <a:p>
            <a:r>
              <a:rPr lang="en-US" dirty="0">
                <a:solidFill>
                  <a:schemeClr val="tx1"/>
                </a:solidFill>
              </a:rPr>
              <a:t>Displays signs of trauma, like rocking back and forth</a:t>
            </a:r>
          </a:p>
          <a:p>
            <a:r>
              <a:rPr lang="en-US" dirty="0">
                <a:solidFill>
                  <a:schemeClr val="tx1"/>
                </a:solidFill>
              </a:rPr>
              <a:t>Acts agitated or violent</a:t>
            </a:r>
          </a:p>
          <a:p>
            <a:r>
              <a:rPr lang="en-US" dirty="0">
                <a:solidFill>
                  <a:schemeClr val="tx1"/>
                </a:solidFill>
              </a:rPr>
              <a:t>Becomes withdrawn</a:t>
            </a:r>
          </a:p>
          <a:p>
            <a:r>
              <a:rPr lang="en-US" dirty="0">
                <a:solidFill>
                  <a:schemeClr val="tx1"/>
                </a:solidFill>
              </a:rPr>
              <a:t>Stops taking part in </a:t>
            </a:r>
            <a:r>
              <a:rPr lang="en-US" dirty="0">
                <a:solidFill>
                  <a:schemeClr val="tx1"/>
                </a:solidFill>
                <a:hlinkClick r:id="rId5">
                  <a:extLst>
                    <a:ext uri="{A12FA001-AC4F-418D-AE19-62706E023703}">
                      <ahyp:hlinkClr xmlns:ahyp="http://schemas.microsoft.com/office/drawing/2018/hyperlinkcolor" val="tx"/>
                    </a:ext>
                  </a:extLst>
                </a:hlinkClick>
              </a:rPr>
              <a:t>activities he or she enjoys</a:t>
            </a:r>
            <a:endParaRPr lang="en-US" dirty="0">
              <a:solidFill>
                <a:schemeClr val="tx1"/>
              </a:solidFill>
            </a:endParaRPr>
          </a:p>
          <a:p>
            <a:r>
              <a:rPr lang="en-US" dirty="0">
                <a:solidFill>
                  <a:schemeClr val="tx1"/>
                </a:solidFill>
              </a:rPr>
              <a:t>Has unexplained bruises, burns, or scars</a:t>
            </a:r>
          </a:p>
          <a:p>
            <a:r>
              <a:rPr lang="en-US" dirty="0">
                <a:solidFill>
                  <a:schemeClr val="tx1"/>
                </a:solidFill>
              </a:rPr>
              <a:t>Looks messy, with unwashed hair or dirty clothes</a:t>
            </a:r>
          </a:p>
          <a:p>
            <a:r>
              <a:rPr lang="en-US" dirty="0">
                <a:solidFill>
                  <a:schemeClr val="tx1"/>
                </a:solidFill>
              </a:rPr>
              <a:t>Develops bed sores or other preventable conditions</a:t>
            </a:r>
          </a:p>
          <a:p>
            <a:r>
              <a:rPr lang="en-US" dirty="0">
                <a:solidFill>
                  <a:schemeClr val="tx1"/>
                </a:solidFill>
              </a:rPr>
              <a:t>If you see signs of abuse, try talking with the older person to find out what's going on. For instance, the abuse may be from another resident and not from someone who works at the </a:t>
            </a:r>
            <a:r>
              <a:rPr lang="en-US" dirty="0">
                <a:solidFill>
                  <a:schemeClr val="tx1"/>
                </a:solidFill>
                <a:hlinkClick r:id="rId6">
                  <a:extLst>
                    <a:ext uri="{A12FA001-AC4F-418D-AE19-62706E023703}">
                      <ahyp:hlinkClr xmlns:ahyp="http://schemas.microsoft.com/office/drawing/2018/hyperlinkcolor" val="tx"/>
                    </a:ext>
                  </a:extLst>
                </a:hlinkClick>
              </a:rPr>
              <a:t>nursing home</a:t>
            </a:r>
            <a:r>
              <a:rPr lang="en-US" dirty="0">
                <a:solidFill>
                  <a:schemeClr val="tx1"/>
                </a:solidFill>
              </a:rPr>
              <a:t> or </a:t>
            </a:r>
            <a:r>
              <a:rPr lang="en-US" dirty="0">
                <a:solidFill>
                  <a:schemeClr val="tx1"/>
                </a:solidFill>
                <a:hlinkClick r:id="rId7">
                  <a:extLst>
                    <a:ext uri="{A12FA001-AC4F-418D-AE19-62706E023703}">
                      <ahyp:hlinkClr xmlns:ahyp="http://schemas.microsoft.com/office/drawing/2018/hyperlinkcolor" val="tx"/>
                    </a:ext>
                  </a:extLst>
                </a:hlinkClick>
              </a:rPr>
              <a:t>assisted living facility</a:t>
            </a:r>
            <a:r>
              <a:rPr lang="en-US" dirty="0">
                <a:solidFill>
                  <a:schemeClr val="tx1"/>
                </a:solidFill>
              </a:rPr>
              <a:t>..</a:t>
            </a:r>
          </a:p>
          <a:p>
            <a:pPr marL="0" indent="0">
              <a:buNone/>
            </a:pPr>
            <a:endParaRPr lang="en-US" dirty="0"/>
          </a:p>
        </p:txBody>
      </p:sp>
    </p:spTree>
    <p:extLst>
      <p:ext uri="{BB962C8B-B14F-4D97-AF65-F5344CB8AC3E}">
        <p14:creationId xmlns:p14="http://schemas.microsoft.com/office/powerpoint/2010/main" val="3595242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2BB39-3220-3A44-B988-02397DA500C2}"/>
              </a:ext>
            </a:extLst>
          </p:cNvPr>
          <p:cNvSpPr>
            <a:spLocks noGrp="1"/>
          </p:cNvSpPr>
          <p:nvPr>
            <p:ph type="title"/>
          </p:nvPr>
        </p:nvSpPr>
        <p:spPr>
          <a:xfrm>
            <a:off x="2100507" y="231213"/>
            <a:ext cx="7729728" cy="504879"/>
          </a:xfrm>
        </p:spPr>
        <p:txBody>
          <a:bodyPr>
            <a:normAutofit fontScale="90000"/>
          </a:bodyPr>
          <a:lstStyle/>
          <a:p>
            <a:r>
              <a:rPr lang="en-US" dirty="0"/>
              <a:t>Elder abuse statistics</a:t>
            </a:r>
          </a:p>
        </p:txBody>
      </p:sp>
      <p:sp>
        <p:nvSpPr>
          <p:cNvPr id="3" name="Content Placeholder 2">
            <a:extLst>
              <a:ext uri="{FF2B5EF4-FFF2-40B4-BE49-F238E27FC236}">
                <a16:creationId xmlns:a16="http://schemas.microsoft.com/office/drawing/2014/main" id="{ECC3E105-A010-BE47-9765-9D5E1C743F82}"/>
              </a:ext>
            </a:extLst>
          </p:cNvPr>
          <p:cNvSpPr>
            <a:spLocks noGrp="1"/>
          </p:cNvSpPr>
          <p:nvPr>
            <p:ph idx="1"/>
          </p:nvPr>
        </p:nvSpPr>
        <p:spPr>
          <a:xfrm>
            <a:off x="206829" y="1001486"/>
            <a:ext cx="11734800" cy="5566736"/>
          </a:xfrm>
        </p:spPr>
        <p:txBody>
          <a:bodyPr>
            <a:normAutofit/>
          </a:bodyPr>
          <a:lstStyle/>
          <a:p>
            <a:pPr marL="0" indent="0">
              <a:buNone/>
            </a:pPr>
            <a:r>
              <a:rPr lang="en-US" dirty="0"/>
              <a:t>According to the 1998 National Elder Abuse Incidence Study, female elders make up for 2/3 of abused elders and out of that 66%, female elders with disabilities were more likely to suffer abuse. </a:t>
            </a:r>
          </a:p>
          <a:p>
            <a:pPr marL="0" indent="0">
              <a:buNone/>
            </a:pPr>
            <a:endParaRPr lang="en-US" dirty="0"/>
          </a:p>
          <a:p>
            <a:r>
              <a:rPr lang="en-US" dirty="0"/>
              <a:t>In addition, elders who suffer from other disorders including dementia and chronic illness are afflicted by elder abuse at a significantly higher rate.</a:t>
            </a:r>
            <a:endParaRPr lang="en-US" dirty="0">
              <a:solidFill>
                <a:srgbClr val="FF0000"/>
              </a:solidFill>
            </a:endParaRPr>
          </a:p>
          <a:p>
            <a:pPr marL="0" indent="0" algn="ctr">
              <a:buNone/>
            </a:pPr>
            <a:endParaRPr lang="en-US" u="sng" dirty="0">
              <a:solidFill>
                <a:schemeClr val="tx1"/>
              </a:solidFill>
            </a:endParaRPr>
          </a:p>
          <a:p>
            <a:pPr marL="0" indent="0" algn="ctr">
              <a:buNone/>
            </a:pPr>
            <a:r>
              <a:rPr lang="en-US" u="sng" dirty="0">
                <a:solidFill>
                  <a:schemeClr val="tx1"/>
                </a:solidFill>
              </a:rPr>
              <a:t>Why is Elder Abuse Seemingly “Invisible?”</a:t>
            </a:r>
          </a:p>
          <a:p>
            <a:pPr algn="ctr"/>
            <a:endParaRPr lang="en-US" dirty="0">
              <a:solidFill>
                <a:srgbClr val="FF0000"/>
              </a:solidFill>
            </a:endParaRPr>
          </a:p>
          <a:p>
            <a:r>
              <a:rPr lang="en-US" dirty="0"/>
              <a:t>While abuse and domestic violence of all kinds remain significantly underreported, elder abuse is disproportionately underreported when compared to other dynamics of abuse.</a:t>
            </a:r>
          </a:p>
          <a:p>
            <a:r>
              <a:rPr lang="en-US" dirty="0"/>
              <a:t> Elder abuse remains largely invisible due to a variety of intersecting factors.</a:t>
            </a:r>
          </a:p>
          <a:p>
            <a:pPr lvl="1"/>
            <a:r>
              <a:rPr lang="en-US" b="1" dirty="0"/>
              <a:t>Health:</a:t>
            </a:r>
            <a:r>
              <a:rPr lang="en-US" dirty="0"/>
              <a:t> Many elders who suffer from abuse are also suffering from poor health, illness, and debilitating conditions such as dementia. </a:t>
            </a:r>
          </a:p>
          <a:p>
            <a:pPr lvl="1"/>
            <a:r>
              <a:rPr lang="en-US" dirty="0"/>
              <a:t>These health conditions can lead elders to forget the abuse occurred or feel unable to report the abuse due to their physical ability or a lack of resource access due to the abuser’s actions.</a:t>
            </a:r>
          </a:p>
          <a:p>
            <a:pPr lvl="1"/>
            <a:endParaRPr lang="en-US" dirty="0"/>
          </a:p>
          <a:p>
            <a:pPr marL="0" indent="0">
              <a:buNone/>
            </a:pPr>
            <a:endParaRPr lang="en-US" dirty="0"/>
          </a:p>
        </p:txBody>
      </p:sp>
    </p:spTree>
    <p:extLst>
      <p:ext uri="{BB962C8B-B14F-4D97-AF65-F5344CB8AC3E}">
        <p14:creationId xmlns:p14="http://schemas.microsoft.com/office/powerpoint/2010/main" val="13659567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3DDC2-7471-C04F-99FC-13CB9FE98DCA}"/>
              </a:ext>
            </a:extLst>
          </p:cNvPr>
          <p:cNvSpPr>
            <a:spLocks noGrp="1"/>
          </p:cNvSpPr>
          <p:nvPr>
            <p:ph type="title"/>
          </p:nvPr>
        </p:nvSpPr>
        <p:spPr>
          <a:xfrm>
            <a:off x="2339993" y="351836"/>
            <a:ext cx="7729728" cy="766137"/>
          </a:xfrm>
        </p:spPr>
        <p:txBody>
          <a:bodyPr/>
          <a:lstStyle/>
          <a:p>
            <a:r>
              <a:rPr lang="en-US" dirty="0"/>
              <a:t>Elder abuse statistics</a:t>
            </a:r>
          </a:p>
        </p:txBody>
      </p:sp>
      <p:sp>
        <p:nvSpPr>
          <p:cNvPr id="3" name="Content Placeholder 2">
            <a:extLst>
              <a:ext uri="{FF2B5EF4-FFF2-40B4-BE49-F238E27FC236}">
                <a16:creationId xmlns:a16="http://schemas.microsoft.com/office/drawing/2014/main" id="{B3CABA96-E604-0845-9113-97462D3111F3}"/>
              </a:ext>
            </a:extLst>
          </p:cNvPr>
          <p:cNvSpPr>
            <a:spLocks noGrp="1"/>
          </p:cNvSpPr>
          <p:nvPr>
            <p:ph idx="1"/>
          </p:nvPr>
        </p:nvSpPr>
        <p:spPr>
          <a:xfrm>
            <a:off x="402771" y="1502230"/>
            <a:ext cx="10961915" cy="4237798"/>
          </a:xfrm>
        </p:spPr>
        <p:txBody>
          <a:bodyPr>
            <a:normAutofit/>
          </a:bodyPr>
          <a:lstStyle/>
          <a:p>
            <a:pPr lvl="1"/>
            <a:endParaRPr lang="en-US" b="1" dirty="0"/>
          </a:p>
          <a:p>
            <a:pPr lvl="1"/>
            <a:r>
              <a:rPr lang="en-US" b="1" dirty="0"/>
              <a:t>Family dynamics: </a:t>
            </a:r>
            <a:r>
              <a:rPr lang="en-US" dirty="0"/>
              <a:t>As elder abuse is often perpetrated by a family member, the elder suffering abuse may feel conflicted about reporting the maltreatment and elect not to. </a:t>
            </a:r>
          </a:p>
          <a:p>
            <a:pPr lvl="1"/>
            <a:r>
              <a:rPr lang="en-US" dirty="0"/>
              <a:t>They may fear the family member getting in serious trouble or they may fear they won’t be believed because the abuser is family.</a:t>
            </a:r>
          </a:p>
          <a:p>
            <a:pPr lvl="1"/>
            <a:endParaRPr lang="en-US" dirty="0"/>
          </a:p>
          <a:p>
            <a:pPr lvl="1"/>
            <a:r>
              <a:rPr lang="en-US" b="1" dirty="0"/>
              <a:t>Fear:</a:t>
            </a:r>
            <a:r>
              <a:rPr lang="en-US" dirty="0"/>
              <a:t> Elders who are abused may be afraid of reporting abuse due to fear that the abuse may worsen or that law enforcement may not believe them. In addition, elders may fear that by reporting their caregiver, they will end up in a nursing home or assisted living facility before they are ready to.</a:t>
            </a:r>
          </a:p>
          <a:p>
            <a:pPr lvl="1"/>
            <a:endParaRPr lang="en-US" dirty="0"/>
          </a:p>
          <a:p>
            <a:pPr lvl="1"/>
            <a:r>
              <a:rPr lang="en-US" b="1" dirty="0"/>
              <a:t>Ageism:</a:t>
            </a:r>
            <a:r>
              <a:rPr lang="en-US" dirty="0"/>
              <a:t> Unfortunately, age discrimination and the devaluing of individuals as they age is common. This ageism can keep the abuse largely “invisible,” as society may have already deemed the elder to be marginalized and undervalued, making their wellbeing seem less important.</a:t>
            </a:r>
          </a:p>
          <a:p>
            <a:pPr marL="0" indent="0">
              <a:buNone/>
            </a:pPr>
            <a:endParaRPr lang="en-US" dirty="0"/>
          </a:p>
        </p:txBody>
      </p:sp>
    </p:spTree>
    <p:extLst>
      <p:ext uri="{BB962C8B-B14F-4D97-AF65-F5344CB8AC3E}">
        <p14:creationId xmlns:p14="http://schemas.microsoft.com/office/powerpoint/2010/main" val="2527133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FF5DB-8062-0B40-BEED-5881BD76D8BB}"/>
              </a:ext>
            </a:extLst>
          </p:cNvPr>
          <p:cNvSpPr>
            <a:spLocks noGrp="1"/>
          </p:cNvSpPr>
          <p:nvPr>
            <p:ph type="title"/>
          </p:nvPr>
        </p:nvSpPr>
        <p:spPr>
          <a:xfrm>
            <a:off x="2144050" y="148263"/>
            <a:ext cx="7729728" cy="526651"/>
          </a:xfrm>
        </p:spPr>
        <p:txBody>
          <a:bodyPr>
            <a:normAutofit fontScale="90000"/>
          </a:bodyPr>
          <a:lstStyle/>
          <a:p>
            <a:r>
              <a:rPr lang="en-US" dirty="0"/>
              <a:t>Risk factors for elder abuse</a:t>
            </a:r>
          </a:p>
        </p:txBody>
      </p:sp>
      <p:sp>
        <p:nvSpPr>
          <p:cNvPr id="3" name="Content Placeholder 2">
            <a:extLst>
              <a:ext uri="{FF2B5EF4-FFF2-40B4-BE49-F238E27FC236}">
                <a16:creationId xmlns:a16="http://schemas.microsoft.com/office/drawing/2014/main" id="{20A81495-DD21-CB4E-934F-367191CA98F6}"/>
              </a:ext>
            </a:extLst>
          </p:cNvPr>
          <p:cNvSpPr>
            <a:spLocks noGrp="1"/>
          </p:cNvSpPr>
          <p:nvPr>
            <p:ph idx="1"/>
          </p:nvPr>
        </p:nvSpPr>
        <p:spPr>
          <a:xfrm>
            <a:off x="539646" y="1064302"/>
            <a:ext cx="11122702" cy="5645435"/>
          </a:xfrm>
        </p:spPr>
        <p:txBody>
          <a:bodyPr>
            <a:normAutofit lnSpcReduction="10000"/>
          </a:bodyPr>
          <a:lstStyle/>
          <a:p>
            <a:pPr marL="0" indent="0" algn="just">
              <a:buNone/>
            </a:pPr>
            <a:endParaRPr lang="en-US" dirty="0"/>
          </a:p>
          <a:p>
            <a:pPr algn="just"/>
            <a:r>
              <a:rPr lang="en-US" dirty="0"/>
              <a:t>Many nonprofessional caregivers—spouses, adult children, other relatives and friends—find taking care of an elder to be satisfying and enriching. But the responsibilities and demands of caregiving, which escalate as the elder’s condition deteriorates, can also cause significant stress</a:t>
            </a:r>
            <a:r>
              <a:rPr lang="en-US" dirty="0">
                <a:solidFill>
                  <a:schemeClr val="tx1"/>
                </a:solidFill>
              </a:rPr>
              <a:t>. The </a:t>
            </a:r>
            <a:r>
              <a:rPr lang="en-US" dirty="0">
                <a:solidFill>
                  <a:schemeClr val="tx1"/>
                </a:solidFill>
                <a:hlinkClick r:id="rId2">
                  <a:extLst>
                    <a:ext uri="{A12FA001-AC4F-418D-AE19-62706E023703}">
                      <ahyp:hlinkClr xmlns:ahyp="http://schemas.microsoft.com/office/drawing/2018/hyperlinkcolor" val="tx"/>
                    </a:ext>
                  </a:extLst>
                </a:hlinkClick>
              </a:rPr>
              <a:t>stress of elder care</a:t>
            </a:r>
            <a:r>
              <a:rPr lang="en-US" dirty="0">
                <a:solidFill>
                  <a:schemeClr val="tx1"/>
                </a:solidFill>
              </a:rPr>
              <a:t> can </a:t>
            </a:r>
            <a:r>
              <a:rPr lang="en-US" dirty="0"/>
              <a:t>lead to mental and physical health problems that leave caregivers burned out, impatient, and more susceptible to neglecting or lashing out at the elders in their care.</a:t>
            </a:r>
          </a:p>
          <a:p>
            <a:pPr algn="just"/>
            <a:r>
              <a:rPr lang="en-US" dirty="0"/>
              <a:t>In addition to the caregiver’s inability to manage stress, other risk factors for elder abuse include:</a:t>
            </a:r>
          </a:p>
          <a:p>
            <a:pPr algn="just"/>
            <a:r>
              <a:rPr lang="en-US" dirty="0"/>
              <a:t>Depression in the caregiver</a:t>
            </a:r>
          </a:p>
          <a:p>
            <a:pPr algn="just"/>
            <a:r>
              <a:rPr lang="en-US" dirty="0"/>
              <a:t>Lack of support from other potential caregivers</a:t>
            </a:r>
          </a:p>
          <a:p>
            <a:pPr algn="just"/>
            <a:r>
              <a:rPr lang="en-US" dirty="0"/>
              <a:t>The caregiver’s perception that taking care of the elder is burdensome and without emotional reward</a:t>
            </a:r>
          </a:p>
          <a:p>
            <a:pPr algn="just"/>
            <a:r>
              <a:rPr lang="en-US" dirty="0"/>
              <a:t>Substance abuse by the caregiver</a:t>
            </a:r>
          </a:p>
          <a:p>
            <a:pPr algn="just"/>
            <a:r>
              <a:rPr lang="en-US" dirty="0"/>
              <a:t>The intensity of the elderly person’s illness or dementia</a:t>
            </a:r>
          </a:p>
          <a:p>
            <a:pPr algn="just"/>
            <a:r>
              <a:rPr lang="en-US" dirty="0"/>
              <a:t>Social isolation—the elder and caregiver are alone together almost all the time</a:t>
            </a:r>
          </a:p>
          <a:p>
            <a:pPr algn="just"/>
            <a:r>
              <a:rPr lang="en-US" dirty="0"/>
              <a:t>The elder’s role, at an earlier time, as an abusive parent or spouse</a:t>
            </a:r>
          </a:p>
          <a:p>
            <a:pPr algn="just"/>
            <a:r>
              <a:rPr lang="en-US" dirty="0"/>
              <a:t>A history of domestic violence in the home</a:t>
            </a:r>
          </a:p>
          <a:p>
            <a:pPr algn="just"/>
            <a:r>
              <a:rPr lang="en-US" dirty="0"/>
              <a:t>The elder’s own tendency toward verbal or physical aggression</a:t>
            </a:r>
          </a:p>
          <a:p>
            <a:pPr marL="0" indent="0">
              <a:buNone/>
            </a:pPr>
            <a:endParaRPr lang="en-US" dirty="0"/>
          </a:p>
        </p:txBody>
      </p:sp>
    </p:spTree>
    <p:extLst>
      <p:ext uri="{BB962C8B-B14F-4D97-AF65-F5344CB8AC3E}">
        <p14:creationId xmlns:p14="http://schemas.microsoft.com/office/powerpoint/2010/main" val="2374199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A4A58-F5E9-C745-AAFA-4EABDDDE071E}"/>
              </a:ext>
            </a:extLst>
          </p:cNvPr>
          <p:cNvSpPr>
            <a:spLocks noGrp="1"/>
          </p:cNvSpPr>
          <p:nvPr>
            <p:ph type="title"/>
          </p:nvPr>
        </p:nvSpPr>
        <p:spPr>
          <a:xfrm>
            <a:off x="2154936" y="104721"/>
            <a:ext cx="7729728" cy="733479"/>
          </a:xfrm>
        </p:spPr>
        <p:txBody>
          <a:bodyPr>
            <a:normAutofit fontScale="90000"/>
          </a:bodyPr>
          <a:lstStyle/>
          <a:p>
            <a:r>
              <a:rPr lang="en-US" dirty="0"/>
              <a:t>Warning signs of abuse</a:t>
            </a:r>
          </a:p>
        </p:txBody>
      </p:sp>
      <p:sp>
        <p:nvSpPr>
          <p:cNvPr id="3" name="Content Placeholder 2">
            <a:extLst>
              <a:ext uri="{FF2B5EF4-FFF2-40B4-BE49-F238E27FC236}">
                <a16:creationId xmlns:a16="http://schemas.microsoft.com/office/drawing/2014/main" id="{36742090-9061-DD4B-9DA7-506337ECDBC4}"/>
              </a:ext>
            </a:extLst>
          </p:cNvPr>
          <p:cNvSpPr>
            <a:spLocks noGrp="1"/>
          </p:cNvSpPr>
          <p:nvPr>
            <p:ph idx="1"/>
          </p:nvPr>
        </p:nvSpPr>
        <p:spPr>
          <a:xfrm>
            <a:off x="337457" y="1208314"/>
            <a:ext cx="11854543" cy="5431972"/>
          </a:xfrm>
        </p:spPr>
        <p:txBody>
          <a:bodyPr>
            <a:normAutofit fontScale="92500" lnSpcReduction="20000"/>
          </a:bodyPr>
          <a:lstStyle/>
          <a:p>
            <a:pPr algn="ctr"/>
            <a:r>
              <a:rPr lang="en-US" b="1" dirty="0"/>
              <a:t>Financial exploitation warning signs:</a:t>
            </a:r>
            <a:endParaRPr lang="en-US" dirty="0"/>
          </a:p>
          <a:p>
            <a:r>
              <a:rPr lang="en-US" dirty="0"/>
              <a:t>Significant withdrawals from the elder’s accounts</a:t>
            </a:r>
          </a:p>
          <a:p>
            <a:r>
              <a:rPr lang="en-US" dirty="0"/>
              <a:t>Sudden changes in the elder’s financial condition</a:t>
            </a:r>
          </a:p>
          <a:p>
            <a:r>
              <a:rPr lang="en-US" dirty="0"/>
              <a:t>Items or cash missing from the senior’s household</a:t>
            </a:r>
          </a:p>
          <a:p>
            <a:r>
              <a:rPr lang="en-US" dirty="0"/>
              <a:t>Suspicious changes in wills, power of attorney, titles, and policies</a:t>
            </a:r>
          </a:p>
          <a:p>
            <a:r>
              <a:rPr lang="en-US" dirty="0"/>
              <a:t>Addition of names to the senior’s signature card</a:t>
            </a:r>
          </a:p>
          <a:p>
            <a:r>
              <a:rPr lang="en-US" dirty="0"/>
              <a:t>Financial activity the senior couldn’t have undertaken, such as an ATM withdrawal when the account holder is bedridden</a:t>
            </a:r>
          </a:p>
          <a:p>
            <a:r>
              <a:rPr lang="en-US" dirty="0"/>
              <a:t>Unnecessary services, goods, or subscriptions</a:t>
            </a:r>
          </a:p>
          <a:p>
            <a:pPr algn="ctr"/>
            <a:r>
              <a:rPr lang="en-US" b="1" dirty="0"/>
              <a:t>Elder neglect or self-neglect warning signs:</a:t>
            </a:r>
            <a:endParaRPr lang="en-US" dirty="0"/>
          </a:p>
          <a:p>
            <a:r>
              <a:rPr lang="en-US" dirty="0"/>
              <a:t>Unusual weight loss, malnutrition, dehydration</a:t>
            </a:r>
          </a:p>
          <a:p>
            <a:r>
              <a:rPr lang="en-US" dirty="0"/>
              <a:t>Untreated physical problems, such as bed sores</a:t>
            </a:r>
          </a:p>
          <a:p>
            <a:r>
              <a:rPr lang="en-US" dirty="0"/>
              <a:t>Unsanitary living conditions: dirt, bugs, soiled bedding and clothes</a:t>
            </a:r>
          </a:p>
          <a:p>
            <a:r>
              <a:rPr lang="en-US" dirty="0"/>
              <a:t>Being left dirty or unbathed</a:t>
            </a:r>
          </a:p>
          <a:p>
            <a:r>
              <a:rPr lang="en-US" dirty="0"/>
              <a:t>Unsuitable clothing or covering for the weather</a:t>
            </a:r>
          </a:p>
          <a:p>
            <a:r>
              <a:rPr lang="en-US" dirty="0"/>
              <a:t>Unsafe living conditions (no heat or running water; faulty electrical wiring; other fire hazards)</a:t>
            </a:r>
          </a:p>
          <a:p>
            <a:r>
              <a:rPr lang="en-US" dirty="0"/>
              <a:t>Desertion of the elder at a public place</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168829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10BC8-1DAD-3047-B16E-EA358525532B}"/>
              </a:ext>
            </a:extLst>
          </p:cNvPr>
          <p:cNvSpPr>
            <a:spLocks noGrp="1"/>
          </p:cNvSpPr>
          <p:nvPr>
            <p:ph type="title"/>
          </p:nvPr>
        </p:nvSpPr>
        <p:spPr>
          <a:xfrm>
            <a:off x="2231136" y="191806"/>
            <a:ext cx="7729728" cy="668165"/>
          </a:xfrm>
        </p:spPr>
        <p:txBody>
          <a:bodyPr>
            <a:normAutofit/>
          </a:bodyPr>
          <a:lstStyle/>
          <a:p>
            <a:r>
              <a:rPr lang="en-US" sz="2000" dirty="0"/>
              <a:t>Warning signs of abuse</a:t>
            </a:r>
          </a:p>
        </p:txBody>
      </p:sp>
      <p:sp>
        <p:nvSpPr>
          <p:cNvPr id="3" name="Content Placeholder 2">
            <a:extLst>
              <a:ext uri="{FF2B5EF4-FFF2-40B4-BE49-F238E27FC236}">
                <a16:creationId xmlns:a16="http://schemas.microsoft.com/office/drawing/2014/main" id="{8D4B5F90-30E9-CA41-B18D-AAFE9ACC69B2}"/>
              </a:ext>
            </a:extLst>
          </p:cNvPr>
          <p:cNvSpPr>
            <a:spLocks noGrp="1"/>
          </p:cNvSpPr>
          <p:nvPr>
            <p:ph idx="1"/>
          </p:nvPr>
        </p:nvSpPr>
        <p:spPr>
          <a:xfrm>
            <a:off x="272143" y="1175658"/>
            <a:ext cx="11266714" cy="5490536"/>
          </a:xfrm>
        </p:spPr>
        <p:txBody>
          <a:bodyPr>
            <a:normAutofit fontScale="92500" lnSpcReduction="10000"/>
          </a:bodyPr>
          <a:lstStyle/>
          <a:p>
            <a:pPr algn="ctr"/>
            <a:r>
              <a:rPr lang="en-US" b="1" dirty="0"/>
              <a:t>Physical abuse warning signs:</a:t>
            </a:r>
            <a:endParaRPr lang="en-US" dirty="0"/>
          </a:p>
          <a:p>
            <a:r>
              <a:rPr lang="en-US" dirty="0"/>
              <a:t>Unexplained signs of injury, such as bruises, welts, or scars, especially if they appear symmetrically on two sides of the body</a:t>
            </a:r>
          </a:p>
          <a:p>
            <a:r>
              <a:rPr lang="en-US" dirty="0"/>
              <a:t>Broken bones, sprains, or dislocations</a:t>
            </a:r>
          </a:p>
          <a:p>
            <a:r>
              <a:rPr lang="en-US" dirty="0"/>
              <a:t>A report of drug overdose or an apparent failure to take medication regularly (a prescription has more remaining than it should)</a:t>
            </a:r>
          </a:p>
          <a:p>
            <a:r>
              <a:rPr lang="en-US" dirty="0"/>
              <a:t>Broken eyeglasses or frames</a:t>
            </a:r>
          </a:p>
          <a:p>
            <a:r>
              <a:rPr lang="en-US" dirty="0"/>
              <a:t>Signs of being restrained, such as rope marks on wrists</a:t>
            </a:r>
          </a:p>
          <a:p>
            <a:r>
              <a:rPr lang="en-US" dirty="0"/>
              <a:t>Caregiver’s refusal to allow you to see the elder alone</a:t>
            </a:r>
          </a:p>
          <a:p>
            <a:pPr algn="ctr"/>
            <a:r>
              <a:rPr lang="en-US" b="1" dirty="0"/>
              <a:t>Emotional abuse warning signs:</a:t>
            </a:r>
            <a:endParaRPr lang="en-US" dirty="0"/>
          </a:p>
          <a:p>
            <a:r>
              <a:rPr lang="en-US" dirty="0"/>
              <a:t>Threatening, belittling, or controlling caregiver behavior</a:t>
            </a:r>
          </a:p>
          <a:p>
            <a:r>
              <a:rPr lang="en-US" dirty="0"/>
              <a:t>Behavior from the elder that mimics dementia, such as rocking, sucking, or mumbling to themselves</a:t>
            </a:r>
          </a:p>
          <a:p>
            <a:pPr algn="ctr"/>
            <a:r>
              <a:rPr lang="en-US" b="1" dirty="0"/>
              <a:t>Sexual abuse warning signs:</a:t>
            </a:r>
            <a:endParaRPr lang="en-US" dirty="0"/>
          </a:p>
          <a:p>
            <a:r>
              <a:rPr lang="en-US" dirty="0"/>
              <a:t>Bruises around breasts or genitals</a:t>
            </a:r>
          </a:p>
          <a:p>
            <a:r>
              <a:rPr lang="en-US" dirty="0"/>
              <a:t>Unexplained vaginal or anal bleeding</a:t>
            </a:r>
          </a:p>
          <a:p>
            <a:r>
              <a:rPr lang="en-US" dirty="0"/>
              <a:t>Torn, stained, or bloody underclothing</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755763693"/>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Parcel</Template>
  <TotalTime>13286</TotalTime>
  <Words>928</Words>
  <Application>Microsoft Macintosh PowerPoint</Application>
  <PresentationFormat>Widescreen</PresentationFormat>
  <Paragraphs>118</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Gill Sans MT</vt:lpstr>
      <vt:lpstr>Parcel</vt:lpstr>
      <vt:lpstr>Elder abuse  definition, risk factors, warning signs and types of abuse</vt:lpstr>
      <vt:lpstr>Definition</vt:lpstr>
      <vt:lpstr>definition</vt:lpstr>
      <vt:lpstr>Who is being abused?</vt:lpstr>
      <vt:lpstr>Elder abuse statistics</vt:lpstr>
      <vt:lpstr>Elder abuse statistics</vt:lpstr>
      <vt:lpstr>Risk factors for elder abuse</vt:lpstr>
      <vt:lpstr>Warning signs of abuse</vt:lpstr>
      <vt:lpstr>Warning signs of abuse</vt:lpstr>
      <vt:lpstr>How to address elder abuse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Elder abuse</dc:title>
  <dc:creator>Microsoft Office User</dc:creator>
  <cp:lastModifiedBy>Microsoft Office User</cp:lastModifiedBy>
  <cp:revision>12</cp:revision>
  <dcterms:created xsi:type="dcterms:W3CDTF">2019-09-15T01:36:39Z</dcterms:created>
  <dcterms:modified xsi:type="dcterms:W3CDTF">2019-10-24T04:17:21Z</dcterms:modified>
</cp:coreProperties>
</file>