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5" r:id="rId4"/>
    <p:sldId id="258" r:id="rId5"/>
    <p:sldId id="271" r:id="rId6"/>
    <p:sldId id="273" r:id="rId7"/>
    <p:sldId id="280" r:id="rId8"/>
    <p:sldId id="282" r:id="rId9"/>
    <p:sldId id="281" r:id="rId10"/>
    <p:sldId id="266" r:id="rId11"/>
    <p:sldId id="267" r:id="rId12"/>
    <p:sldId id="272" r:id="rId13"/>
    <p:sldId id="268" r:id="rId14"/>
    <p:sldId id="269" r:id="rId15"/>
    <p:sldId id="270" r:id="rId16"/>
    <p:sldId id="259" r:id="rId17"/>
    <p:sldId id="260" r:id="rId18"/>
    <p:sldId id="275" r:id="rId19"/>
    <p:sldId id="261" r:id="rId20"/>
    <p:sldId id="276" r:id="rId21"/>
    <p:sldId id="277" r:id="rId22"/>
    <p:sldId id="278" r:id="rId23"/>
    <p:sldId id="26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4"/>
    <p:restoredTop sz="94663"/>
  </p:normalViewPr>
  <p:slideViewPr>
    <p:cSldViewPr snapToGrid="0" snapToObjects="1">
      <p:cViewPr varScale="1">
        <p:scale>
          <a:sx n="95" d="100"/>
          <a:sy n="95" d="100"/>
        </p:scale>
        <p:origin x="1056" y="176"/>
      </p:cViewPr>
      <p:guideLst/>
    </p:cSldViewPr>
  </p:slideViewPr>
  <p:notesTextViewPr>
    <p:cViewPr>
      <p:scale>
        <a:sx n="1" d="1"/>
        <a:sy n="1" d="1"/>
      </p:scale>
      <p:origin x="0" y="0"/>
    </p:cViewPr>
  </p:notesTextViewPr>
  <p:sorterViewPr>
    <p:cViewPr>
      <p:scale>
        <a:sx n="118" d="100"/>
        <a:sy n="11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9/19/19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9/19/19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9/19/19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9/19/19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9/19/19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3296-39A8-8C43-B196-690DF7BE1379}"/>
              </a:ext>
            </a:extLst>
          </p:cNvPr>
          <p:cNvSpPr>
            <a:spLocks noGrp="1"/>
          </p:cNvSpPr>
          <p:nvPr>
            <p:ph type="ctrTitle"/>
          </p:nvPr>
        </p:nvSpPr>
        <p:spPr>
          <a:xfrm>
            <a:off x="1600200" y="930158"/>
            <a:ext cx="8991600" cy="3265324"/>
          </a:xfrm>
        </p:spPr>
        <p:txBody>
          <a:bodyPr>
            <a:normAutofit/>
          </a:bodyPr>
          <a:lstStyle/>
          <a:p>
            <a:r>
              <a:rPr lang="en-US" sz="2800" dirty="0"/>
              <a:t>Adolescent substance use</a:t>
            </a:r>
            <a:br>
              <a:rPr lang="en-US" sz="2800" dirty="0"/>
            </a:br>
            <a:br>
              <a:rPr lang="en-US" sz="2800" dirty="0"/>
            </a:br>
            <a:r>
              <a:rPr lang="en-US" sz="2800" dirty="0"/>
              <a:t>current Trends, risk factors, warning signs and effects of chronic use on brain development</a:t>
            </a:r>
          </a:p>
        </p:txBody>
      </p:sp>
      <p:sp>
        <p:nvSpPr>
          <p:cNvPr id="3" name="Subtitle 2">
            <a:extLst>
              <a:ext uri="{FF2B5EF4-FFF2-40B4-BE49-F238E27FC236}">
                <a16:creationId xmlns:a16="http://schemas.microsoft.com/office/drawing/2014/main" id="{89F3F335-5DA7-7A49-ADDE-91437BA73E05}"/>
              </a:ext>
            </a:extLst>
          </p:cNvPr>
          <p:cNvSpPr>
            <a:spLocks noGrp="1"/>
          </p:cNvSpPr>
          <p:nvPr>
            <p:ph type="subTitle" idx="1"/>
          </p:nvPr>
        </p:nvSpPr>
        <p:spPr>
          <a:xfrm>
            <a:off x="2695194" y="4694479"/>
            <a:ext cx="6801612" cy="542185"/>
          </a:xfrm>
        </p:spPr>
        <p:txBody>
          <a:bodyPr/>
          <a:lstStyle/>
          <a:p>
            <a:r>
              <a:rPr lang="en-US" dirty="0">
                <a:solidFill>
                  <a:schemeClr val="bg1"/>
                </a:solidFill>
              </a:rPr>
              <a:t>Elijah Levy, Ph.D. </a:t>
            </a:r>
          </a:p>
        </p:txBody>
      </p:sp>
    </p:spTree>
    <p:extLst>
      <p:ext uri="{BB962C8B-B14F-4D97-AF65-F5344CB8AC3E}">
        <p14:creationId xmlns:p14="http://schemas.microsoft.com/office/powerpoint/2010/main" val="1008802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703C5-A82C-5647-A6C0-729E9C9F1B86}"/>
              </a:ext>
            </a:extLst>
          </p:cNvPr>
          <p:cNvSpPr>
            <a:spLocks noGrp="1"/>
          </p:cNvSpPr>
          <p:nvPr>
            <p:ph type="title"/>
          </p:nvPr>
        </p:nvSpPr>
        <p:spPr>
          <a:xfrm>
            <a:off x="2231136" y="240299"/>
            <a:ext cx="7729728" cy="433802"/>
          </a:xfrm>
        </p:spPr>
        <p:txBody>
          <a:bodyPr>
            <a:normAutofit fontScale="90000"/>
          </a:bodyPr>
          <a:lstStyle/>
          <a:p>
            <a:r>
              <a:rPr lang="en-US" sz="2000" dirty="0"/>
              <a:t>Alcohol use</a:t>
            </a:r>
          </a:p>
        </p:txBody>
      </p:sp>
      <p:sp>
        <p:nvSpPr>
          <p:cNvPr id="3" name="Content Placeholder 2">
            <a:extLst>
              <a:ext uri="{FF2B5EF4-FFF2-40B4-BE49-F238E27FC236}">
                <a16:creationId xmlns:a16="http://schemas.microsoft.com/office/drawing/2014/main" id="{5FBC1151-51D6-4844-A1BB-6E85A67A02B5}"/>
              </a:ext>
            </a:extLst>
          </p:cNvPr>
          <p:cNvSpPr>
            <a:spLocks noGrp="1"/>
          </p:cNvSpPr>
          <p:nvPr>
            <p:ph idx="1"/>
          </p:nvPr>
        </p:nvSpPr>
        <p:spPr>
          <a:xfrm>
            <a:off x="349624" y="941293"/>
            <a:ext cx="11308976" cy="5676407"/>
          </a:xfrm>
        </p:spPr>
        <p:txBody>
          <a:bodyPr>
            <a:normAutofit/>
          </a:bodyPr>
          <a:lstStyle/>
          <a:p>
            <a:pPr marL="228600" lvl="1" indent="0">
              <a:buNone/>
            </a:pPr>
            <a:r>
              <a:rPr lang="en-US" dirty="0"/>
              <a:t>Alcohol is the substance most often used by adolescents. </a:t>
            </a:r>
          </a:p>
          <a:p>
            <a:pPr marL="228600" lvl="1" indent="0">
              <a:buNone/>
            </a:pPr>
            <a:r>
              <a:rPr lang="en-US" dirty="0"/>
              <a:t>About 70% of 12th graders report having tried alcohol, although only 55% say they have ever been drunk.</a:t>
            </a:r>
          </a:p>
          <a:p>
            <a:pPr marL="228600" lvl="1" indent="0">
              <a:buNone/>
            </a:pPr>
            <a:r>
              <a:rPr lang="en-US" dirty="0"/>
              <a:t> About 50% of 12th graders have consumed alcohol. </a:t>
            </a:r>
          </a:p>
          <a:p>
            <a:pPr marL="228600" lvl="1" indent="0">
              <a:buNone/>
            </a:pPr>
            <a:r>
              <a:rPr lang="en-US" dirty="0"/>
              <a:t>Heavy alcohol use is also common, and nearly 90% of all alcohol consumed by adolescents occurs during a binge. </a:t>
            </a:r>
          </a:p>
          <a:p>
            <a:pPr marL="228600" lvl="1" indent="0">
              <a:buNone/>
            </a:pPr>
            <a:r>
              <a:rPr lang="en-US" dirty="0"/>
              <a:t>A binge is generally considered to be consuming more than 4 drinks within 2 hours or less. </a:t>
            </a:r>
          </a:p>
          <a:p>
            <a:pPr marL="228600" lvl="1" indent="0">
              <a:buNone/>
            </a:pPr>
            <a:r>
              <a:rPr lang="en-US" dirty="0"/>
              <a:t>Binges put adolescents at risk of accidents, injuries, unwise or unwanted sexual activity, and other unfortunate situations. </a:t>
            </a:r>
          </a:p>
          <a:p>
            <a:pPr marL="0" indent="0" algn="ctr">
              <a:buNone/>
            </a:pPr>
            <a:endParaRPr lang="en-US" dirty="0">
              <a:solidFill>
                <a:srgbClr val="FF0000"/>
              </a:solidFill>
            </a:endParaRPr>
          </a:p>
          <a:p>
            <a:pPr marL="0" indent="0" algn="ctr">
              <a:buNone/>
            </a:pPr>
            <a:r>
              <a:rPr lang="en-US" dirty="0">
                <a:solidFill>
                  <a:schemeClr val="tx1"/>
                </a:solidFill>
              </a:rPr>
              <a:t>Societal and Media Influences</a:t>
            </a:r>
          </a:p>
          <a:p>
            <a:pPr marL="228600" lvl="1" indent="0">
              <a:buNone/>
            </a:pPr>
            <a:r>
              <a:rPr lang="en-US" dirty="0"/>
              <a:t>Society and the media portray drinking as acceptable or even fashionable. </a:t>
            </a:r>
          </a:p>
          <a:p>
            <a:pPr marL="228600" lvl="1" indent="0">
              <a:buNone/>
            </a:pPr>
            <a:r>
              <a:rPr lang="en-US" dirty="0"/>
              <a:t>Despite these influences, parents can make a difference by conveying clear expectations to their adolescent regarding drinking, setting limits consistently, and monitoring. </a:t>
            </a:r>
          </a:p>
          <a:p>
            <a:pPr marL="228600" lvl="1" indent="0">
              <a:buNone/>
            </a:pPr>
            <a:r>
              <a:rPr lang="en-US" dirty="0"/>
              <a:t>Adolescents whose family members drink excessively may think this behavior is acceptable. </a:t>
            </a:r>
          </a:p>
          <a:p>
            <a:pPr marL="228600" lvl="1" indent="0">
              <a:buNone/>
            </a:pPr>
            <a:r>
              <a:rPr lang="en-US" dirty="0"/>
              <a:t>Some adolescents who try alcohol go on to develop an alcohol use disorder.</a:t>
            </a:r>
          </a:p>
          <a:p>
            <a:pPr marL="228600" lvl="1" indent="0">
              <a:buNone/>
            </a:pPr>
            <a:r>
              <a:rPr lang="en-US" dirty="0"/>
              <a:t>Risk factors for developing a disorder include starting drinking at a young age and genetics. </a:t>
            </a:r>
          </a:p>
          <a:p>
            <a:pPr marL="228600" lvl="1" indent="0">
              <a:buNone/>
            </a:pPr>
            <a:r>
              <a:rPr lang="en-US" dirty="0"/>
              <a:t>Adolescents who have a family member with an alcohol use disorder should be made aware of their increased risk.</a:t>
            </a:r>
          </a:p>
          <a:p>
            <a:pPr marL="0" indent="0">
              <a:buNone/>
            </a:pPr>
            <a:endParaRPr lang="en-US" dirty="0"/>
          </a:p>
        </p:txBody>
      </p:sp>
    </p:spTree>
    <p:extLst>
      <p:ext uri="{BB962C8B-B14F-4D97-AF65-F5344CB8AC3E}">
        <p14:creationId xmlns:p14="http://schemas.microsoft.com/office/powerpoint/2010/main" val="353528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02D8E-BC23-AC46-8333-AF4727154B95}"/>
              </a:ext>
            </a:extLst>
          </p:cNvPr>
          <p:cNvSpPr>
            <a:spLocks noGrp="1"/>
          </p:cNvSpPr>
          <p:nvPr>
            <p:ph type="title"/>
          </p:nvPr>
        </p:nvSpPr>
        <p:spPr>
          <a:xfrm>
            <a:off x="2231136" y="159617"/>
            <a:ext cx="7729728" cy="433802"/>
          </a:xfrm>
        </p:spPr>
        <p:txBody>
          <a:bodyPr>
            <a:normAutofit fontScale="90000"/>
          </a:bodyPr>
          <a:lstStyle/>
          <a:p>
            <a:r>
              <a:rPr lang="en-US" sz="2000" dirty="0"/>
              <a:t>Tobacco use</a:t>
            </a:r>
          </a:p>
        </p:txBody>
      </p:sp>
      <p:sp>
        <p:nvSpPr>
          <p:cNvPr id="3" name="Content Placeholder 2">
            <a:extLst>
              <a:ext uri="{FF2B5EF4-FFF2-40B4-BE49-F238E27FC236}">
                <a16:creationId xmlns:a16="http://schemas.microsoft.com/office/drawing/2014/main" id="{23942966-210D-C341-98D4-BA515FDF1FB5}"/>
              </a:ext>
            </a:extLst>
          </p:cNvPr>
          <p:cNvSpPr>
            <a:spLocks noGrp="1"/>
          </p:cNvSpPr>
          <p:nvPr>
            <p:ph idx="1"/>
          </p:nvPr>
        </p:nvSpPr>
        <p:spPr>
          <a:xfrm>
            <a:off x="322729" y="820271"/>
            <a:ext cx="11591365" cy="5715000"/>
          </a:xfrm>
        </p:spPr>
        <p:txBody>
          <a:bodyPr>
            <a:normAutofit/>
          </a:bodyPr>
          <a:lstStyle/>
          <a:p>
            <a:pPr marL="0" indent="0">
              <a:buNone/>
            </a:pPr>
            <a:endParaRPr lang="en-US" dirty="0"/>
          </a:p>
          <a:p>
            <a:pPr marL="0" indent="0">
              <a:buNone/>
            </a:pPr>
            <a:endParaRPr lang="en-US" dirty="0"/>
          </a:p>
          <a:p>
            <a:pPr marL="0" indent="0">
              <a:buNone/>
            </a:pPr>
            <a:r>
              <a:rPr lang="en-US" dirty="0"/>
              <a:t>The majority of adults who smoke cigarettes began smoking during adolescence. </a:t>
            </a:r>
          </a:p>
          <a:p>
            <a:pPr marL="0" indent="0">
              <a:buNone/>
            </a:pPr>
            <a:r>
              <a:rPr lang="en-US" dirty="0"/>
              <a:t>Even young children may experiment with cigarettes. </a:t>
            </a:r>
          </a:p>
          <a:p>
            <a:pPr marL="0" indent="0">
              <a:buNone/>
            </a:pPr>
            <a:r>
              <a:rPr lang="en-US" dirty="0"/>
              <a:t>In 2017, about 8.8% of high school students reported current cigarette use (smoked in the previous 30 days), down from 27.5% in 1991. </a:t>
            </a:r>
          </a:p>
          <a:p>
            <a:pPr marL="0" indent="0">
              <a:buNone/>
            </a:pPr>
            <a:r>
              <a:rPr lang="en-US" dirty="0"/>
              <a:t>Only about 2% of high school students report smoking every day. </a:t>
            </a:r>
          </a:p>
          <a:p>
            <a:pPr marL="0" indent="0">
              <a:buNone/>
            </a:pPr>
            <a:r>
              <a:rPr lang="en-US" dirty="0"/>
              <a:t>In the United States, more than 2,000 people begin smoking every day. </a:t>
            </a:r>
          </a:p>
          <a:p>
            <a:pPr marL="0" indent="0">
              <a:buNone/>
            </a:pPr>
            <a:r>
              <a:rPr lang="en-US" dirty="0"/>
              <a:t>Of these new smokers, 31% are under age 16 and more than 50% are under age 18. If adolescents do not try cigarettes before age 19, they are very unlikely to become smokers as adults.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86405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9000F-43AE-A745-81D5-D5E839FB96E7}"/>
              </a:ext>
            </a:extLst>
          </p:cNvPr>
          <p:cNvSpPr>
            <a:spLocks noGrp="1"/>
          </p:cNvSpPr>
          <p:nvPr>
            <p:ph type="title"/>
          </p:nvPr>
        </p:nvSpPr>
        <p:spPr>
          <a:xfrm>
            <a:off x="2231136" y="198209"/>
            <a:ext cx="7729728" cy="487590"/>
          </a:xfrm>
        </p:spPr>
        <p:txBody>
          <a:bodyPr>
            <a:normAutofit fontScale="90000"/>
          </a:bodyPr>
          <a:lstStyle/>
          <a:p>
            <a:r>
              <a:rPr lang="en-US" sz="2000" dirty="0"/>
              <a:t>Tobacco use</a:t>
            </a:r>
          </a:p>
        </p:txBody>
      </p:sp>
      <p:sp>
        <p:nvSpPr>
          <p:cNvPr id="3" name="Content Placeholder 2">
            <a:extLst>
              <a:ext uri="{FF2B5EF4-FFF2-40B4-BE49-F238E27FC236}">
                <a16:creationId xmlns:a16="http://schemas.microsoft.com/office/drawing/2014/main" id="{42EB74A9-D74C-A54C-9570-A3D0FBDA229D}"/>
              </a:ext>
            </a:extLst>
          </p:cNvPr>
          <p:cNvSpPr>
            <a:spLocks noGrp="1"/>
          </p:cNvSpPr>
          <p:nvPr>
            <p:ph idx="1"/>
          </p:nvPr>
        </p:nvSpPr>
        <p:spPr>
          <a:xfrm>
            <a:off x="309281" y="1048872"/>
            <a:ext cx="11564471" cy="5472952"/>
          </a:xfrm>
        </p:spPr>
        <p:txBody>
          <a:bodyPr>
            <a:normAutofit/>
          </a:bodyPr>
          <a:lstStyle/>
          <a:p>
            <a:pPr marL="0" indent="0" algn="ctr">
              <a:buNone/>
            </a:pPr>
            <a:endParaRPr lang="en-US" dirty="0">
              <a:solidFill>
                <a:srgbClr val="FF0000"/>
              </a:solidFill>
            </a:endParaRPr>
          </a:p>
          <a:p>
            <a:pPr marL="0" indent="0" algn="ctr">
              <a:buNone/>
            </a:pPr>
            <a:r>
              <a:rPr lang="en-US" dirty="0">
                <a:solidFill>
                  <a:schemeClr val="tx1"/>
                </a:solidFill>
              </a:rPr>
              <a:t>The single strongest risk factor for adolescent smoking includes:</a:t>
            </a:r>
          </a:p>
          <a:p>
            <a:endParaRPr lang="en-US" dirty="0"/>
          </a:p>
          <a:p>
            <a:pPr lvl="1"/>
            <a:r>
              <a:rPr lang="en-US" dirty="0"/>
              <a:t>Having parents who smoke</a:t>
            </a:r>
          </a:p>
          <a:p>
            <a:pPr lvl="1"/>
            <a:r>
              <a:rPr lang="en-US" dirty="0"/>
              <a:t>Other risk factors often associated with starting smoking during childhood include</a:t>
            </a:r>
          </a:p>
          <a:p>
            <a:pPr lvl="1"/>
            <a:r>
              <a:rPr lang="en-US" dirty="0"/>
              <a:t>Peers and role models (such as celebrities) who smoke</a:t>
            </a:r>
          </a:p>
          <a:p>
            <a:pPr lvl="1"/>
            <a:r>
              <a:rPr lang="en-US" dirty="0"/>
              <a:t>Poor school performance</a:t>
            </a:r>
          </a:p>
          <a:p>
            <a:pPr lvl="1"/>
            <a:r>
              <a:rPr lang="en-US" dirty="0"/>
              <a:t>Other high-risk behavior (such as excessive dieting, particularly among girls; physical fighting and drunk driving, particularly among boys; or use of alcohol or other drugs)</a:t>
            </a:r>
          </a:p>
          <a:p>
            <a:pPr lvl="1"/>
            <a:r>
              <a:rPr lang="en-US" dirty="0"/>
              <a:t>Poor problem-solving abilities</a:t>
            </a:r>
          </a:p>
          <a:p>
            <a:pPr lvl="1"/>
            <a:r>
              <a:rPr lang="en-US" dirty="0"/>
              <a:t>Availability of cigarettes</a:t>
            </a:r>
          </a:p>
          <a:p>
            <a:pPr lvl="1"/>
            <a:r>
              <a:rPr lang="en-US" dirty="0"/>
              <a:t>Poor self-esteem</a:t>
            </a:r>
          </a:p>
          <a:p>
            <a:pPr marL="0" indent="0">
              <a:buNone/>
            </a:pPr>
            <a:endParaRPr lang="en-US" dirty="0"/>
          </a:p>
        </p:txBody>
      </p:sp>
    </p:spTree>
    <p:extLst>
      <p:ext uri="{BB962C8B-B14F-4D97-AF65-F5344CB8AC3E}">
        <p14:creationId xmlns:p14="http://schemas.microsoft.com/office/powerpoint/2010/main" val="2449668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520B4-F817-3745-8AF5-9C476CC021DE}"/>
              </a:ext>
            </a:extLst>
          </p:cNvPr>
          <p:cNvSpPr>
            <a:spLocks noGrp="1"/>
          </p:cNvSpPr>
          <p:nvPr>
            <p:ph type="title"/>
          </p:nvPr>
        </p:nvSpPr>
        <p:spPr>
          <a:xfrm>
            <a:off x="2231136" y="278892"/>
            <a:ext cx="7729728" cy="447249"/>
          </a:xfrm>
        </p:spPr>
        <p:txBody>
          <a:bodyPr>
            <a:normAutofit fontScale="90000"/>
          </a:bodyPr>
          <a:lstStyle/>
          <a:p>
            <a:r>
              <a:rPr lang="en-US" sz="2000" dirty="0"/>
              <a:t>Electronic cigarettes</a:t>
            </a:r>
          </a:p>
        </p:txBody>
      </p:sp>
      <p:sp>
        <p:nvSpPr>
          <p:cNvPr id="3" name="Content Placeholder 2">
            <a:extLst>
              <a:ext uri="{FF2B5EF4-FFF2-40B4-BE49-F238E27FC236}">
                <a16:creationId xmlns:a16="http://schemas.microsoft.com/office/drawing/2014/main" id="{EED76982-639F-5A47-BB48-56DB2C3D58C1}"/>
              </a:ext>
            </a:extLst>
          </p:cNvPr>
          <p:cNvSpPr>
            <a:spLocks noGrp="1"/>
          </p:cNvSpPr>
          <p:nvPr>
            <p:ph idx="1"/>
          </p:nvPr>
        </p:nvSpPr>
        <p:spPr>
          <a:xfrm>
            <a:off x="255495" y="941294"/>
            <a:ext cx="11725834" cy="5795682"/>
          </a:xfrm>
        </p:spPr>
        <p:txBody>
          <a:bodyPr>
            <a:normAutofit/>
          </a:bodyPr>
          <a:lstStyle/>
          <a:p>
            <a:pPr marL="228600" lvl="1" indent="0">
              <a:buNone/>
            </a:pPr>
            <a:endParaRPr lang="en-US" sz="1800" dirty="0"/>
          </a:p>
          <a:p>
            <a:pPr marL="228600" lvl="1" indent="0">
              <a:buNone/>
            </a:pPr>
            <a:r>
              <a:rPr lang="en-US" sz="1800" dirty="0"/>
              <a:t>Electronic cigarettes (e-cigarettes, e-cigs, vapes) have also been increasing significantly in popularity and may be mislabeled as safe alternatives to cigarettes. </a:t>
            </a:r>
          </a:p>
          <a:p>
            <a:pPr marL="228600" lvl="1" indent="0">
              <a:buNone/>
            </a:pPr>
            <a:r>
              <a:rPr lang="en-US" sz="1800" dirty="0"/>
              <a:t>E-cigarettes contain liquid </a:t>
            </a:r>
            <a:r>
              <a:rPr lang="en-US" sz="1800" u="sng" dirty="0"/>
              <a:t>nicotine</a:t>
            </a:r>
            <a:r>
              <a:rPr lang="en-US" sz="1800" dirty="0"/>
              <a:t>, which is the highly addictive part of tobacco. </a:t>
            </a:r>
          </a:p>
          <a:p>
            <a:pPr marL="228600" lvl="1" indent="0">
              <a:buNone/>
            </a:pPr>
            <a:r>
              <a:rPr lang="en-US" sz="1800" dirty="0"/>
              <a:t>The liquid is heated into a vapor and inhaled. Because there are no combustion products of tobacco, these products do not have all of the same adverse health consequences. </a:t>
            </a:r>
          </a:p>
          <a:p>
            <a:pPr marL="228600" lvl="1" indent="0">
              <a:buNone/>
            </a:pPr>
            <a:r>
              <a:rPr lang="en-US" sz="1800" dirty="0"/>
              <a:t>However, </a:t>
            </a:r>
            <a:r>
              <a:rPr lang="en-US" sz="1800" u="sng" dirty="0"/>
              <a:t>nicotine</a:t>
            </a:r>
            <a:r>
              <a:rPr lang="en-US" sz="1800" dirty="0"/>
              <a:t> is highly addictive, and </a:t>
            </a:r>
            <a:r>
              <a:rPr lang="en-US" sz="1800" u="sng" dirty="0"/>
              <a:t>nicotine</a:t>
            </a:r>
            <a:r>
              <a:rPr lang="en-US" sz="1800" dirty="0"/>
              <a:t> toxicity is possible. </a:t>
            </a:r>
          </a:p>
          <a:p>
            <a:pPr marL="228600" lvl="1" indent="0">
              <a:buNone/>
            </a:pPr>
            <a:r>
              <a:rPr lang="en-US" sz="1800" dirty="0"/>
              <a:t>There are also a number of other ingredients in the liquid, some of which may be toxic but the long-term effects of which are not currently known. </a:t>
            </a:r>
          </a:p>
          <a:p>
            <a:pPr marL="228600" lvl="1" indent="0">
              <a:buNone/>
            </a:pPr>
            <a:r>
              <a:rPr lang="en-US" sz="1800" dirty="0"/>
              <a:t>E-cigarettes are increasingly the initial form of exposure for adolescents to </a:t>
            </a:r>
            <a:r>
              <a:rPr lang="en-US" sz="1800" u="sng" dirty="0"/>
              <a:t>nicotine</a:t>
            </a:r>
            <a:r>
              <a:rPr lang="en-US" sz="1800" dirty="0"/>
              <a:t>, but their effect on the rate of adult smoking is unclear. </a:t>
            </a:r>
          </a:p>
          <a:p>
            <a:pPr marL="228600" lvl="1" indent="0">
              <a:buNone/>
            </a:pPr>
            <a:r>
              <a:rPr lang="en-US" sz="1800" dirty="0"/>
              <a:t>According to studies sponsored by the National Institutes of Health (NIH), current e-cigarette use (</a:t>
            </a:r>
            <a:r>
              <a:rPr lang="en-US" sz="1800" u="sng" dirty="0"/>
              <a:t>nicotine</a:t>
            </a:r>
            <a:r>
              <a:rPr lang="en-US" sz="1800" dirty="0"/>
              <a:t> vaping, not counting other substances) among middle and high school students increased markedly from 4.5% in 2013 to about 21.6% in 2018. </a:t>
            </a:r>
          </a:p>
          <a:p>
            <a:pPr marL="228600" lvl="1" indent="0">
              <a:buNone/>
            </a:pPr>
            <a:r>
              <a:rPr lang="en-US" sz="1800" dirty="0"/>
              <a:t>About 42% of high school students have tried e-cigarettes.</a:t>
            </a:r>
          </a:p>
          <a:p>
            <a:pPr marL="0" indent="0">
              <a:buNone/>
            </a:pPr>
            <a:endParaRPr lang="en-US" dirty="0"/>
          </a:p>
        </p:txBody>
      </p:sp>
    </p:spTree>
    <p:extLst>
      <p:ext uri="{BB962C8B-B14F-4D97-AF65-F5344CB8AC3E}">
        <p14:creationId xmlns:p14="http://schemas.microsoft.com/office/powerpoint/2010/main" val="1943176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CDF07-9941-1D47-9207-5F331E1160AC}"/>
              </a:ext>
            </a:extLst>
          </p:cNvPr>
          <p:cNvSpPr>
            <a:spLocks noGrp="1"/>
          </p:cNvSpPr>
          <p:nvPr>
            <p:ph type="title"/>
          </p:nvPr>
        </p:nvSpPr>
        <p:spPr>
          <a:xfrm>
            <a:off x="2123560" y="206681"/>
            <a:ext cx="7729728" cy="447249"/>
          </a:xfrm>
        </p:spPr>
        <p:txBody>
          <a:bodyPr>
            <a:noAutofit/>
          </a:bodyPr>
          <a:lstStyle/>
          <a:p>
            <a:r>
              <a:rPr lang="en-US" sz="2000" dirty="0"/>
              <a:t>Other substances</a:t>
            </a:r>
          </a:p>
        </p:txBody>
      </p:sp>
      <p:sp>
        <p:nvSpPr>
          <p:cNvPr id="3" name="Content Placeholder 2">
            <a:extLst>
              <a:ext uri="{FF2B5EF4-FFF2-40B4-BE49-F238E27FC236}">
                <a16:creationId xmlns:a16="http://schemas.microsoft.com/office/drawing/2014/main" id="{6CA65B49-AC4C-9946-A414-02894B17E568}"/>
              </a:ext>
            </a:extLst>
          </p:cNvPr>
          <p:cNvSpPr>
            <a:spLocks noGrp="1"/>
          </p:cNvSpPr>
          <p:nvPr>
            <p:ph idx="1"/>
          </p:nvPr>
        </p:nvSpPr>
        <p:spPr>
          <a:xfrm>
            <a:off x="685800" y="1111131"/>
            <a:ext cx="11066929" cy="5540188"/>
          </a:xfrm>
        </p:spPr>
        <p:txBody>
          <a:bodyPr>
            <a:normAutofit/>
          </a:bodyPr>
          <a:lstStyle/>
          <a:p>
            <a:pPr marL="0" indent="0">
              <a:buNone/>
            </a:pPr>
            <a:r>
              <a:rPr lang="en-US" dirty="0"/>
              <a:t>Use of other substances among adolescents remains a serious problem. </a:t>
            </a:r>
          </a:p>
          <a:p>
            <a:pPr marL="0" indent="0">
              <a:buNone/>
            </a:pPr>
            <a:r>
              <a:rPr lang="en-US" dirty="0"/>
              <a:t>The CDC reported that, in 2017, 19.8% of high school students were current marijuana users (which is below the peak rate of 25.3% in 1995). </a:t>
            </a:r>
          </a:p>
          <a:p>
            <a:pPr marL="0" indent="0">
              <a:buNone/>
            </a:pPr>
            <a:r>
              <a:rPr lang="en-US" dirty="0"/>
              <a:t>About 35.6% reported having used marijuana one or more times in their life. </a:t>
            </a:r>
          </a:p>
          <a:p>
            <a:pPr marL="228600" lvl="1" indent="0">
              <a:buNone/>
            </a:pPr>
            <a:r>
              <a:rPr lang="en-US" dirty="0"/>
              <a:t>In one survey, the following percentages of high school students reported using illicit substances one or more times in their life:</a:t>
            </a:r>
          </a:p>
          <a:p>
            <a:pPr marL="228600" lvl="1" indent="0">
              <a:buNone/>
            </a:pPr>
            <a:r>
              <a:rPr lang="en-US" dirty="0"/>
              <a:t>Prescription drugs (taken without a prescription): 14.0%</a:t>
            </a:r>
          </a:p>
          <a:p>
            <a:pPr marL="228600" lvl="1" indent="0">
              <a:buNone/>
            </a:pPr>
            <a:r>
              <a:rPr lang="en-US" dirty="0"/>
              <a:t>Inhalants (for example, glue, aerosols): 6.2%</a:t>
            </a:r>
          </a:p>
          <a:p>
            <a:pPr marL="228600" lvl="1" indent="0">
              <a:buNone/>
            </a:pPr>
            <a:r>
              <a:rPr lang="en-US" dirty="0"/>
              <a:t>Hallucinogens</a:t>
            </a:r>
            <a:r>
              <a:rPr lang="en-US" u="sng" dirty="0"/>
              <a:t> </a:t>
            </a:r>
            <a:r>
              <a:rPr lang="en-US" dirty="0"/>
              <a:t>(for example, LSD, PCP mescaline, mushrooms): 6.6%</a:t>
            </a:r>
          </a:p>
          <a:p>
            <a:pPr marL="228600" lvl="1" indent="0">
              <a:buNone/>
            </a:pPr>
            <a:r>
              <a:rPr lang="en-US" dirty="0"/>
              <a:t>Cocaine 4.8%</a:t>
            </a:r>
          </a:p>
          <a:p>
            <a:pPr marL="228600" lvl="1" indent="0">
              <a:buNone/>
            </a:pPr>
            <a:r>
              <a:rPr lang="en-US" dirty="0"/>
              <a:t>Anabolic Steroids (taken by mouth or injected into a muscle): 2.9%</a:t>
            </a:r>
          </a:p>
          <a:p>
            <a:pPr marL="228600" lvl="1" indent="0">
              <a:buNone/>
            </a:pPr>
            <a:r>
              <a:rPr lang="en-US" dirty="0"/>
              <a:t>Methamphetamines (nonprescription): 2.5%</a:t>
            </a:r>
          </a:p>
          <a:p>
            <a:pPr marL="228600" lvl="1" indent="0">
              <a:buNone/>
            </a:pPr>
            <a:r>
              <a:rPr lang="en-US" dirty="0"/>
              <a:t>Heroin:  1.7%</a:t>
            </a:r>
            <a:endParaRPr lang="en-US" dirty="0">
              <a:solidFill>
                <a:schemeClr val="tx1"/>
              </a:solidFill>
            </a:endParaRPr>
          </a:p>
          <a:p>
            <a:pPr marL="228600" lvl="1" indent="0">
              <a:buNone/>
            </a:pPr>
            <a:endParaRPr lang="en-US" dirty="0">
              <a:solidFill>
                <a:schemeClr val="tx1"/>
              </a:solidFill>
            </a:endParaRPr>
          </a:p>
          <a:p>
            <a:pPr marL="0" indent="0" algn="ctr">
              <a:buNone/>
            </a:pPr>
            <a:r>
              <a:rPr lang="en-US" dirty="0">
                <a:solidFill>
                  <a:schemeClr val="tx1"/>
                </a:solidFill>
              </a:rPr>
              <a:t>Prescription drugs that are particularly abused include opioid (narcotic) pain relievers, antianxiety drugs, and stimulants (such as methylphenidate and similar drugs used for attention deficit disorder.   </a:t>
            </a:r>
          </a:p>
        </p:txBody>
      </p:sp>
    </p:spTree>
    <p:extLst>
      <p:ext uri="{BB962C8B-B14F-4D97-AF65-F5344CB8AC3E}">
        <p14:creationId xmlns:p14="http://schemas.microsoft.com/office/powerpoint/2010/main" val="1555331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69D77-B5A3-7E4E-A0CA-64AF30B8CA0E}"/>
              </a:ext>
            </a:extLst>
          </p:cNvPr>
          <p:cNvSpPr>
            <a:spLocks noGrp="1"/>
          </p:cNvSpPr>
          <p:nvPr>
            <p:ph type="title"/>
          </p:nvPr>
        </p:nvSpPr>
        <p:spPr>
          <a:xfrm>
            <a:off x="2231136" y="184763"/>
            <a:ext cx="7729728" cy="501037"/>
          </a:xfrm>
        </p:spPr>
        <p:txBody>
          <a:bodyPr>
            <a:normAutofit fontScale="90000"/>
          </a:bodyPr>
          <a:lstStyle/>
          <a:p>
            <a:r>
              <a:rPr lang="en-US" dirty="0"/>
              <a:t>Other drugs</a:t>
            </a:r>
          </a:p>
        </p:txBody>
      </p:sp>
      <p:sp>
        <p:nvSpPr>
          <p:cNvPr id="3" name="Content Placeholder 2">
            <a:extLst>
              <a:ext uri="{FF2B5EF4-FFF2-40B4-BE49-F238E27FC236}">
                <a16:creationId xmlns:a16="http://schemas.microsoft.com/office/drawing/2014/main" id="{E13C1B2F-83F1-0047-B112-E417EA97CB74}"/>
              </a:ext>
            </a:extLst>
          </p:cNvPr>
          <p:cNvSpPr>
            <a:spLocks noGrp="1"/>
          </p:cNvSpPr>
          <p:nvPr>
            <p:ph idx="1"/>
          </p:nvPr>
        </p:nvSpPr>
        <p:spPr>
          <a:xfrm>
            <a:off x="484094" y="900953"/>
            <a:ext cx="11295530" cy="5405717"/>
          </a:xfrm>
        </p:spPr>
        <p:txBody>
          <a:bodyPr>
            <a:normAutofit fontScale="92500" lnSpcReduction="10000"/>
          </a:bodyPr>
          <a:lstStyle/>
          <a:p>
            <a:pPr marL="0" indent="0">
              <a:buNone/>
            </a:pPr>
            <a:r>
              <a:rPr lang="en-US" dirty="0"/>
              <a:t>Nonprescription, over-the-counter (OTC) drugs that are particularly abused include cough and cold drugs that contain dextromethorphan ( a cough medicine which at high doses can produce psychedelic symptoms like mania and hallucinations; can slow breathing, seizures, coma and death) </a:t>
            </a:r>
            <a:endParaRPr lang="en-US" u="sng" dirty="0"/>
          </a:p>
          <a:p>
            <a:pPr marL="0" indent="0">
              <a:buNone/>
            </a:pPr>
            <a:endParaRPr lang="en-US" u="sng" dirty="0"/>
          </a:p>
          <a:p>
            <a:pPr marL="228600" lvl="1" indent="0">
              <a:buNone/>
            </a:pPr>
            <a:r>
              <a:rPr lang="en-US" dirty="0"/>
              <a:t>These drugs are now misused by adolescents more than any other substance other than alcohol and marijuana. </a:t>
            </a:r>
          </a:p>
          <a:p>
            <a:pPr marL="228600" lvl="1" indent="0">
              <a:buNone/>
            </a:pPr>
            <a:r>
              <a:rPr lang="en-US" dirty="0"/>
              <a:t>OTC cough and cold drugs are widely available and are considered safe by many adolescents and now serve as gateway drugs. </a:t>
            </a:r>
          </a:p>
          <a:p>
            <a:pPr marL="228600" lvl="1" indent="0">
              <a:buNone/>
            </a:pPr>
            <a:r>
              <a:rPr lang="en-US" dirty="0"/>
              <a:t>Even young adolescents may try drugs, with some reporting drug use as early as age 12. </a:t>
            </a:r>
          </a:p>
          <a:p>
            <a:pPr marL="228600" lvl="1" indent="0">
              <a:buNone/>
            </a:pPr>
            <a:r>
              <a:rPr lang="en-US" dirty="0"/>
              <a:t>Many adolescents who experiment with OTC, prescription, and other substances go on to develop substance use disorders.</a:t>
            </a:r>
            <a:endParaRPr lang="en-US" dirty="0">
              <a:solidFill>
                <a:srgbClr val="FF0000"/>
              </a:solidFill>
            </a:endParaRPr>
          </a:p>
          <a:p>
            <a:pPr marL="0" indent="0" algn="ctr">
              <a:buNone/>
            </a:pPr>
            <a:endParaRPr lang="en-US" dirty="0">
              <a:solidFill>
                <a:srgbClr val="FF0000"/>
              </a:solidFill>
            </a:endParaRPr>
          </a:p>
          <a:p>
            <a:pPr marL="0" indent="0" algn="ctr">
              <a:buNone/>
            </a:pPr>
            <a:r>
              <a:rPr lang="en-US" dirty="0">
                <a:solidFill>
                  <a:schemeClr val="tx1"/>
                </a:solidFill>
              </a:rPr>
              <a:t>Behaviors that should prompt parents to discuss their concerns with their child and doctor include:</a:t>
            </a:r>
          </a:p>
          <a:p>
            <a:pPr marL="0" indent="0" algn="ctr">
              <a:buNone/>
            </a:pPr>
            <a:endParaRPr lang="en-US" dirty="0">
              <a:solidFill>
                <a:srgbClr val="FF0000"/>
              </a:solidFill>
            </a:endParaRPr>
          </a:p>
          <a:p>
            <a:pPr lvl="1"/>
            <a:r>
              <a:rPr lang="en-US" dirty="0"/>
              <a:t>Erratic behavior</a:t>
            </a:r>
          </a:p>
          <a:p>
            <a:pPr lvl="1"/>
            <a:r>
              <a:rPr lang="en-US" dirty="0"/>
              <a:t>Depression or mood swings</a:t>
            </a:r>
          </a:p>
          <a:p>
            <a:pPr lvl="1"/>
            <a:r>
              <a:rPr lang="en-US" dirty="0"/>
              <a:t>A change in friends</a:t>
            </a:r>
          </a:p>
          <a:p>
            <a:pPr lvl="1"/>
            <a:r>
              <a:rPr lang="en-US" dirty="0"/>
              <a:t>Declining school performance</a:t>
            </a:r>
          </a:p>
          <a:p>
            <a:pPr lvl="1"/>
            <a:r>
              <a:rPr lang="en-US" dirty="0"/>
              <a:t>Loss of interest in hobbies</a:t>
            </a:r>
          </a:p>
          <a:p>
            <a:pPr marL="0" indent="0">
              <a:buNone/>
            </a:pPr>
            <a:endParaRPr lang="en-US" dirty="0"/>
          </a:p>
        </p:txBody>
      </p:sp>
    </p:spTree>
    <p:extLst>
      <p:ext uri="{BB962C8B-B14F-4D97-AF65-F5344CB8AC3E}">
        <p14:creationId xmlns:p14="http://schemas.microsoft.com/office/powerpoint/2010/main" val="9577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8EF-A31B-E440-8142-C2FBFA263835}"/>
              </a:ext>
            </a:extLst>
          </p:cNvPr>
          <p:cNvSpPr>
            <a:spLocks noGrp="1"/>
          </p:cNvSpPr>
          <p:nvPr>
            <p:ph type="title"/>
          </p:nvPr>
        </p:nvSpPr>
        <p:spPr>
          <a:xfrm>
            <a:off x="2231136" y="225104"/>
            <a:ext cx="7729728" cy="568273"/>
          </a:xfrm>
        </p:spPr>
        <p:txBody>
          <a:bodyPr>
            <a:noAutofit/>
          </a:bodyPr>
          <a:lstStyle/>
          <a:p>
            <a:r>
              <a:rPr lang="en-US" sz="2000" dirty="0"/>
              <a:t>The adolescent brain</a:t>
            </a:r>
          </a:p>
        </p:txBody>
      </p:sp>
      <p:sp>
        <p:nvSpPr>
          <p:cNvPr id="3" name="Content Placeholder 2">
            <a:extLst>
              <a:ext uri="{FF2B5EF4-FFF2-40B4-BE49-F238E27FC236}">
                <a16:creationId xmlns:a16="http://schemas.microsoft.com/office/drawing/2014/main" id="{BE078D8E-FC74-4348-9D4B-936C359E5F36}"/>
              </a:ext>
            </a:extLst>
          </p:cNvPr>
          <p:cNvSpPr>
            <a:spLocks noGrp="1"/>
          </p:cNvSpPr>
          <p:nvPr>
            <p:ph idx="1"/>
          </p:nvPr>
        </p:nvSpPr>
        <p:spPr>
          <a:xfrm>
            <a:off x="242047" y="1102660"/>
            <a:ext cx="11712388" cy="5530236"/>
          </a:xfrm>
        </p:spPr>
        <p:txBody>
          <a:bodyPr>
            <a:normAutofit lnSpcReduction="10000"/>
          </a:bodyPr>
          <a:lstStyle/>
          <a:p>
            <a:pPr marL="0" indent="0" fontAlgn="base">
              <a:buNone/>
            </a:pPr>
            <a:r>
              <a:rPr lang="en-US" sz="2000" dirty="0"/>
              <a:t>The teenage years are a critical window of vulnerability to substance use disorders, because the brain is still developing and malleable (a property known as neuroplasticity) and some brain areas are less mature than others. </a:t>
            </a:r>
          </a:p>
          <a:p>
            <a:pPr marL="0" indent="0" fontAlgn="base">
              <a:buNone/>
            </a:pPr>
            <a:r>
              <a:rPr lang="en-US" sz="2000" dirty="0"/>
              <a:t>What remains incompletely developed during the teen years are the prefrontal cortex and its connections to other brain regions. </a:t>
            </a:r>
          </a:p>
          <a:p>
            <a:pPr marL="0" indent="0" fontAlgn="base">
              <a:buNone/>
            </a:pPr>
            <a:r>
              <a:rPr lang="en-US" sz="2000" dirty="0"/>
              <a:t>The prefrontal cortex is responsible for assessing situations, making rational decisions, and controlling our emotions and impulses; typically this circuitry is not mature until a person is in his or her mid-20s.</a:t>
            </a:r>
          </a:p>
          <a:p>
            <a:pPr marL="0" indent="0" fontAlgn="base">
              <a:buNone/>
            </a:pPr>
            <a:r>
              <a:rPr lang="en-US" sz="2000" dirty="0"/>
              <a:t>The adolescent brain is often likened to a car with a fully functioning gas pedal (the reward system) but weak brakes (the prefrontal cortex). </a:t>
            </a:r>
          </a:p>
          <a:p>
            <a:pPr marL="0" indent="0" fontAlgn="base">
              <a:buNone/>
            </a:pPr>
            <a:r>
              <a:rPr lang="en-US" sz="2000" dirty="0"/>
              <a:t>Teenagers are highly motivated to pursue pleasurable rewards and avoid pain, but their judgment and decision-making skills are still limited. </a:t>
            </a:r>
          </a:p>
          <a:p>
            <a:pPr marL="0" indent="0" fontAlgn="base">
              <a:buNone/>
            </a:pPr>
            <a:r>
              <a:rPr lang="en-US" sz="2000" dirty="0"/>
              <a:t>This affects their ability to weigh risks accurately and make sound decisions, including decisions about using drugs. </a:t>
            </a:r>
          </a:p>
          <a:p>
            <a:pPr marL="0" indent="0" fontAlgn="base">
              <a:buNone/>
            </a:pPr>
            <a:r>
              <a:rPr lang="en-US" sz="2000" dirty="0"/>
              <a:t>For these reasons, adolescents are a major target for prevention messages promoting healthy, drug-free behavior and giving young people encouragement and skills to avoid the temptations of experimenting with drugs.</a:t>
            </a:r>
          </a:p>
          <a:p>
            <a:endParaRPr lang="en-US" dirty="0"/>
          </a:p>
        </p:txBody>
      </p:sp>
    </p:spTree>
    <p:extLst>
      <p:ext uri="{BB962C8B-B14F-4D97-AF65-F5344CB8AC3E}">
        <p14:creationId xmlns:p14="http://schemas.microsoft.com/office/powerpoint/2010/main" val="2120679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05254-46C0-204A-A2EC-93355667F880}"/>
              </a:ext>
            </a:extLst>
          </p:cNvPr>
          <p:cNvSpPr>
            <a:spLocks noGrp="1"/>
          </p:cNvSpPr>
          <p:nvPr>
            <p:ph type="title"/>
          </p:nvPr>
        </p:nvSpPr>
        <p:spPr>
          <a:xfrm>
            <a:off x="2231136" y="305786"/>
            <a:ext cx="7729728" cy="622061"/>
          </a:xfrm>
        </p:spPr>
        <p:txBody>
          <a:bodyPr>
            <a:noAutofit/>
          </a:bodyPr>
          <a:lstStyle/>
          <a:p>
            <a:r>
              <a:rPr lang="en-US" sz="2000" dirty="0"/>
              <a:t>Consequences of chronic drug use</a:t>
            </a:r>
          </a:p>
        </p:txBody>
      </p:sp>
      <p:sp>
        <p:nvSpPr>
          <p:cNvPr id="3" name="Content Placeholder 2">
            <a:extLst>
              <a:ext uri="{FF2B5EF4-FFF2-40B4-BE49-F238E27FC236}">
                <a16:creationId xmlns:a16="http://schemas.microsoft.com/office/drawing/2014/main" id="{448D0C1D-3F05-7347-93C4-B6AFD5BCD5D0}"/>
              </a:ext>
            </a:extLst>
          </p:cNvPr>
          <p:cNvSpPr>
            <a:spLocks noGrp="1"/>
          </p:cNvSpPr>
          <p:nvPr>
            <p:ph idx="1"/>
          </p:nvPr>
        </p:nvSpPr>
        <p:spPr>
          <a:xfrm>
            <a:off x="363071" y="1129553"/>
            <a:ext cx="11510682" cy="5422661"/>
          </a:xfrm>
        </p:spPr>
        <p:txBody>
          <a:bodyPr>
            <a:normAutofit/>
          </a:bodyPr>
          <a:lstStyle/>
          <a:p>
            <a:pPr marL="0" indent="0" algn="ctr" fontAlgn="base">
              <a:buNone/>
            </a:pPr>
            <a:r>
              <a:rPr lang="en-US" dirty="0"/>
              <a:t>Most teens do not escalate from trying drugs to developing an addiction or other substance use disorder.</a:t>
            </a:r>
          </a:p>
          <a:p>
            <a:pPr marL="0" indent="0" algn="ctr" fontAlgn="base">
              <a:buNone/>
            </a:pPr>
            <a:r>
              <a:rPr lang="en-US" dirty="0"/>
              <a:t>Drug use can be part of a pattern of risky behavior including unsafe sex, driving while intoxicated, or other hazardous, unsupervised activities. </a:t>
            </a:r>
            <a:endParaRPr lang="en-US" dirty="0">
              <a:solidFill>
                <a:schemeClr val="tx1"/>
              </a:solidFill>
            </a:endParaRPr>
          </a:p>
          <a:p>
            <a:pPr marL="0" indent="0" algn="ctr" fontAlgn="base">
              <a:buNone/>
            </a:pPr>
            <a:r>
              <a:rPr lang="en-US" dirty="0">
                <a:solidFill>
                  <a:schemeClr val="tx1"/>
                </a:solidFill>
              </a:rPr>
              <a:t>In cases when a teen does develop a pattern of repeated use, it can pose serious social and health risks, including:</a:t>
            </a:r>
          </a:p>
          <a:p>
            <a:pPr marL="0" indent="0" algn="ctr" fontAlgn="base">
              <a:buNone/>
            </a:pPr>
            <a:endParaRPr lang="en-US" dirty="0"/>
          </a:p>
          <a:p>
            <a:pPr lvl="1" fontAlgn="base"/>
            <a:r>
              <a:rPr lang="en-US" sz="1800" dirty="0"/>
              <a:t>School failure</a:t>
            </a:r>
          </a:p>
          <a:p>
            <a:pPr lvl="1" fontAlgn="base"/>
            <a:r>
              <a:rPr lang="en-US" sz="1800" dirty="0"/>
              <a:t>Problems with family and other relationships</a:t>
            </a:r>
          </a:p>
          <a:p>
            <a:pPr lvl="1" fontAlgn="base"/>
            <a:r>
              <a:rPr lang="en-US" sz="1800" dirty="0"/>
              <a:t>Loss of interest in normal healthy activities</a:t>
            </a:r>
          </a:p>
          <a:p>
            <a:pPr lvl="1" fontAlgn="base"/>
            <a:r>
              <a:rPr lang="en-US" sz="1800" dirty="0"/>
              <a:t>Impaired memory</a:t>
            </a:r>
          </a:p>
          <a:p>
            <a:pPr lvl="1" fontAlgn="base"/>
            <a:r>
              <a:rPr lang="en-US" sz="1800" dirty="0"/>
              <a:t>Increased risk of contracting an infectious disease (like HIV or hepatitis C) via risky sexual behavior or sharing contaminated injection equipment</a:t>
            </a:r>
          </a:p>
          <a:p>
            <a:pPr lvl="1" fontAlgn="base"/>
            <a:r>
              <a:rPr lang="en-US" sz="1800" dirty="0"/>
              <a:t>Mental health problems—including substance use disorders of varying severity</a:t>
            </a:r>
          </a:p>
          <a:p>
            <a:pPr lvl="1" fontAlgn="base"/>
            <a:r>
              <a:rPr lang="en-US" sz="1800" dirty="0"/>
              <a:t>Risk of overdose death</a:t>
            </a:r>
          </a:p>
          <a:p>
            <a:pPr marL="0" indent="0">
              <a:buNone/>
            </a:pPr>
            <a:endParaRPr lang="en-US" dirty="0"/>
          </a:p>
        </p:txBody>
      </p:sp>
    </p:spTree>
    <p:extLst>
      <p:ext uri="{BB962C8B-B14F-4D97-AF65-F5344CB8AC3E}">
        <p14:creationId xmlns:p14="http://schemas.microsoft.com/office/powerpoint/2010/main" val="4253438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EE17-FA6E-9F4D-9176-40EE7D3CE921}"/>
              </a:ext>
            </a:extLst>
          </p:cNvPr>
          <p:cNvSpPr>
            <a:spLocks noGrp="1"/>
          </p:cNvSpPr>
          <p:nvPr>
            <p:ph type="title"/>
          </p:nvPr>
        </p:nvSpPr>
        <p:spPr>
          <a:xfrm>
            <a:off x="1627095" y="319233"/>
            <a:ext cx="8616158" cy="541379"/>
          </a:xfrm>
        </p:spPr>
        <p:txBody>
          <a:bodyPr>
            <a:normAutofit fontScale="90000"/>
          </a:bodyPr>
          <a:lstStyle/>
          <a:p>
            <a:r>
              <a:rPr lang="en-US" sz="2000" dirty="0"/>
              <a:t>Consequences of chronic drug use</a:t>
            </a:r>
          </a:p>
        </p:txBody>
      </p:sp>
      <p:sp>
        <p:nvSpPr>
          <p:cNvPr id="3" name="Content Placeholder 2">
            <a:extLst>
              <a:ext uri="{FF2B5EF4-FFF2-40B4-BE49-F238E27FC236}">
                <a16:creationId xmlns:a16="http://schemas.microsoft.com/office/drawing/2014/main" id="{7B05AF86-07F4-0042-8225-5E8AE1E56646}"/>
              </a:ext>
            </a:extLst>
          </p:cNvPr>
          <p:cNvSpPr>
            <a:spLocks noGrp="1"/>
          </p:cNvSpPr>
          <p:nvPr>
            <p:ph idx="1"/>
          </p:nvPr>
        </p:nvSpPr>
        <p:spPr>
          <a:xfrm>
            <a:off x="416859" y="1277471"/>
            <a:ext cx="11403106" cy="5136775"/>
          </a:xfrm>
        </p:spPr>
        <p:txBody>
          <a:bodyPr/>
          <a:lstStyle/>
          <a:p>
            <a:r>
              <a:rPr lang="en-US" dirty="0"/>
              <a:t>When substance use disorders occur in adolescence, they affect key developmental and social transitions, and they can interfere with normal brain maturation. </a:t>
            </a:r>
          </a:p>
          <a:p>
            <a:endParaRPr lang="en-US" dirty="0"/>
          </a:p>
          <a:p>
            <a:r>
              <a:rPr lang="en-US" dirty="0"/>
              <a:t>These potentially lifelong consequences make addressing adolescent drug use an urgent matter. </a:t>
            </a:r>
          </a:p>
          <a:p>
            <a:endParaRPr lang="en-US" dirty="0"/>
          </a:p>
          <a:p>
            <a:r>
              <a:rPr lang="en-US" dirty="0"/>
              <a:t>Chronic marijuana use in adolescence, for example, has been shown to lead to a loss of IQ that is not recovered even if the individual quits using in adulthood.</a:t>
            </a:r>
            <a:endParaRPr lang="en-US" baseline="30000" dirty="0"/>
          </a:p>
          <a:p>
            <a:endParaRPr lang="en-US" baseline="30000" dirty="0"/>
          </a:p>
          <a:p>
            <a:r>
              <a:rPr lang="en-US" dirty="0"/>
              <a:t>Impaired memory, abstraction and other executive functions (frontal lobe) caused by drug use can derail a young person’s social and educational development.</a:t>
            </a:r>
          </a:p>
          <a:p>
            <a:endParaRPr lang="en-US" dirty="0"/>
          </a:p>
        </p:txBody>
      </p:sp>
    </p:spTree>
    <p:extLst>
      <p:ext uri="{BB962C8B-B14F-4D97-AF65-F5344CB8AC3E}">
        <p14:creationId xmlns:p14="http://schemas.microsoft.com/office/powerpoint/2010/main" val="1321154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E250-BD5B-2D47-9620-A4CF6E3A188F}"/>
              </a:ext>
            </a:extLst>
          </p:cNvPr>
          <p:cNvSpPr>
            <a:spLocks noGrp="1"/>
          </p:cNvSpPr>
          <p:nvPr>
            <p:ph type="title"/>
          </p:nvPr>
        </p:nvSpPr>
        <p:spPr>
          <a:xfrm>
            <a:off x="914399" y="319233"/>
            <a:ext cx="10448366" cy="581720"/>
          </a:xfrm>
        </p:spPr>
        <p:txBody>
          <a:bodyPr>
            <a:noAutofit/>
          </a:bodyPr>
          <a:lstStyle/>
          <a:p>
            <a:r>
              <a:rPr lang="en-US" sz="2000" dirty="0"/>
              <a:t>How drug use can progress to addiction</a:t>
            </a:r>
          </a:p>
        </p:txBody>
      </p:sp>
      <p:sp>
        <p:nvSpPr>
          <p:cNvPr id="3" name="Content Placeholder 2">
            <a:extLst>
              <a:ext uri="{FF2B5EF4-FFF2-40B4-BE49-F238E27FC236}">
                <a16:creationId xmlns:a16="http://schemas.microsoft.com/office/drawing/2014/main" id="{E13899F5-2F0A-364E-A636-35B50B9E73DF}"/>
              </a:ext>
            </a:extLst>
          </p:cNvPr>
          <p:cNvSpPr>
            <a:spLocks noGrp="1"/>
          </p:cNvSpPr>
          <p:nvPr>
            <p:ph idx="1"/>
          </p:nvPr>
        </p:nvSpPr>
        <p:spPr>
          <a:xfrm>
            <a:off x="242047" y="1196788"/>
            <a:ext cx="11712388" cy="5499847"/>
          </a:xfrm>
        </p:spPr>
        <p:txBody>
          <a:bodyPr>
            <a:normAutofit fontScale="92500" lnSpcReduction="10000"/>
          </a:bodyPr>
          <a:lstStyle/>
          <a:p>
            <a:pPr marL="0" indent="0" fontAlgn="base">
              <a:buNone/>
            </a:pPr>
            <a:br>
              <a:rPr lang="en-US" dirty="0"/>
            </a:br>
            <a:r>
              <a:rPr lang="en-US" dirty="0"/>
              <a:t>Different drugs affect the brain differently, but a common factor is that they all raise the level of the chemical </a:t>
            </a:r>
            <a:r>
              <a:rPr lang="en-US" i="1" dirty="0"/>
              <a:t>dopamine</a:t>
            </a:r>
            <a:r>
              <a:rPr lang="en-US" dirty="0"/>
              <a:t> in brain circuits that control reward and pleasure.</a:t>
            </a:r>
          </a:p>
          <a:p>
            <a:pPr marL="0" indent="0" fontAlgn="base">
              <a:buNone/>
            </a:pPr>
            <a:r>
              <a:rPr lang="en-US" dirty="0"/>
              <a:t>The brain is wired to encourage life-sustaining and healthy activities through the release of dopamine. </a:t>
            </a:r>
          </a:p>
          <a:p>
            <a:pPr marL="0" indent="0" fontAlgn="base">
              <a:buNone/>
            </a:pPr>
            <a:r>
              <a:rPr lang="en-US" dirty="0"/>
              <a:t>Everyday rewards during adolescence—such as being with friends, listening to music, playing sports, and all the other highly motivating experiences for teenagers—cause the release of this chemical in moderate amounts. </a:t>
            </a:r>
          </a:p>
          <a:p>
            <a:pPr marL="0" indent="0" fontAlgn="base">
              <a:buNone/>
            </a:pPr>
            <a:r>
              <a:rPr lang="en-US" dirty="0"/>
              <a:t>This reinforces behaviors that contribute to learning, health, well-being, and the strengthening of social bonds.</a:t>
            </a:r>
          </a:p>
          <a:p>
            <a:pPr marL="0" indent="0" algn="ctr" fontAlgn="base">
              <a:buNone/>
            </a:pPr>
            <a:endParaRPr lang="en-US" dirty="0">
              <a:solidFill>
                <a:srgbClr val="FF0000"/>
              </a:solidFill>
            </a:endParaRPr>
          </a:p>
          <a:p>
            <a:pPr marL="0" indent="0" algn="ctr">
              <a:buNone/>
            </a:pPr>
            <a:r>
              <a:rPr lang="en-US" sz="2200" dirty="0">
                <a:solidFill>
                  <a:schemeClr val="tx1"/>
                </a:solidFill>
              </a:rPr>
              <a:t>Drugs, unfortunately, are able to hijack this process. </a:t>
            </a:r>
          </a:p>
          <a:p>
            <a:pPr marL="0" indent="0" algn="ctr">
              <a:buNone/>
            </a:pPr>
            <a:endParaRPr lang="en-US" dirty="0">
              <a:solidFill>
                <a:srgbClr val="FF0000"/>
              </a:solidFill>
            </a:endParaRPr>
          </a:p>
          <a:p>
            <a:pPr marL="0" indent="0">
              <a:buNone/>
            </a:pPr>
            <a:r>
              <a:rPr lang="en-US" dirty="0"/>
              <a:t>The “high” produced by drugs represents a flooding of the brain’s reward circuits with much more dopamine than natural rewards generate. </a:t>
            </a:r>
          </a:p>
          <a:p>
            <a:pPr marL="0" indent="0">
              <a:buNone/>
            </a:pPr>
            <a:r>
              <a:rPr lang="en-US" dirty="0"/>
              <a:t>This creates an especially strong drive to repeat the experience.</a:t>
            </a:r>
          </a:p>
          <a:p>
            <a:pPr marL="0" indent="0">
              <a:buNone/>
            </a:pPr>
            <a:r>
              <a:rPr lang="en-US" dirty="0"/>
              <a:t>The immature brain, already struggling with balancing impulse and self-control, is more likely to take drugs again without adequately considering the consequences. </a:t>
            </a:r>
          </a:p>
          <a:p>
            <a:pPr marL="0" indent="0">
              <a:buNone/>
            </a:pPr>
            <a:r>
              <a:rPr lang="en-US" dirty="0"/>
              <a:t>If the experience is repeated, the brain reinforces the neural links between pleasure and drug-taking, making the association stronger and stronger. </a:t>
            </a:r>
          </a:p>
        </p:txBody>
      </p:sp>
    </p:spTree>
    <p:extLst>
      <p:ext uri="{BB962C8B-B14F-4D97-AF65-F5344CB8AC3E}">
        <p14:creationId xmlns:p14="http://schemas.microsoft.com/office/powerpoint/2010/main" val="294103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A8B9-04FE-4848-ABFF-D491F68B4FDF}"/>
              </a:ext>
            </a:extLst>
          </p:cNvPr>
          <p:cNvSpPr>
            <a:spLocks noGrp="1"/>
          </p:cNvSpPr>
          <p:nvPr>
            <p:ph type="title"/>
          </p:nvPr>
        </p:nvSpPr>
        <p:spPr>
          <a:xfrm>
            <a:off x="2231136" y="238551"/>
            <a:ext cx="7729728" cy="581720"/>
          </a:xfrm>
        </p:spPr>
        <p:txBody>
          <a:bodyPr>
            <a:normAutofit fontScale="90000"/>
          </a:bodyPr>
          <a:lstStyle/>
          <a:p>
            <a:r>
              <a:rPr lang="en-US" sz="2400" dirty="0"/>
              <a:t>Data and trends</a:t>
            </a:r>
          </a:p>
        </p:txBody>
      </p:sp>
      <p:sp>
        <p:nvSpPr>
          <p:cNvPr id="3" name="Content Placeholder 2">
            <a:extLst>
              <a:ext uri="{FF2B5EF4-FFF2-40B4-BE49-F238E27FC236}">
                <a16:creationId xmlns:a16="http://schemas.microsoft.com/office/drawing/2014/main" id="{8213F165-C41F-F848-A094-B38D9814766E}"/>
              </a:ext>
            </a:extLst>
          </p:cNvPr>
          <p:cNvSpPr>
            <a:spLocks noGrp="1"/>
          </p:cNvSpPr>
          <p:nvPr>
            <p:ph idx="1"/>
          </p:nvPr>
        </p:nvSpPr>
        <p:spPr>
          <a:xfrm>
            <a:off x="268941" y="1008529"/>
            <a:ext cx="11658600" cy="5610919"/>
          </a:xfrm>
        </p:spPr>
        <p:txBody>
          <a:bodyPr>
            <a:normAutofit/>
          </a:bodyPr>
          <a:lstStyle/>
          <a:p>
            <a:pPr marL="0" indent="0">
              <a:buNone/>
            </a:pPr>
            <a:endParaRPr lang="en-US" dirty="0"/>
          </a:p>
          <a:p>
            <a:pPr marL="0" indent="0">
              <a:buNone/>
            </a:pPr>
            <a:r>
              <a:rPr lang="en-US" dirty="0"/>
              <a:t>Adolescent substance use and misuse are serious issues that contribute to significant medical, psychological, and legal consequences later in life. </a:t>
            </a:r>
          </a:p>
          <a:p>
            <a:pPr marL="0" indent="0">
              <a:buNone/>
            </a:pPr>
            <a:r>
              <a:rPr lang="en-US" dirty="0"/>
              <a:t>In 2015, nearly half (48.9%) of U.S. high school seniors admitted to using an illicit drug (not counting alcohol or tobacco) in their lifetime.</a:t>
            </a:r>
            <a:endParaRPr lang="en-US" baseline="30000" dirty="0"/>
          </a:p>
          <a:p>
            <a:pPr marL="0" indent="0">
              <a:buNone/>
            </a:pPr>
            <a:r>
              <a:rPr lang="en-US" dirty="0"/>
              <a:t>For many years, the illicit drug most commonly used by adolescents has been marijuana, and its rates of use among adolescents have increased significantly since 1991. </a:t>
            </a:r>
          </a:p>
          <a:p>
            <a:pPr marL="0" indent="0">
              <a:buNone/>
            </a:pPr>
            <a:r>
              <a:rPr lang="en-US" dirty="0"/>
              <a:t>Underage consumption of alcohol and tobacco also poses a significant health risk to adolescents. </a:t>
            </a:r>
          </a:p>
          <a:p>
            <a:pPr marL="0" indent="0">
              <a:buNone/>
            </a:pPr>
            <a:r>
              <a:rPr lang="en-US" dirty="0"/>
              <a:t>About 21% of eighth grade students reported that they had consumed alcohol, and 8% reported that they had been intoxicated; these numbers skyrocket to 58% and 38%, respectively, for twelfth grade students. </a:t>
            </a:r>
          </a:p>
          <a:p>
            <a:pPr marL="0" indent="0">
              <a:buNone/>
            </a:pPr>
            <a:r>
              <a:rPr lang="en-US" dirty="0"/>
              <a:t>While cigarette smoking has steadily declined across all ages since 2010, e-cigarettes have become more popular than any other tobacco product, and those who use them cite experimentation and "because they taste good" as the most important reasons why they began or continue to use them.</a:t>
            </a:r>
            <a:endParaRPr lang="en-US" baseline="30000" dirty="0"/>
          </a:p>
          <a:p>
            <a:pPr marL="0" indent="0">
              <a:buNone/>
            </a:pPr>
            <a:endParaRPr lang="en-US" dirty="0"/>
          </a:p>
          <a:p>
            <a:endParaRPr lang="en-US" dirty="0"/>
          </a:p>
        </p:txBody>
      </p:sp>
    </p:spTree>
    <p:extLst>
      <p:ext uri="{BB962C8B-B14F-4D97-AF65-F5344CB8AC3E}">
        <p14:creationId xmlns:p14="http://schemas.microsoft.com/office/powerpoint/2010/main" val="3233538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3875-0A7E-2746-8CB6-3AC860C8CE54}"/>
              </a:ext>
            </a:extLst>
          </p:cNvPr>
          <p:cNvSpPr>
            <a:spLocks noGrp="1"/>
          </p:cNvSpPr>
          <p:nvPr>
            <p:ph type="title"/>
          </p:nvPr>
        </p:nvSpPr>
        <p:spPr>
          <a:xfrm>
            <a:off x="2231136" y="130974"/>
            <a:ext cx="7729728" cy="716191"/>
          </a:xfrm>
        </p:spPr>
        <p:txBody>
          <a:bodyPr>
            <a:normAutofit fontScale="90000"/>
          </a:bodyPr>
          <a:lstStyle/>
          <a:p>
            <a:r>
              <a:rPr lang="en-US" dirty="0"/>
              <a:t>Treatment options</a:t>
            </a:r>
          </a:p>
        </p:txBody>
      </p:sp>
      <p:sp>
        <p:nvSpPr>
          <p:cNvPr id="3" name="Content Placeholder 2">
            <a:extLst>
              <a:ext uri="{FF2B5EF4-FFF2-40B4-BE49-F238E27FC236}">
                <a16:creationId xmlns:a16="http://schemas.microsoft.com/office/drawing/2014/main" id="{9DC0BE4E-A843-814C-971E-4A71DEDD425B}"/>
              </a:ext>
            </a:extLst>
          </p:cNvPr>
          <p:cNvSpPr>
            <a:spLocks noGrp="1"/>
          </p:cNvSpPr>
          <p:nvPr>
            <p:ph idx="1"/>
          </p:nvPr>
        </p:nvSpPr>
        <p:spPr>
          <a:xfrm>
            <a:off x="632012" y="1102660"/>
            <a:ext cx="11174506" cy="5338482"/>
          </a:xfrm>
        </p:spPr>
        <p:txBody>
          <a:bodyPr>
            <a:normAutofit/>
          </a:bodyPr>
          <a:lstStyle/>
          <a:p>
            <a:pPr marL="0" indent="0">
              <a:buNone/>
            </a:pPr>
            <a:r>
              <a:rPr lang="en-US" dirty="0">
                <a:solidFill>
                  <a:schemeClr val="tx1"/>
                </a:solidFill>
              </a:rPr>
              <a:t>Substance abuse programs for youth </a:t>
            </a:r>
            <a:r>
              <a:rPr lang="en-US" dirty="0"/>
              <a:t>are broken down into a few main categories: detox, withdrawal and medical treatment and therapy.</a:t>
            </a:r>
          </a:p>
          <a:p>
            <a:pPr marL="0" indent="0">
              <a:buNone/>
            </a:pPr>
            <a:r>
              <a:rPr lang="en-US" dirty="0"/>
              <a:t>The first step of substance abuse treatment is detox, or when the substance is cleared from the body. </a:t>
            </a:r>
          </a:p>
          <a:p>
            <a:pPr marL="0" indent="0">
              <a:buNone/>
            </a:pPr>
            <a:r>
              <a:rPr lang="en-US" dirty="0"/>
              <a:t>Detox is usually followed by symptoms of withdrawal which might require medical care. </a:t>
            </a:r>
          </a:p>
          <a:p>
            <a:pPr marL="0" indent="0">
              <a:buNone/>
            </a:pPr>
            <a:r>
              <a:rPr lang="en-US" dirty="0"/>
              <a:t>In cases of alcohol abuse, for example, medical staff must be on hand in case of seizures, tremors or dehydration.</a:t>
            </a:r>
          </a:p>
          <a:p>
            <a:pPr marL="0" indent="0">
              <a:buNone/>
            </a:pPr>
            <a:r>
              <a:rPr lang="en-US" dirty="0"/>
              <a:t>After initial treatment, substance abuse treatment plans focus on long-term treatment which usually involves different types of therapy.</a:t>
            </a:r>
          </a:p>
          <a:p>
            <a:pPr marL="0" indent="0" algn="ctr">
              <a:buNone/>
            </a:pPr>
            <a:r>
              <a:rPr lang="en-US" dirty="0">
                <a:solidFill>
                  <a:schemeClr val="tx1"/>
                </a:solidFill>
              </a:rPr>
              <a:t>Detox</a:t>
            </a:r>
          </a:p>
          <a:p>
            <a:pPr marL="0" indent="0">
              <a:buNone/>
            </a:pPr>
            <a:r>
              <a:rPr lang="en-US" dirty="0"/>
              <a:t>Drug detox is the period of time that it takes for a drug to leave the body. </a:t>
            </a:r>
          </a:p>
          <a:p>
            <a:pPr marL="0" indent="0">
              <a:buNone/>
            </a:pPr>
            <a:r>
              <a:rPr lang="en-US" dirty="0"/>
              <a:t>Most drugs clear the system within a few days. Some, like marijuana, can take up to a week. </a:t>
            </a:r>
          </a:p>
          <a:p>
            <a:pPr marL="0" indent="0">
              <a:buNone/>
            </a:pPr>
            <a:r>
              <a:rPr lang="en-US" dirty="0"/>
              <a:t>Others, like heroin, will completely metabolize within 30-60 minutes.</a:t>
            </a:r>
          </a:p>
        </p:txBody>
      </p:sp>
    </p:spTree>
    <p:extLst>
      <p:ext uri="{BB962C8B-B14F-4D97-AF65-F5344CB8AC3E}">
        <p14:creationId xmlns:p14="http://schemas.microsoft.com/office/powerpoint/2010/main" val="1628463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DA56-E1B4-AD4F-AD99-3D52EEC34FA2}"/>
              </a:ext>
            </a:extLst>
          </p:cNvPr>
          <p:cNvSpPr>
            <a:spLocks noGrp="1"/>
          </p:cNvSpPr>
          <p:nvPr>
            <p:ph type="title"/>
          </p:nvPr>
        </p:nvSpPr>
        <p:spPr>
          <a:xfrm>
            <a:off x="2231136" y="238551"/>
            <a:ext cx="7729728" cy="635508"/>
          </a:xfrm>
        </p:spPr>
        <p:txBody>
          <a:bodyPr>
            <a:noAutofit/>
          </a:bodyPr>
          <a:lstStyle/>
          <a:p>
            <a:r>
              <a:rPr lang="en-US" sz="2000" dirty="0"/>
              <a:t>treatment</a:t>
            </a:r>
          </a:p>
        </p:txBody>
      </p:sp>
      <p:sp>
        <p:nvSpPr>
          <p:cNvPr id="3" name="Content Placeholder 2">
            <a:extLst>
              <a:ext uri="{FF2B5EF4-FFF2-40B4-BE49-F238E27FC236}">
                <a16:creationId xmlns:a16="http://schemas.microsoft.com/office/drawing/2014/main" id="{A359C19D-DDF0-424B-8C8D-03DF3AEF7999}"/>
              </a:ext>
            </a:extLst>
          </p:cNvPr>
          <p:cNvSpPr>
            <a:spLocks noGrp="1"/>
          </p:cNvSpPr>
          <p:nvPr>
            <p:ph idx="1"/>
          </p:nvPr>
        </p:nvSpPr>
        <p:spPr>
          <a:xfrm>
            <a:off x="484093" y="1290918"/>
            <a:ext cx="11268635" cy="5136776"/>
          </a:xfrm>
        </p:spPr>
        <p:txBody>
          <a:bodyPr>
            <a:normAutofit/>
          </a:bodyPr>
          <a:lstStyle/>
          <a:p>
            <a:pPr marL="0" indent="0">
              <a:buNone/>
            </a:pPr>
            <a:r>
              <a:rPr lang="en-US" dirty="0"/>
              <a:t>Therapy</a:t>
            </a:r>
          </a:p>
          <a:p>
            <a:pPr lvl="1"/>
            <a:r>
              <a:rPr lang="en-US" dirty="0"/>
              <a:t>Substance abuse therapies revolve around talk therapy and teen drug counseling. </a:t>
            </a:r>
          </a:p>
          <a:p>
            <a:pPr lvl="1"/>
            <a:r>
              <a:rPr lang="en-US" dirty="0"/>
              <a:t>Whether a teen is placed into inpatient or outpatient rehab, the program will offer several different forms of substance abuse therapy, which may be offered as both one-on-one or group settings.</a:t>
            </a:r>
          </a:p>
          <a:p>
            <a:pPr marL="0" indent="0">
              <a:buNone/>
            </a:pPr>
            <a:r>
              <a:rPr lang="en-US" dirty="0"/>
              <a:t>Cognitive Behavioral Therapy</a:t>
            </a:r>
          </a:p>
          <a:p>
            <a:pPr lvl="1"/>
            <a:r>
              <a:rPr lang="en-US" dirty="0"/>
              <a:t>Cognitive behavioral therapy (CBT) for addiction is a treatment option that uncovers thoughts driving a teenager’s addiction and work towards reshaping these thought patterns. </a:t>
            </a:r>
          </a:p>
          <a:p>
            <a:pPr lvl="1"/>
            <a:r>
              <a:rPr lang="en-US" dirty="0"/>
              <a:t>Essentially, CBT is based on the idea that thoughts cause behaviors and the way we perceive, interpret and assign meaning to our environment.</a:t>
            </a:r>
          </a:p>
          <a:p>
            <a:pPr lvl="1"/>
            <a:r>
              <a:rPr lang="en-US" dirty="0"/>
              <a:t>An example line of questioning in CBT might be:</a:t>
            </a:r>
          </a:p>
          <a:p>
            <a:pPr lvl="1"/>
            <a:r>
              <a:rPr lang="en-US" dirty="0"/>
              <a:t>Why do you use marijuana?</a:t>
            </a:r>
          </a:p>
          <a:p>
            <a:pPr lvl="1"/>
            <a:r>
              <a:rPr lang="en-US" dirty="0"/>
              <a:t>If you smoke marijuana to relieve your anxiety, does it always help or can it sometimes make it worse?</a:t>
            </a:r>
          </a:p>
          <a:p>
            <a:pPr lvl="1"/>
            <a:r>
              <a:rPr lang="en-US" dirty="0"/>
              <a:t>Are there activities besides smoking marijuana that help relieve your anxiety?</a:t>
            </a:r>
          </a:p>
          <a:p>
            <a:pPr lvl="1"/>
            <a:r>
              <a:rPr lang="en-US" dirty="0"/>
              <a:t>Teen cognitive behavioral therapy is effective, and often the first-line treatment for drug addiction</a:t>
            </a:r>
          </a:p>
          <a:p>
            <a:endParaRPr lang="en-US" dirty="0"/>
          </a:p>
        </p:txBody>
      </p:sp>
    </p:spTree>
    <p:extLst>
      <p:ext uri="{BB962C8B-B14F-4D97-AF65-F5344CB8AC3E}">
        <p14:creationId xmlns:p14="http://schemas.microsoft.com/office/powerpoint/2010/main" val="3981769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013E9-1E9B-3845-B3ED-5C130949236E}"/>
              </a:ext>
            </a:extLst>
          </p:cNvPr>
          <p:cNvSpPr>
            <a:spLocks noGrp="1"/>
          </p:cNvSpPr>
          <p:nvPr>
            <p:ph type="title"/>
          </p:nvPr>
        </p:nvSpPr>
        <p:spPr>
          <a:xfrm>
            <a:off x="4503689" y="251998"/>
            <a:ext cx="2434993" cy="474143"/>
          </a:xfrm>
        </p:spPr>
        <p:txBody>
          <a:bodyPr>
            <a:normAutofit fontScale="90000"/>
          </a:bodyPr>
          <a:lstStyle/>
          <a:p>
            <a:r>
              <a:rPr lang="en-US" sz="2000" dirty="0"/>
              <a:t>treatment</a:t>
            </a:r>
          </a:p>
        </p:txBody>
      </p:sp>
      <p:sp>
        <p:nvSpPr>
          <p:cNvPr id="3" name="Content Placeholder 2">
            <a:extLst>
              <a:ext uri="{FF2B5EF4-FFF2-40B4-BE49-F238E27FC236}">
                <a16:creationId xmlns:a16="http://schemas.microsoft.com/office/drawing/2014/main" id="{16370525-D105-B34B-A268-EC25E459CF0C}"/>
              </a:ext>
            </a:extLst>
          </p:cNvPr>
          <p:cNvSpPr>
            <a:spLocks noGrp="1"/>
          </p:cNvSpPr>
          <p:nvPr>
            <p:ph idx="1"/>
          </p:nvPr>
        </p:nvSpPr>
        <p:spPr>
          <a:xfrm>
            <a:off x="564776" y="1250576"/>
            <a:ext cx="11026589" cy="5355426"/>
          </a:xfrm>
        </p:spPr>
        <p:txBody>
          <a:bodyPr>
            <a:normAutofit/>
          </a:bodyPr>
          <a:lstStyle/>
          <a:p>
            <a:pPr marL="0" indent="0">
              <a:buNone/>
            </a:pPr>
            <a:r>
              <a:rPr lang="en-US" sz="2000" dirty="0"/>
              <a:t>Family Based Therapy</a:t>
            </a:r>
          </a:p>
          <a:p>
            <a:pPr marL="0" indent="0">
              <a:buNone/>
            </a:pPr>
            <a:endParaRPr lang="en-US" sz="2000" dirty="0"/>
          </a:p>
          <a:p>
            <a:pPr lvl="1"/>
            <a:r>
              <a:rPr lang="en-US" sz="2000" dirty="0"/>
              <a:t>Family-based therapy emphasizes the role of family members in a young person’s substance abuse.</a:t>
            </a:r>
          </a:p>
          <a:p>
            <a:pPr lvl="1"/>
            <a:r>
              <a:rPr lang="en-US" sz="2000" dirty="0"/>
              <a:t>Sessions of family therapy bring in family members and address issues like poor family communication, cohesiveness and problem-solving. </a:t>
            </a:r>
          </a:p>
          <a:p>
            <a:pPr lvl="1"/>
            <a:r>
              <a:rPr lang="en-US" sz="2000" dirty="0"/>
              <a:t>Family can be any person that plays a supportive long-term role, regardless of blood relation.</a:t>
            </a:r>
          </a:p>
          <a:p>
            <a:pPr lvl="1"/>
            <a:r>
              <a:rPr lang="en-US" sz="2000" dirty="0"/>
              <a:t>Family therapy for addiction centers on the premise that family members deliver a profound and long-lasting influence on development.</a:t>
            </a:r>
          </a:p>
          <a:p>
            <a:pPr lvl="1"/>
            <a:r>
              <a:rPr lang="en-US" sz="2000" dirty="0"/>
              <a:t>Family members model both good and bad behaviors that develop into habits later in life.</a:t>
            </a:r>
          </a:p>
          <a:p>
            <a:pPr lvl="1"/>
            <a:r>
              <a:rPr lang="en-US" sz="2000" dirty="0"/>
              <a:t>For example, in the case of alcohol abuse treatment family therapy may bring up the role of alcohol in the household. </a:t>
            </a:r>
          </a:p>
          <a:p>
            <a:pPr lvl="1"/>
            <a:r>
              <a:rPr lang="en-US" sz="2000" dirty="0"/>
              <a:t>If the parents are casual drinkers and have not discussed the risks of alcohol use with their children, this may be a major influence in a teen’s drinking problem.</a:t>
            </a:r>
          </a:p>
          <a:p>
            <a:endParaRPr lang="en-US" dirty="0"/>
          </a:p>
        </p:txBody>
      </p:sp>
    </p:spTree>
    <p:extLst>
      <p:ext uri="{BB962C8B-B14F-4D97-AF65-F5344CB8AC3E}">
        <p14:creationId xmlns:p14="http://schemas.microsoft.com/office/powerpoint/2010/main" val="3599379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E2210-98B5-9446-A7BB-D5005B69E75E}"/>
              </a:ext>
            </a:extLst>
          </p:cNvPr>
          <p:cNvSpPr>
            <a:spLocks noGrp="1"/>
          </p:cNvSpPr>
          <p:nvPr>
            <p:ph type="title"/>
          </p:nvPr>
        </p:nvSpPr>
        <p:spPr>
          <a:xfrm>
            <a:off x="2231136" y="373022"/>
            <a:ext cx="7729728" cy="474143"/>
          </a:xfrm>
        </p:spPr>
        <p:txBody>
          <a:bodyPr>
            <a:normAutofit fontScale="90000"/>
          </a:bodyPr>
          <a:lstStyle/>
          <a:p>
            <a:r>
              <a:rPr lang="en-US" sz="2400" dirty="0"/>
              <a:t>summary</a:t>
            </a:r>
          </a:p>
        </p:txBody>
      </p:sp>
      <p:sp>
        <p:nvSpPr>
          <p:cNvPr id="3" name="Content Placeholder 2">
            <a:extLst>
              <a:ext uri="{FF2B5EF4-FFF2-40B4-BE49-F238E27FC236}">
                <a16:creationId xmlns:a16="http://schemas.microsoft.com/office/drawing/2014/main" id="{9B04D61B-20E6-BD4F-9627-E80400C8CDC9}"/>
              </a:ext>
            </a:extLst>
          </p:cNvPr>
          <p:cNvSpPr>
            <a:spLocks noGrp="1"/>
          </p:cNvSpPr>
          <p:nvPr>
            <p:ph idx="1"/>
          </p:nvPr>
        </p:nvSpPr>
        <p:spPr>
          <a:xfrm>
            <a:off x="430305" y="1169894"/>
            <a:ext cx="11322423" cy="5315084"/>
          </a:xfrm>
        </p:spPr>
        <p:txBody>
          <a:bodyPr>
            <a:normAutofit/>
          </a:bodyPr>
          <a:lstStyle/>
          <a:p>
            <a:pPr marL="0" indent="0">
              <a:buNone/>
            </a:pPr>
            <a:endParaRPr lang="en-US" dirty="0"/>
          </a:p>
          <a:p>
            <a:pPr marL="0" indent="0">
              <a:buNone/>
            </a:pPr>
            <a:r>
              <a:rPr lang="en-US" dirty="0"/>
              <a:t>The abuse of alcohol and drugs has resulted in significant morbidity and mortality among adolescents worldwide. </a:t>
            </a:r>
          </a:p>
          <a:p>
            <a:pPr marL="0" indent="0">
              <a:buNone/>
            </a:pPr>
            <a:r>
              <a:rPr lang="en-US" dirty="0"/>
              <a:t>Many of these youth will lose their lives to drugs and alcohol and a significant number are likely to grow up to become problem drug users. </a:t>
            </a:r>
          </a:p>
          <a:p>
            <a:pPr marL="0" indent="0">
              <a:buNone/>
            </a:pPr>
            <a:r>
              <a:rPr lang="en-US" dirty="0"/>
              <a:t>Although, the substance abuse problem is complex and large in magnitude, there is a substantial amount of evidence-based research available to physicians, community leaders and schools to implement interventions that can decrease adolescent substance abuse rates. </a:t>
            </a:r>
          </a:p>
          <a:p>
            <a:pPr marL="0" indent="0">
              <a:buNone/>
            </a:pPr>
            <a:r>
              <a:rPr lang="en-US" dirty="0"/>
              <a:t>Because this issue is not peculiar to any one community or culture, we recognize that individual interventions may not be universally effective. </a:t>
            </a:r>
          </a:p>
          <a:p>
            <a:pPr marL="0" indent="0">
              <a:buNone/>
            </a:pPr>
            <a:r>
              <a:rPr lang="en-US" dirty="0"/>
              <a:t>Therefore, we emphasize a strategy of targeting modifiable risk factors and enhancing protective factors through family, school and community prevention programs, as a generalized framework for healthcare and community activists to use when researching programs and strategies best suited for their own community.</a:t>
            </a:r>
          </a:p>
        </p:txBody>
      </p:sp>
    </p:spTree>
    <p:extLst>
      <p:ext uri="{BB962C8B-B14F-4D97-AF65-F5344CB8AC3E}">
        <p14:creationId xmlns:p14="http://schemas.microsoft.com/office/powerpoint/2010/main" val="2502919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6022-62D3-6541-8F3E-2E90307DA62E}"/>
              </a:ext>
            </a:extLst>
          </p:cNvPr>
          <p:cNvSpPr>
            <a:spLocks noGrp="1"/>
          </p:cNvSpPr>
          <p:nvPr>
            <p:ph type="title"/>
          </p:nvPr>
        </p:nvSpPr>
        <p:spPr>
          <a:xfrm>
            <a:off x="2231136" y="295834"/>
            <a:ext cx="7729728" cy="608614"/>
          </a:xfrm>
        </p:spPr>
        <p:txBody>
          <a:bodyPr>
            <a:noAutofit/>
          </a:bodyPr>
          <a:lstStyle/>
          <a:p>
            <a:r>
              <a:rPr lang="en-US" sz="2000" dirty="0"/>
              <a:t>Data and trends</a:t>
            </a:r>
          </a:p>
        </p:txBody>
      </p:sp>
      <p:sp>
        <p:nvSpPr>
          <p:cNvPr id="3" name="Content Placeholder 2">
            <a:extLst>
              <a:ext uri="{FF2B5EF4-FFF2-40B4-BE49-F238E27FC236}">
                <a16:creationId xmlns:a16="http://schemas.microsoft.com/office/drawing/2014/main" id="{62E8A327-CD31-374A-B4A8-5CC469F7E1BF}"/>
              </a:ext>
            </a:extLst>
          </p:cNvPr>
          <p:cNvSpPr>
            <a:spLocks noGrp="1"/>
          </p:cNvSpPr>
          <p:nvPr>
            <p:ph idx="1"/>
          </p:nvPr>
        </p:nvSpPr>
        <p:spPr>
          <a:xfrm>
            <a:off x="443753" y="1143000"/>
            <a:ext cx="11551023" cy="5419166"/>
          </a:xfrm>
        </p:spPr>
        <p:txBody>
          <a:bodyPr>
            <a:normAutofit/>
          </a:bodyPr>
          <a:lstStyle/>
          <a:p>
            <a:pPr marL="0" indent="0">
              <a:buNone/>
            </a:pPr>
            <a:r>
              <a:rPr lang="en-US" dirty="0">
                <a:solidFill>
                  <a:schemeClr val="tx1"/>
                </a:solidFill>
              </a:rPr>
              <a:t>In modern Western society, substance use is an easy way for adolescents to satisfy the normal developmental need to take risks and seek thrills. </a:t>
            </a:r>
          </a:p>
          <a:p>
            <a:pPr marL="0" indent="0">
              <a:buNone/>
            </a:pPr>
            <a:r>
              <a:rPr lang="en-US" dirty="0">
                <a:solidFill>
                  <a:schemeClr val="tx1"/>
                </a:solidFill>
              </a:rPr>
              <a:t>Not surprisingly, substance use is common as adolescents get older, and about 70% of adolescents will try alcohol before high school graduation. </a:t>
            </a:r>
          </a:p>
          <a:p>
            <a:pPr marL="0" indent="0">
              <a:buNone/>
            </a:pPr>
            <a:r>
              <a:rPr lang="en-US" dirty="0">
                <a:solidFill>
                  <a:schemeClr val="tx1"/>
                </a:solidFill>
              </a:rPr>
              <a:t>Parental attitudes and the examples that parents set regarding their own use of alcohol, tobacco, prescription drugs, and other substances are a powerful influence.</a:t>
            </a:r>
          </a:p>
          <a:p>
            <a:pPr marL="0" indent="0">
              <a:buNone/>
            </a:pPr>
            <a:r>
              <a:rPr lang="en-US" dirty="0">
                <a:solidFill>
                  <a:schemeClr val="tx1"/>
                </a:solidFill>
              </a:rPr>
              <a:t>Substance use among adolescents ranges from experimentation to severe substance use disorders.</a:t>
            </a:r>
          </a:p>
          <a:p>
            <a:pPr marL="0" indent="0">
              <a:buNone/>
            </a:pPr>
            <a:r>
              <a:rPr lang="en-US" dirty="0">
                <a:solidFill>
                  <a:schemeClr val="tx1"/>
                </a:solidFill>
              </a:rPr>
              <a:t> All substance use, even experimental use, puts adolescents at risk of short-term problems, such as accidents, fights, unwise or unwanted sexual activity, and overdose. </a:t>
            </a:r>
          </a:p>
          <a:p>
            <a:pPr marL="0" indent="0">
              <a:buNone/>
            </a:pPr>
            <a:r>
              <a:rPr lang="en-US" dirty="0">
                <a:solidFill>
                  <a:schemeClr val="tx1"/>
                </a:solidFill>
              </a:rPr>
              <a:t>Adolescents are vulnerable to the effects of substance use and are at increased risk of developing long-term consequences, such as mental health disorders, underachievement in school, and a substance use disorder.</a:t>
            </a:r>
          </a:p>
          <a:p>
            <a:pPr marL="0" indent="0">
              <a:buNone/>
            </a:pPr>
            <a:endParaRPr lang="en-US" dirty="0">
              <a:solidFill>
                <a:schemeClr val="tx1"/>
              </a:solidFill>
            </a:endParaRPr>
          </a:p>
          <a:p>
            <a:pPr marL="0" indent="0">
              <a:buNone/>
            </a:pPr>
            <a:r>
              <a:rPr lang="en-US" dirty="0">
                <a:solidFill>
                  <a:schemeClr val="tx1"/>
                </a:solidFill>
              </a:rPr>
              <a:t>The personal characteristics that positively correlated with drug and alcohol abuse are numerous and include low harm avoidance, poor impulse control, parents with a history of alcoholism and drug abuse, high levels of family conflict, lack of and/or inconsistent parental discipline, a history of academic failure and a history of antisocial and aggressive behavior.</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62484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CD2-0DF3-6941-94A8-D457979B7491}"/>
              </a:ext>
            </a:extLst>
          </p:cNvPr>
          <p:cNvSpPr>
            <a:spLocks noGrp="1"/>
          </p:cNvSpPr>
          <p:nvPr>
            <p:ph type="title"/>
          </p:nvPr>
        </p:nvSpPr>
        <p:spPr>
          <a:xfrm>
            <a:off x="4517136" y="278597"/>
            <a:ext cx="2287076" cy="624622"/>
          </a:xfrm>
        </p:spPr>
        <p:txBody>
          <a:bodyPr>
            <a:noAutofit/>
          </a:bodyPr>
          <a:lstStyle/>
          <a:p>
            <a:r>
              <a:rPr lang="en-US" sz="2000" dirty="0"/>
              <a:t>statistics</a:t>
            </a:r>
          </a:p>
        </p:txBody>
      </p:sp>
      <p:sp>
        <p:nvSpPr>
          <p:cNvPr id="3" name="Content Placeholder 2">
            <a:extLst>
              <a:ext uri="{FF2B5EF4-FFF2-40B4-BE49-F238E27FC236}">
                <a16:creationId xmlns:a16="http://schemas.microsoft.com/office/drawing/2014/main" id="{23B34062-657D-904B-BF87-A8CD5A8BD578}"/>
              </a:ext>
            </a:extLst>
          </p:cNvPr>
          <p:cNvSpPr>
            <a:spLocks noGrp="1"/>
          </p:cNvSpPr>
          <p:nvPr>
            <p:ph idx="1"/>
          </p:nvPr>
        </p:nvSpPr>
        <p:spPr>
          <a:xfrm>
            <a:off x="188259" y="1132114"/>
            <a:ext cx="11779623" cy="5425223"/>
          </a:xfrm>
        </p:spPr>
        <p:txBody>
          <a:bodyPr>
            <a:normAutofit lnSpcReduction="10000"/>
          </a:bodyPr>
          <a:lstStyle/>
          <a:p>
            <a:pPr marL="0" indent="0" algn="ctr" fontAlgn="base">
              <a:buNone/>
            </a:pPr>
            <a:endParaRPr lang="en-US" dirty="0">
              <a:solidFill>
                <a:srgbClr val="FF0000"/>
              </a:solidFill>
            </a:endParaRPr>
          </a:p>
          <a:p>
            <a:pPr marL="0" indent="0" algn="ctr" fontAlgn="base">
              <a:buNone/>
            </a:pPr>
            <a:r>
              <a:rPr lang="en-US" dirty="0">
                <a:solidFill>
                  <a:schemeClr val="tx1"/>
                </a:solidFill>
              </a:rPr>
              <a:t>People are most likely to begin abusing drugs including tobacco, alcohol, and illegal and prescription drugs during adolescence and young adulthood.</a:t>
            </a:r>
          </a:p>
          <a:p>
            <a:pPr marL="0" indent="0" algn="ctr" fontAlgn="base">
              <a:buNone/>
            </a:pPr>
            <a:endParaRPr lang="en-US" baseline="30000" dirty="0">
              <a:solidFill>
                <a:schemeClr val="tx1"/>
              </a:solidFill>
            </a:endParaRPr>
          </a:p>
          <a:p>
            <a:pPr marL="0" indent="0" algn="ctr" fontAlgn="base">
              <a:buNone/>
            </a:pPr>
            <a:r>
              <a:rPr lang="en-US" dirty="0">
                <a:solidFill>
                  <a:schemeClr val="tx1"/>
                </a:solidFill>
              </a:rPr>
              <a:t>Adolescents are “biologically wired” to seek new experiences and take risks, as well as to carve out their own identity. </a:t>
            </a:r>
          </a:p>
          <a:p>
            <a:pPr marL="0" indent="0" algn="ctr" fontAlgn="base">
              <a:buNone/>
            </a:pPr>
            <a:r>
              <a:rPr lang="en-US" dirty="0">
                <a:solidFill>
                  <a:schemeClr val="tx1"/>
                </a:solidFill>
              </a:rPr>
              <a:t>Trying drugs fulfills normal developmental drives, but in an unhealthy way that can have very serious long-term consequences.</a:t>
            </a:r>
          </a:p>
          <a:p>
            <a:pPr marL="228600" lvl="1" indent="0" algn="ctr" fontAlgn="base">
              <a:buNone/>
            </a:pPr>
            <a:endParaRPr lang="en-US" baseline="30000" dirty="0">
              <a:solidFill>
                <a:schemeClr val="tx1"/>
              </a:solidFill>
            </a:endParaRPr>
          </a:p>
          <a:p>
            <a:pPr marL="228600" lvl="1" indent="0" fontAlgn="base">
              <a:buNone/>
            </a:pPr>
            <a:br>
              <a:rPr lang="en-US" dirty="0"/>
            </a:br>
            <a:r>
              <a:rPr lang="en-US" sz="1800" dirty="0"/>
              <a:t>By the time they are seniors, almost 70 percent of high school students will have tried alcohol, half will have taken an illegal drug.</a:t>
            </a:r>
          </a:p>
          <a:p>
            <a:pPr marL="228600" lvl="1" indent="0" fontAlgn="base">
              <a:buNone/>
            </a:pPr>
            <a:r>
              <a:rPr lang="en-US" sz="1800" dirty="0"/>
              <a:t>Nearly 40 percent will have smoked a cigarette, and more than 20 percent will have used a prescription drug for a nonmedical purpose.</a:t>
            </a:r>
            <a:endParaRPr lang="en-US" sz="1800" baseline="30000" dirty="0"/>
          </a:p>
          <a:p>
            <a:pPr marL="228600" lvl="1" indent="0" fontAlgn="base">
              <a:buNone/>
            </a:pPr>
            <a:r>
              <a:rPr lang="en-US" sz="1800" dirty="0"/>
              <a:t>There are many reasons adolescents use these substances including:</a:t>
            </a:r>
          </a:p>
          <a:p>
            <a:pPr marL="457200" lvl="2" indent="0" fontAlgn="base">
              <a:buNone/>
            </a:pPr>
            <a:r>
              <a:rPr lang="en-US" sz="1800" dirty="0"/>
              <a:t>The desire for new experiences</a:t>
            </a:r>
          </a:p>
          <a:p>
            <a:pPr marL="457200" lvl="2" indent="0" fontAlgn="base">
              <a:buNone/>
            </a:pPr>
            <a:r>
              <a:rPr lang="en-US" sz="1800" dirty="0"/>
              <a:t>An attempt to deal with problems or perform better in school </a:t>
            </a:r>
          </a:p>
          <a:p>
            <a:pPr marL="457200" lvl="2" indent="0" fontAlgn="base">
              <a:buNone/>
            </a:pPr>
            <a:r>
              <a:rPr lang="en-US" sz="1800" dirty="0"/>
              <a:t>Peer pressure</a:t>
            </a:r>
          </a:p>
        </p:txBody>
      </p:sp>
    </p:spTree>
    <p:extLst>
      <p:ext uri="{BB962C8B-B14F-4D97-AF65-F5344CB8AC3E}">
        <p14:creationId xmlns:p14="http://schemas.microsoft.com/office/powerpoint/2010/main" val="217551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B5944-BD6A-8740-9F4B-D0D4DCC16F48}"/>
              </a:ext>
            </a:extLst>
          </p:cNvPr>
          <p:cNvSpPr>
            <a:spLocks noGrp="1"/>
          </p:cNvSpPr>
          <p:nvPr>
            <p:ph type="title"/>
          </p:nvPr>
        </p:nvSpPr>
        <p:spPr>
          <a:xfrm>
            <a:off x="2123560" y="238551"/>
            <a:ext cx="7729728" cy="447249"/>
          </a:xfrm>
        </p:spPr>
        <p:txBody>
          <a:bodyPr>
            <a:noAutofit/>
          </a:bodyPr>
          <a:lstStyle/>
          <a:p>
            <a:r>
              <a:rPr lang="en-US" sz="2000" dirty="0"/>
              <a:t>Risk factors</a:t>
            </a:r>
          </a:p>
        </p:txBody>
      </p:sp>
      <p:sp>
        <p:nvSpPr>
          <p:cNvPr id="3" name="Content Placeholder 2">
            <a:extLst>
              <a:ext uri="{FF2B5EF4-FFF2-40B4-BE49-F238E27FC236}">
                <a16:creationId xmlns:a16="http://schemas.microsoft.com/office/drawing/2014/main" id="{B25FECD4-CA0E-3D47-9C37-2E65DCAFEFE8}"/>
              </a:ext>
            </a:extLst>
          </p:cNvPr>
          <p:cNvSpPr>
            <a:spLocks noGrp="1"/>
          </p:cNvSpPr>
          <p:nvPr>
            <p:ph idx="1"/>
          </p:nvPr>
        </p:nvSpPr>
        <p:spPr>
          <a:xfrm>
            <a:off x="336176" y="1021976"/>
            <a:ext cx="11551024" cy="5597473"/>
          </a:xfrm>
        </p:spPr>
        <p:txBody>
          <a:bodyPr>
            <a:normAutofit fontScale="92500" lnSpcReduction="10000"/>
          </a:bodyPr>
          <a:lstStyle/>
          <a:p>
            <a:pPr marL="0" indent="0">
              <a:buNone/>
            </a:pPr>
            <a:r>
              <a:rPr lang="en-US" dirty="0"/>
              <a:t>There are several factors that are related to adolescent risk for initiating or continuing to abuse drugs. </a:t>
            </a:r>
          </a:p>
          <a:p>
            <a:pPr marL="228600" lvl="1" indent="0">
              <a:buNone/>
            </a:pPr>
            <a:r>
              <a:rPr lang="en-US" dirty="0"/>
              <a:t>These factors include:</a:t>
            </a:r>
          </a:p>
          <a:p>
            <a:pPr marL="228600" lvl="1" indent="0">
              <a:buNone/>
            </a:pPr>
            <a:r>
              <a:rPr lang="en-US" dirty="0"/>
              <a:t>Exposure to drugs </a:t>
            </a:r>
          </a:p>
          <a:p>
            <a:pPr marL="228600" lvl="1" indent="0">
              <a:buNone/>
            </a:pPr>
            <a:r>
              <a:rPr lang="en-US" dirty="0"/>
              <a:t>Socio-economic status </a:t>
            </a:r>
          </a:p>
          <a:p>
            <a:pPr marL="228600" lvl="1" indent="0">
              <a:buNone/>
            </a:pPr>
            <a:r>
              <a:rPr lang="en-US" dirty="0"/>
              <a:t>Quality of parenting </a:t>
            </a:r>
          </a:p>
          <a:p>
            <a:pPr marL="228600" lvl="1" indent="0">
              <a:buNone/>
            </a:pPr>
            <a:r>
              <a:rPr lang="en-US" dirty="0"/>
              <a:t>Peer group influence </a:t>
            </a:r>
          </a:p>
          <a:p>
            <a:pPr marL="228600" lvl="1" indent="0">
              <a:buNone/>
            </a:pPr>
            <a:r>
              <a:rPr lang="en-US" dirty="0"/>
              <a:t>Biological/inherent predisposition towards drug addiction</a:t>
            </a:r>
            <a:endParaRPr lang="en-US" baseline="30000" dirty="0"/>
          </a:p>
          <a:p>
            <a:pPr marL="0" indent="0" algn="ctr">
              <a:buNone/>
            </a:pPr>
            <a:endParaRPr lang="en-US" dirty="0">
              <a:solidFill>
                <a:srgbClr val="FF0000"/>
              </a:solidFill>
            </a:endParaRPr>
          </a:p>
          <a:p>
            <a:pPr marL="0" indent="0" algn="ctr">
              <a:buNone/>
            </a:pPr>
            <a:r>
              <a:rPr lang="en-US" dirty="0">
                <a:solidFill>
                  <a:schemeClr val="tx1"/>
                </a:solidFill>
              </a:rPr>
              <a:t>Adverse Childhood Events</a:t>
            </a:r>
          </a:p>
          <a:p>
            <a:pPr marL="0" indent="0">
              <a:buNone/>
            </a:pPr>
            <a:endParaRPr lang="en-US" dirty="0"/>
          </a:p>
          <a:p>
            <a:pPr marL="228600" lvl="1" indent="0">
              <a:buNone/>
            </a:pPr>
            <a:r>
              <a:rPr lang="en-US" dirty="0"/>
              <a:t>Adverse childhood events include:</a:t>
            </a:r>
          </a:p>
          <a:p>
            <a:pPr marL="228600" lvl="1" indent="0">
              <a:buNone/>
            </a:pPr>
            <a:r>
              <a:rPr lang="en-US" dirty="0"/>
              <a:t>Abuse (physical, emotional or sexual) </a:t>
            </a:r>
          </a:p>
          <a:p>
            <a:pPr marL="228600" lvl="1" indent="0">
              <a:buNone/>
            </a:pPr>
            <a:r>
              <a:rPr lang="en-US" dirty="0"/>
              <a:t>Neglect (physical or emotional) </a:t>
            </a:r>
          </a:p>
          <a:p>
            <a:pPr marL="228600" lvl="1" indent="0">
              <a:buNone/>
            </a:pPr>
            <a:r>
              <a:rPr lang="en-US" dirty="0"/>
              <a:t>Growing up with household substance abuse </a:t>
            </a:r>
          </a:p>
          <a:p>
            <a:pPr marL="228600" lvl="1" indent="0">
              <a:buNone/>
            </a:pPr>
            <a:r>
              <a:rPr lang="en-US" dirty="0"/>
              <a:t>Criminality of household members</a:t>
            </a:r>
          </a:p>
          <a:p>
            <a:pPr marL="228600" lvl="1" indent="0">
              <a:buNone/>
            </a:pPr>
            <a:r>
              <a:rPr lang="en-US" dirty="0"/>
              <a:t>Mental illness among household members</a:t>
            </a:r>
          </a:p>
        </p:txBody>
      </p:sp>
    </p:spTree>
    <p:extLst>
      <p:ext uri="{BB962C8B-B14F-4D97-AF65-F5344CB8AC3E}">
        <p14:creationId xmlns:p14="http://schemas.microsoft.com/office/powerpoint/2010/main" val="385622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7BD1-E2AA-D04B-872B-B48E2B8E8FCF}"/>
              </a:ext>
            </a:extLst>
          </p:cNvPr>
          <p:cNvSpPr>
            <a:spLocks noGrp="1"/>
          </p:cNvSpPr>
          <p:nvPr>
            <p:ph type="title"/>
          </p:nvPr>
        </p:nvSpPr>
        <p:spPr>
          <a:xfrm>
            <a:off x="1882587" y="211657"/>
            <a:ext cx="7745507" cy="689296"/>
          </a:xfrm>
        </p:spPr>
        <p:txBody>
          <a:bodyPr>
            <a:normAutofit fontScale="90000"/>
          </a:bodyPr>
          <a:lstStyle/>
          <a:p>
            <a:r>
              <a:rPr lang="en-US" sz="2000" dirty="0"/>
              <a:t>Factors influencing adolescent substance use</a:t>
            </a:r>
          </a:p>
        </p:txBody>
      </p:sp>
      <p:sp>
        <p:nvSpPr>
          <p:cNvPr id="3" name="Content Placeholder 2">
            <a:extLst>
              <a:ext uri="{FF2B5EF4-FFF2-40B4-BE49-F238E27FC236}">
                <a16:creationId xmlns:a16="http://schemas.microsoft.com/office/drawing/2014/main" id="{675DC729-EC64-B74A-AB34-35B14764133A}"/>
              </a:ext>
            </a:extLst>
          </p:cNvPr>
          <p:cNvSpPr>
            <a:spLocks noGrp="1"/>
          </p:cNvSpPr>
          <p:nvPr>
            <p:ph idx="1"/>
          </p:nvPr>
        </p:nvSpPr>
        <p:spPr>
          <a:xfrm>
            <a:off x="295835" y="1411942"/>
            <a:ext cx="11564471" cy="5015752"/>
          </a:xfrm>
        </p:spPr>
        <p:txBody>
          <a:bodyPr/>
          <a:lstStyle/>
          <a:p>
            <a:pPr marL="0" indent="0">
              <a:buNone/>
            </a:pPr>
            <a:r>
              <a:rPr lang="en-US" sz="2000" dirty="0"/>
              <a:t>Many factors influence whether an adolescent tries drugs including:</a:t>
            </a:r>
          </a:p>
          <a:p>
            <a:pPr marL="0" indent="0">
              <a:buNone/>
            </a:pPr>
            <a:r>
              <a:rPr lang="en-US" sz="2000" dirty="0"/>
              <a:t> </a:t>
            </a:r>
          </a:p>
          <a:p>
            <a:pPr marL="228600" lvl="1" indent="0">
              <a:buNone/>
            </a:pPr>
            <a:r>
              <a:rPr lang="en-US" sz="2000" dirty="0"/>
              <a:t>The availability of drugs within the neighborhood, community, and school and whether the adolescent’s friends are using them. </a:t>
            </a:r>
          </a:p>
          <a:p>
            <a:pPr marL="228600" lvl="1" indent="0">
              <a:buNone/>
            </a:pPr>
            <a:r>
              <a:rPr lang="en-US" sz="2000" dirty="0"/>
              <a:t>The family environment is also important:  violence, physical or emotional abuse, mental illness, or drug use in the household increase the likelihood an adolescent will use drugs. </a:t>
            </a:r>
          </a:p>
          <a:p>
            <a:pPr marL="228600" lvl="1" indent="0">
              <a:buNone/>
            </a:pPr>
            <a:r>
              <a:rPr lang="en-US" sz="2000" dirty="0"/>
              <a:t>An adolescent’s inherited genetic vulnerability; personality traits like poor impulse control or a high need for excitement</a:t>
            </a:r>
          </a:p>
          <a:p>
            <a:pPr marL="228600" lvl="1" indent="0">
              <a:buNone/>
            </a:pPr>
            <a:r>
              <a:rPr lang="en-US" sz="2000" dirty="0"/>
              <a:t>Mental health conditions such as depression, anxiety, or ADHD</a:t>
            </a:r>
          </a:p>
          <a:p>
            <a:pPr marL="228600" lvl="1" indent="0">
              <a:buNone/>
            </a:pPr>
            <a:r>
              <a:rPr lang="en-US" sz="2000" dirty="0"/>
              <a:t>Beliefs like drugs are “cool” or harmless make it more likely that an adolescent will use drugs.</a:t>
            </a:r>
          </a:p>
          <a:p>
            <a:pPr marL="0" indent="0">
              <a:buNone/>
            </a:pPr>
            <a:endParaRPr lang="en-US" dirty="0"/>
          </a:p>
        </p:txBody>
      </p:sp>
    </p:spTree>
    <p:extLst>
      <p:ext uri="{BB962C8B-B14F-4D97-AF65-F5344CB8AC3E}">
        <p14:creationId xmlns:p14="http://schemas.microsoft.com/office/powerpoint/2010/main" val="328625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CAAEF-5BD1-AD48-9D89-77BEF00E7D61}"/>
              </a:ext>
            </a:extLst>
          </p:cNvPr>
          <p:cNvSpPr>
            <a:spLocks noGrp="1"/>
          </p:cNvSpPr>
          <p:nvPr>
            <p:ph type="title"/>
          </p:nvPr>
        </p:nvSpPr>
        <p:spPr>
          <a:xfrm>
            <a:off x="1143001" y="336176"/>
            <a:ext cx="9480175" cy="635508"/>
          </a:xfrm>
        </p:spPr>
        <p:txBody>
          <a:bodyPr>
            <a:normAutofit fontScale="90000"/>
          </a:bodyPr>
          <a:lstStyle/>
          <a:p>
            <a:br>
              <a:rPr lang="en-US" b="1" dirty="0"/>
            </a:br>
            <a:r>
              <a:rPr lang="en-US" sz="2200" dirty="0"/>
              <a:t>Warning signs of commonly abused prescription drugs</a:t>
            </a:r>
          </a:p>
        </p:txBody>
      </p:sp>
      <p:sp>
        <p:nvSpPr>
          <p:cNvPr id="3" name="Content Placeholder 2">
            <a:extLst>
              <a:ext uri="{FF2B5EF4-FFF2-40B4-BE49-F238E27FC236}">
                <a16:creationId xmlns:a16="http://schemas.microsoft.com/office/drawing/2014/main" id="{B67730EA-37D5-6F4B-9E6A-49577AF15FF5}"/>
              </a:ext>
            </a:extLst>
          </p:cNvPr>
          <p:cNvSpPr>
            <a:spLocks noGrp="1"/>
          </p:cNvSpPr>
          <p:nvPr>
            <p:ph idx="1"/>
          </p:nvPr>
        </p:nvSpPr>
        <p:spPr>
          <a:xfrm>
            <a:off x="336176" y="1250576"/>
            <a:ext cx="11335871" cy="5271248"/>
          </a:xfrm>
        </p:spPr>
        <p:txBody>
          <a:bodyPr>
            <a:normAutofit fontScale="92500" lnSpcReduction="10000"/>
          </a:bodyPr>
          <a:lstStyle/>
          <a:p>
            <a:pPr marL="0" indent="0" algn="ctr">
              <a:buNone/>
            </a:pPr>
            <a:endParaRPr lang="en-US" b="1" dirty="0"/>
          </a:p>
          <a:p>
            <a:pPr algn="ctr"/>
            <a:r>
              <a:rPr lang="en-US" sz="2400" dirty="0"/>
              <a:t>Opioid painkillers (including OxyContin, Vicodin, Norco): </a:t>
            </a:r>
          </a:p>
          <a:p>
            <a:pPr lvl="1" algn="ctr"/>
            <a:r>
              <a:rPr lang="en-US" sz="2400" dirty="0"/>
              <a:t>Drooping eyes, constricted pupils even in dim light, sudden itching or flushing, slurred speech; drowsiness, lack of energy; inability to concentrate, lack of motivation, decline in performance at work or school; neglecting friendships and social activities.</a:t>
            </a:r>
          </a:p>
          <a:p>
            <a:pPr algn="ctr"/>
            <a:endParaRPr lang="en-US" sz="2400" dirty="0"/>
          </a:p>
          <a:p>
            <a:pPr algn="ctr"/>
            <a:r>
              <a:rPr lang="en-US" sz="2400" dirty="0"/>
              <a:t>Anti-anxiety medications, sedatives, and hypnotics (including Xanax, Valium, Ambien): </a:t>
            </a:r>
          </a:p>
          <a:p>
            <a:pPr lvl="1" algn="ctr"/>
            <a:r>
              <a:rPr lang="en-US" sz="2400" dirty="0"/>
              <a:t>Contracted pupils; drunk-like, slurred speech, difficulty concentrating, clumsiness; poor judgment, drowsiness, slowed breathing.</a:t>
            </a:r>
          </a:p>
          <a:p>
            <a:pPr marL="228600" lvl="1" indent="0" algn="ctr">
              <a:buNone/>
            </a:pPr>
            <a:endParaRPr lang="en-US" sz="2400" dirty="0"/>
          </a:p>
          <a:p>
            <a:pPr marL="228600" lvl="1" indent="0" algn="ctr">
              <a:buNone/>
            </a:pPr>
            <a:r>
              <a:rPr lang="en-US" sz="2400" dirty="0"/>
              <a:t>Stimulants (including Ritalin, </a:t>
            </a:r>
            <a:r>
              <a:rPr lang="en-US" sz="2400" dirty="0" err="1"/>
              <a:t>Concerta</a:t>
            </a:r>
            <a:r>
              <a:rPr lang="en-US" sz="2400" dirty="0"/>
              <a:t>,  Adderall, Dexedrine): </a:t>
            </a:r>
          </a:p>
          <a:p>
            <a:pPr lvl="1" algn="ctr"/>
            <a:r>
              <a:rPr lang="en-US" sz="2400" dirty="0"/>
              <a:t>Dilated pupils, reduced appetite; agitation, anxiety, irregular heartbeat, high body temperature; insomnia, paranoia.</a:t>
            </a:r>
          </a:p>
          <a:p>
            <a:pPr marL="0" indent="0">
              <a:buNone/>
            </a:pPr>
            <a:endParaRPr lang="en-US" dirty="0"/>
          </a:p>
        </p:txBody>
      </p:sp>
    </p:spTree>
    <p:extLst>
      <p:ext uri="{BB962C8B-B14F-4D97-AF65-F5344CB8AC3E}">
        <p14:creationId xmlns:p14="http://schemas.microsoft.com/office/powerpoint/2010/main" val="2960958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44D0-2FD7-3147-8937-A6C42785F82F}"/>
              </a:ext>
            </a:extLst>
          </p:cNvPr>
          <p:cNvSpPr>
            <a:spLocks noGrp="1"/>
          </p:cNvSpPr>
          <p:nvPr>
            <p:ph type="title"/>
          </p:nvPr>
        </p:nvSpPr>
        <p:spPr>
          <a:xfrm>
            <a:off x="2231136" y="305787"/>
            <a:ext cx="7729728" cy="595167"/>
          </a:xfrm>
        </p:spPr>
        <p:txBody>
          <a:bodyPr>
            <a:normAutofit fontScale="90000"/>
          </a:bodyPr>
          <a:lstStyle/>
          <a:p>
            <a:r>
              <a:rPr lang="en-US" sz="2000" dirty="0"/>
              <a:t>Warning signs of teen drug use</a:t>
            </a:r>
          </a:p>
        </p:txBody>
      </p:sp>
      <p:sp>
        <p:nvSpPr>
          <p:cNvPr id="3" name="Content Placeholder 2">
            <a:extLst>
              <a:ext uri="{FF2B5EF4-FFF2-40B4-BE49-F238E27FC236}">
                <a16:creationId xmlns:a16="http://schemas.microsoft.com/office/drawing/2014/main" id="{01B05F1D-D13A-A84D-99D5-C7A61388D3B2}"/>
              </a:ext>
            </a:extLst>
          </p:cNvPr>
          <p:cNvSpPr>
            <a:spLocks noGrp="1"/>
          </p:cNvSpPr>
          <p:nvPr>
            <p:ph idx="1"/>
          </p:nvPr>
        </p:nvSpPr>
        <p:spPr>
          <a:xfrm>
            <a:off x="968187" y="1532965"/>
            <a:ext cx="9964271" cy="4625787"/>
          </a:xfrm>
        </p:spPr>
        <p:txBody>
          <a:bodyPr>
            <a:normAutofit/>
          </a:bodyPr>
          <a:lstStyle/>
          <a:p>
            <a:br>
              <a:rPr lang="en-US" b="1" dirty="0"/>
            </a:br>
            <a:r>
              <a:rPr lang="en-US" dirty="0"/>
              <a:t>Having bloodshot eyes or dilated pupils; using eye drops to try to mask these signs</a:t>
            </a:r>
          </a:p>
          <a:p>
            <a:r>
              <a:rPr lang="en-US" dirty="0"/>
              <a:t>Skipping class; declining grades; suddenly getting into trouble at school</a:t>
            </a:r>
          </a:p>
          <a:p>
            <a:r>
              <a:rPr lang="en-US" dirty="0"/>
              <a:t>Missing medications, prescriptions, money or valuables</a:t>
            </a:r>
          </a:p>
          <a:p>
            <a:r>
              <a:rPr lang="en-US" dirty="0"/>
              <a:t>Acting uncharacteristically isolated, withdrawn, angry, or depressed</a:t>
            </a:r>
          </a:p>
          <a:p>
            <a:r>
              <a:rPr lang="en-US" dirty="0"/>
              <a:t>Sudden mood changes or repeated health complaints, constant fatigue</a:t>
            </a:r>
          </a:p>
          <a:p>
            <a:r>
              <a:rPr lang="en-US" dirty="0"/>
              <a:t>Dropping one group of friends for another; being secretive about the new peer group</a:t>
            </a:r>
          </a:p>
          <a:p>
            <a:r>
              <a:rPr lang="en-US" dirty="0"/>
              <a:t>Loss of interest in old hobbies; lying about new interests and activities</a:t>
            </a:r>
          </a:p>
          <a:p>
            <a:r>
              <a:rPr lang="en-US" dirty="0"/>
              <a:t>Demanding more privacy; locking doors; avoiding eye contact; sneaking around</a:t>
            </a:r>
          </a:p>
          <a:p>
            <a:endParaRPr lang="en-US" dirty="0"/>
          </a:p>
        </p:txBody>
      </p:sp>
    </p:spTree>
    <p:extLst>
      <p:ext uri="{BB962C8B-B14F-4D97-AF65-F5344CB8AC3E}">
        <p14:creationId xmlns:p14="http://schemas.microsoft.com/office/powerpoint/2010/main" val="1926635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7CBEC-6DF5-BC4E-A341-F7F3F6E5432E}"/>
              </a:ext>
            </a:extLst>
          </p:cNvPr>
          <p:cNvSpPr>
            <a:spLocks noGrp="1"/>
          </p:cNvSpPr>
          <p:nvPr>
            <p:ph type="title"/>
          </p:nvPr>
        </p:nvSpPr>
        <p:spPr>
          <a:xfrm>
            <a:off x="2286000" y="228600"/>
            <a:ext cx="7140389" cy="779930"/>
          </a:xfrm>
        </p:spPr>
        <p:txBody>
          <a:bodyPr>
            <a:normAutofit fontScale="90000"/>
          </a:bodyPr>
          <a:lstStyle/>
          <a:p>
            <a:r>
              <a:rPr lang="en-US" sz="2000" dirty="0"/>
              <a:t>Warning signs of commonly abused drugs</a:t>
            </a:r>
            <a:br>
              <a:rPr lang="en-US" b="1" dirty="0"/>
            </a:br>
            <a:endParaRPr lang="en-US" dirty="0"/>
          </a:p>
        </p:txBody>
      </p:sp>
      <p:sp>
        <p:nvSpPr>
          <p:cNvPr id="3" name="Content Placeholder 2">
            <a:extLst>
              <a:ext uri="{FF2B5EF4-FFF2-40B4-BE49-F238E27FC236}">
                <a16:creationId xmlns:a16="http://schemas.microsoft.com/office/drawing/2014/main" id="{B6EE3D32-48FD-1840-A050-78ED9C0FEFC9}"/>
              </a:ext>
            </a:extLst>
          </p:cNvPr>
          <p:cNvSpPr>
            <a:spLocks noGrp="1"/>
          </p:cNvSpPr>
          <p:nvPr>
            <p:ph idx="1"/>
          </p:nvPr>
        </p:nvSpPr>
        <p:spPr>
          <a:xfrm>
            <a:off x="309282" y="1304365"/>
            <a:ext cx="11443447" cy="5325035"/>
          </a:xfrm>
        </p:spPr>
        <p:txBody>
          <a:bodyPr>
            <a:normAutofit/>
          </a:bodyPr>
          <a:lstStyle/>
          <a:p>
            <a:pPr marL="0" indent="0">
              <a:buNone/>
            </a:pPr>
            <a:endParaRPr lang="en-US" b="1" dirty="0"/>
          </a:p>
          <a:p>
            <a:r>
              <a:rPr lang="en-US" dirty="0"/>
              <a:t>Marijuana: Glassy, red eyes; loud talking, inappropriate laughter followed by sleepiness; loss of interest, motivation; weight gain or loss.</a:t>
            </a:r>
          </a:p>
          <a:p>
            <a:r>
              <a:rPr lang="en-US" dirty="0"/>
              <a:t>Stimulants (including amphetamines, cocaine, crystal meth): Dilated pupils; hyperactivity; euphoria; irritability; anxiety; excessive talking followed by depression or excessive sleeping at odd times; may go long periods of time without eating or sleeping; weight loss; dry mouth and nose.</a:t>
            </a:r>
          </a:p>
          <a:p>
            <a:r>
              <a:rPr lang="en-US" dirty="0"/>
              <a:t>Inhalants (glues, aerosols, vapors): Watery eyes; impaired vision, memory and thought; secretions from the nose or rashes around the nose and mouth; headaches and nausea; appearance of intoxication; drowsiness; poor muscle control; changes in appetite; anxiety; irritability; lots of cans/aerosols in the trash.</a:t>
            </a:r>
          </a:p>
          <a:p>
            <a:r>
              <a:rPr lang="en-US" dirty="0"/>
              <a:t>Hallucinogens (LSD, PCP): Dilated pupils; bizarre and irrational behavior including paranoia, aggression, hallucinations; mood swings; detachment from people; absorption with self or other objects, slurred speech; confusion.</a:t>
            </a:r>
          </a:p>
          <a:p>
            <a:r>
              <a:rPr lang="en-US" dirty="0"/>
              <a:t>Heroin: Contracted pupils; no response of pupils to light; needle marks; sleeping at unusual times; sweating; vomiting; coughing, sniffling; twitching; loss of appetite.</a:t>
            </a:r>
          </a:p>
          <a:p>
            <a:endParaRPr lang="en-US" dirty="0"/>
          </a:p>
        </p:txBody>
      </p:sp>
    </p:spTree>
    <p:extLst>
      <p:ext uri="{BB962C8B-B14F-4D97-AF65-F5344CB8AC3E}">
        <p14:creationId xmlns:p14="http://schemas.microsoft.com/office/powerpoint/2010/main" val="257494429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381</TotalTime>
  <Words>1816</Words>
  <Application>Microsoft Macintosh PowerPoint</Application>
  <PresentationFormat>Widescreen</PresentationFormat>
  <Paragraphs>238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Parcel</vt:lpstr>
      <vt:lpstr>Adolescent substance use  current Trends, risk factors, warning signs and effects of chronic use on brain development</vt:lpstr>
      <vt:lpstr>Data and trends</vt:lpstr>
      <vt:lpstr>Data and trends</vt:lpstr>
      <vt:lpstr>statistics</vt:lpstr>
      <vt:lpstr>Risk factors</vt:lpstr>
      <vt:lpstr>Factors influencing adolescent substance use</vt:lpstr>
      <vt:lpstr> Warning signs of commonly abused prescription drugs</vt:lpstr>
      <vt:lpstr>Warning signs of teen drug use</vt:lpstr>
      <vt:lpstr>Warning signs of commonly abused drugs </vt:lpstr>
      <vt:lpstr>Alcohol use</vt:lpstr>
      <vt:lpstr>Tobacco use</vt:lpstr>
      <vt:lpstr>Tobacco use</vt:lpstr>
      <vt:lpstr>Electronic cigarettes</vt:lpstr>
      <vt:lpstr>Other substances</vt:lpstr>
      <vt:lpstr>Other drugs</vt:lpstr>
      <vt:lpstr>The adolescent brain</vt:lpstr>
      <vt:lpstr>Consequences of chronic drug use</vt:lpstr>
      <vt:lpstr>Consequences of chronic drug use</vt:lpstr>
      <vt:lpstr>How drug use can progress to addiction</vt:lpstr>
      <vt:lpstr>Treatment options</vt:lpstr>
      <vt:lpstr>treatment</vt:lpstr>
      <vt:lpstr>treatment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 substance use</dc:title>
  <dc:creator>Microsoft Office User</dc:creator>
  <cp:lastModifiedBy>Microsoft Office User</cp:lastModifiedBy>
  <cp:revision>30</cp:revision>
  <dcterms:created xsi:type="dcterms:W3CDTF">2019-09-15T19:46:51Z</dcterms:created>
  <dcterms:modified xsi:type="dcterms:W3CDTF">2019-09-20T05:04:34Z</dcterms:modified>
</cp:coreProperties>
</file>