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sldIdLst>
    <p:sldId id="256" r:id="rId2"/>
    <p:sldId id="271" r:id="rId3"/>
    <p:sldId id="275" r:id="rId4"/>
    <p:sldId id="276" r:id="rId5"/>
    <p:sldId id="273" r:id="rId6"/>
    <p:sldId id="267" r:id="rId7"/>
    <p:sldId id="268" r:id="rId8"/>
    <p:sldId id="260" r:id="rId9"/>
    <p:sldId id="266" r:id="rId10"/>
    <p:sldId id="269" r:id="rId11"/>
    <p:sldId id="257" r:id="rId12"/>
    <p:sldId id="261" r:id="rId13"/>
    <p:sldId id="264" r:id="rId14"/>
    <p:sldId id="277" r:id="rId15"/>
    <p:sldId id="278" r:id="rId16"/>
    <p:sldId id="258" r:id="rId17"/>
    <p:sldId id="262" r:id="rId18"/>
    <p:sldId id="259" r:id="rId19"/>
    <p:sldId id="263" r:id="rId20"/>
    <p:sldId id="270"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9"/>
    <p:restoredTop sz="94663"/>
  </p:normalViewPr>
  <p:slideViewPr>
    <p:cSldViewPr snapToGrid="0" snapToObjects="1">
      <p:cViewPr varScale="1">
        <p:scale>
          <a:sx n="117" d="100"/>
          <a:sy n="117" d="100"/>
        </p:scale>
        <p:origin x="1320" y="1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8A432C8-69A7-458B-9684-2BFA64B31948}" type="datetime2">
              <a:rPr lang="en-US" smtClean="0"/>
              <a:t>Thursday, March 19, 2020</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CC057FC-95B6-4D89-AFDA-ABA33EE921E5}" type="datetime2">
              <a:rPr lang="en-US" smtClean="0"/>
              <a:t>Thursday, March 19, 2020</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C4549AC-EB31-477F-92A9-B1988E232878}" type="datetime2">
              <a:rPr lang="en-US" smtClean="0"/>
              <a:t>Thursday, March 19, 2020</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96A3A3-94A6-4E5B-AF39-173ACA3E61CC}" type="datetime2">
              <a:rPr lang="en-US" smtClean="0"/>
              <a:t>Thursday, March 19, 2020</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933D019-A32C-4EAD-B8E6-DBDA699692FD}" type="datetime2">
              <a:rPr lang="en-US" smtClean="0"/>
              <a:t>Thursday, March 19, 2020</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CEBA98F-560C-4997-81C4-81D4D9187EAB}" type="datetime2">
              <a:rPr lang="en-US" smtClean="0"/>
              <a:t>Thursday, March 19, 2020</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50972B2-CA5C-437D-87D0-8081271A9E4B}" type="datetime2">
              <a:rPr lang="en-US" smtClean="0"/>
              <a:t>Thursday, March 19, 2020</a:t>
            </a:fld>
            <a:endParaRPr lang="en-US"/>
          </a:p>
        </p:txBody>
      </p:sp>
      <p:sp>
        <p:nvSpPr>
          <p:cNvPr id="8" name="Footer Placeholder 7"/>
          <p:cNvSpPr>
            <a:spLocks noGrp="1"/>
          </p:cNvSpPr>
          <p:nvPr>
            <p:ph type="ftr" sz="quarter" idx="11"/>
          </p:nvPr>
        </p:nvSpPr>
        <p:spPr/>
        <p:txBody>
          <a:bodyPr/>
          <a:lstStyle/>
          <a:p>
            <a:pPr algn="r"/>
            <a:endParaRPr lang="en-US" dirty="0"/>
          </a:p>
        </p:txBody>
      </p:sp>
      <p:sp>
        <p:nvSpPr>
          <p:cNvPr id="9" name="Slide Number Placeholder 8"/>
          <p:cNvSpPr>
            <a:spLocks noGrp="1"/>
          </p:cNvSpPr>
          <p:nvPr>
            <p:ph type="sldNum" sz="quarter" idx="12"/>
          </p:nvPr>
        </p:nvSpPr>
        <p:spPr/>
        <p:txBody>
          <a:bodyPr/>
          <a:lstStyle/>
          <a:p>
            <a:fld id="{0CFEC368-1D7A-4F81-ABF6-AE0E36BAF64C}"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9CD4847-11EF-4466-A8AD-85CDB7B49118}" type="datetime2">
              <a:rPr lang="en-US" smtClean="0"/>
              <a:t>Thursday, March 19, 2020</a:t>
            </a:fld>
            <a:endParaRPr lang="en-US"/>
          </a:p>
        </p:txBody>
      </p:sp>
      <p:sp>
        <p:nvSpPr>
          <p:cNvPr id="4" name="Footer Placeholder 3"/>
          <p:cNvSpPr>
            <a:spLocks noGrp="1"/>
          </p:cNvSpPr>
          <p:nvPr>
            <p:ph type="ftr" sz="quarter" idx="11"/>
          </p:nvPr>
        </p:nvSpPr>
        <p:spPr/>
        <p:txBody>
          <a:bodyPr/>
          <a:lstStyle/>
          <a:p>
            <a:pPr algn="r"/>
            <a:endParaRPr lang="en-US" dirty="0"/>
          </a:p>
        </p:txBody>
      </p:sp>
      <p:sp>
        <p:nvSpPr>
          <p:cNvPr id="5" name="Slide Number Placeholder 4"/>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68457A-3AB9-4880-8A0C-9F8524491207}" type="datetime2">
              <a:rPr lang="en-US" smtClean="0"/>
              <a:t>Thursday, March 19, 2020</a:t>
            </a:fld>
            <a:endParaRPr lang="en-US"/>
          </a:p>
        </p:txBody>
      </p:sp>
      <p:sp>
        <p:nvSpPr>
          <p:cNvPr id="3" name="Footer Placeholder 2"/>
          <p:cNvSpPr>
            <a:spLocks noGrp="1"/>
          </p:cNvSpPr>
          <p:nvPr>
            <p:ph type="ftr" sz="quarter" idx="11"/>
          </p:nvPr>
        </p:nvSpPr>
        <p:spPr/>
        <p:txBody>
          <a:bodyPr/>
          <a:lstStyle/>
          <a:p>
            <a:pPr algn="r"/>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FE976D3-5B7F-4300-ABED-C91F1B2AE209}" type="datetime2">
              <a:rPr lang="en-US" smtClean="0"/>
              <a:t>Thursday, March 19, 2020</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BDC1E59-17DD-41CE-97CA-624A472382D4}" type="datetime2">
              <a:rPr lang="en-US" smtClean="0"/>
              <a:t>Thursday, March 19, 2020</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A80CB818-7379-467D-8E76-EF9D9074A26C}" type="datetime2">
              <a:rPr lang="en-US" smtClean="0"/>
              <a:t>Thursday, March 19, 2020</a:t>
            </a:fld>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lgn="r"/>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0CFEC368-1D7A-4F81-ABF6-AE0E36BAF64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hf sldNum="0"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85822" y="638230"/>
            <a:ext cx="5534873" cy="566980"/>
          </a:xfrm>
        </p:spPr>
        <p:txBody>
          <a:bodyPr/>
          <a:lstStyle/>
          <a:p>
            <a:r>
              <a:rPr lang="en-US" sz="2800" u="sng" dirty="0">
                <a:solidFill>
                  <a:srgbClr val="FF0000"/>
                </a:solidFill>
              </a:rPr>
              <a:t>Neurocognitive Disorders</a:t>
            </a:r>
          </a:p>
        </p:txBody>
      </p:sp>
      <p:sp>
        <p:nvSpPr>
          <p:cNvPr id="3" name="Subtitle 2"/>
          <p:cNvSpPr>
            <a:spLocks noGrp="1"/>
          </p:cNvSpPr>
          <p:nvPr>
            <p:ph type="subTitle" idx="1"/>
          </p:nvPr>
        </p:nvSpPr>
        <p:spPr>
          <a:xfrm>
            <a:off x="220133" y="1557867"/>
            <a:ext cx="8788400" cy="5063066"/>
          </a:xfrm>
        </p:spPr>
        <p:txBody>
          <a:bodyPr>
            <a:normAutofit/>
          </a:bodyPr>
          <a:lstStyle/>
          <a:p>
            <a:pPr marL="342900" indent="-342900" algn="just">
              <a:buFont typeface="Wingdings" charset="2"/>
              <a:buChar char="§"/>
            </a:pPr>
            <a:r>
              <a:rPr lang="en-US" sz="2000" dirty="0">
                <a:solidFill>
                  <a:srgbClr val="292934"/>
                </a:solidFill>
                <a:latin typeface="Avenir Book"/>
                <a:cs typeface="Avenir Book"/>
              </a:rPr>
              <a:t>Neurocognitive Disorders (NCD’s) were previously referred to as dementia in DSM IV</a:t>
            </a:r>
          </a:p>
          <a:p>
            <a:pPr marL="342900" indent="-342900" algn="just">
              <a:buFont typeface="Wingdings" charset="2"/>
              <a:buChar char="§"/>
            </a:pPr>
            <a:r>
              <a:rPr lang="en-US" sz="2000" dirty="0">
                <a:solidFill>
                  <a:srgbClr val="292934"/>
                </a:solidFill>
                <a:latin typeface="Avenir Book"/>
                <a:cs typeface="Avenir Book"/>
              </a:rPr>
              <a:t>Previously called Organic Brain Syndrome and Organic Mental Disorder.</a:t>
            </a:r>
          </a:p>
          <a:p>
            <a:pPr marL="342900" indent="-342900" algn="just">
              <a:buFont typeface="Wingdings" charset="2"/>
              <a:buChar char="§"/>
            </a:pPr>
            <a:r>
              <a:rPr lang="en-US" sz="2000" dirty="0">
                <a:solidFill>
                  <a:srgbClr val="292934"/>
                </a:solidFill>
                <a:latin typeface="Avenir Book"/>
                <a:cs typeface="Avenir Book"/>
              </a:rPr>
              <a:t>NCD’s involve impairments in cognitive abilities such as memory, problem solving, and perception.</a:t>
            </a:r>
          </a:p>
          <a:p>
            <a:pPr marL="342900" indent="-342900" algn="just">
              <a:buFont typeface="Wingdings" charset="2"/>
              <a:buChar char="§"/>
            </a:pPr>
            <a:r>
              <a:rPr lang="en-US" sz="2000" dirty="0">
                <a:solidFill>
                  <a:srgbClr val="292934"/>
                </a:solidFill>
                <a:latin typeface="Avenir Book"/>
                <a:cs typeface="Avenir Book"/>
              </a:rPr>
              <a:t>It describes reduced brain function due to illnesses that are not psychiatric in nature.</a:t>
            </a:r>
          </a:p>
          <a:p>
            <a:pPr algn="ctr"/>
            <a:endParaRPr lang="en-US" sz="2000" dirty="0">
              <a:solidFill>
                <a:srgbClr val="292934"/>
              </a:solidFill>
              <a:latin typeface="Avenir Book"/>
              <a:cs typeface="Avenir Book"/>
            </a:endParaRPr>
          </a:p>
          <a:p>
            <a:pPr algn="ctr"/>
            <a:r>
              <a:rPr lang="en-US" sz="2000" u="sng" dirty="0">
                <a:solidFill>
                  <a:srgbClr val="292934"/>
                </a:solidFill>
                <a:latin typeface="Avenir Book"/>
                <a:cs typeface="Avenir Book"/>
              </a:rPr>
              <a:t> NCDs commonly result from Alzheimer’s or Parkinson’s disease.</a:t>
            </a:r>
          </a:p>
          <a:p>
            <a:pPr algn="just"/>
            <a:endParaRPr lang="en-US" sz="2000" dirty="0">
              <a:solidFill>
                <a:srgbClr val="292934"/>
              </a:solidFill>
              <a:latin typeface="Avenir Book"/>
              <a:cs typeface="Avenir Book"/>
            </a:endParaRPr>
          </a:p>
          <a:p>
            <a:pPr algn="just"/>
            <a:r>
              <a:rPr lang="en-US" sz="1800" dirty="0">
                <a:solidFill>
                  <a:srgbClr val="292934"/>
                </a:solidFill>
                <a:latin typeface="Avenir Book"/>
                <a:cs typeface="Avenir Book"/>
              </a:rPr>
              <a:t>Alzheimer’s disease accounts for 60% to 70% of cases of neurocognitive disorders. Alzheimer’s is a chronic neurodegenerative disease that usually starts slowly and gets worse over time.</a:t>
            </a:r>
          </a:p>
          <a:p>
            <a:pPr algn="just"/>
            <a:r>
              <a:rPr lang="en-US" sz="1800" dirty="0">
                <a:solidFill>
                  <a:srgbClr val="292934"/>
                </a:solidFill>
                <a:latin typeface="Avenir Book"/>
                <a:cs typeface="Avenir Book"/>
              </a:rPr>
              <a:t>Parkinson’s disease is a degenerative disorder of the central nervous system that mainly affects the motor system.</a:t>
            </a:r>
          </a:p>
        </p:txBody>
      </p:sp>
    </p:spTree>
    <p:extLst>
      <p:ext uri="{BB962C8B-B14F-4D97-AF65-F5344CB8AC3E}">
        <p14:creationId xmlns:p14="http://schemas.microsoft.com/office/powerpoint/2010/main" val="24840043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4037" y="582158"/>
            <a:ext cx="8714031" cy="6068558"/>
          </a:xfrm>
        </p:spPr>
        <p:txBody>
          <a:bodyPr>
            <a:normAutofit fontScale="92500" lnSpcReduction="20000"/>
          </a:bodyPr>
          <a:lstStyle/>
          <a:p>
            <a:pPr marL="0" indent="0" algn="just">
              <a:buNone/>
            </a:pPr>
            <a:r>
              <a:rPr lang="en-US" sz="2000" dirty="0">
                <a:latin typeface="Avenir Book"/>
                <a:cs typeface="Avenir Book"/>
              </a:rPr>
              <a:t>6) </a:t>
            </a:r>
            <a:r>
              <a:rPr lang="en-US" sz="2000" dirty="0" err="1">
                <a:latin typeface="Avenir Book"/>
                <a:cs typeface="Avenir Book"/>
              </a:rPr>
              <a:t>Frontotemporal</a:t>
            </a:r>
            <a:r>
              <a:rPr lang="en-US" sz="2000" dirty="0">
                <a:latin typeface="Avenir Book"/>
                <a:cs typeface="Avenir Book"/>
              </a:rPr>
              <a:t> Dementia (Pick’s Disease): preponderance of atrophy in the </a:t>
            </a:r>
            <a:r>
              <a:rPr lang="en-US" sz="2000" dirty="0" err="1">
                <a:latin typeface="Avenir Book"/>
                <a:cs typeface="Avenir Book"/>
              </a:rPr>
              <a:t>frontotemporal</a:t>
            </a:r>
            <a:r>
              <a:rPr lang="en-US" sz="2000" dirty="0">
                <a:latin typeface="Avenir Book"/>
                <a:cs typeface="Avenir Book"/>
              </a:rPr>
              <a:t> regions; neuronal loss; progressive nerve cell loss; see changes in personality, language and alteration in muscle or motor functions</a:t>
            </a:r>
          </a:p>
          <a:p>
            <a:pPr marL="0" indent="0" algn="just">
              <a:buNone/>
            </a:pPr>
            <a:endParaRPr lang="en-US" sz="2000" dirty="0">
              <a:latin typeface="Avenir Book"/>
              <a:cs typeface="Avenir Book"/>
            </a:endParaRPr>
          </a:p>
          <a:p>
            <a:pPr marL="0" indent="0" algn="just">
              <a:buNone/>
            </a:pPr>
            <a:r>
              <a:rPr lang="en-US" sz="2000" dirty="0">
                <a:latin typeface="Avenir Book"/>
                <a:cs typeface="Avenir Book"/>
              </a:rPr>
              <a:t>7) Huntington’s Disease: is associated with development of dementia; it is a subcortical type characterized by motor abnormalities and fewer language abnormalities than in cortical dementia; psychomotor slowing and memory, language and insight remains relatively intact in the early and middle stages; as the disease progresses the dementia becomes complete.</a:t>
            </a:r>
          </a:p>
          <a:p>
            <a:pPr algn="just"/>
            <a:endParaRPr lang="en-US" sz="2000" dirty="0">
              <a:latin typeface="Avenir Book"/>
              <a:cs typeface="Avenir Book"/>
            </a:endParaRPr>
          </a:p>
          <a:p>
            <a:pPr marL="0" indent="0" algn="just">
              <a:buNone/>
            </a:pPr>
            <a:r>
              <a:rPr lang="en-US" sz="2000" dirty="0">
                <a:latin typeface="Avenir Book"/>
                <a:cs typeface="Avenir Book"/>
              </a:rPr>
              <a:t>8) Parkinson’s Disease: this is a disease of the basal ganglia and is associated with dementia and depression, about 20-30% of patients with Parkinson’s have dementia</a:t>
            </a:r>
          </a:p>
          <a:p>
            <a:pPr algn="just"/>
            <a:endParaRPr lang="en-US" sz="2000" dirty="0">
              <a:latin typeface="Avenir Book"/>
              <a:cs typeface="Avenir Book"/>
            </a:endParaRPr>
          </a:p>
          <a:p>
            <a:pPr marL="0" indent="0" algn="just">
              <a:buNone/>
            </a:pPr>
            <a:r>
              <a:rPr lang="en-US" sz="2000" dirty="0">
                <a:latin typeface="Avenir Book"/>
                <a:cs typeface="Avenir Book"/>
              </a:rPr>
              <a:t>9) Cortical dementia: dementia where the brain damage primarily affects the brain's cortex (outer layer) Cortical dementias tend to cause problems with memory, language, thinking, and social behavior.</a:t>
            </a:r>
          </a:p>
          <a:p>
            <a:pPr marL="0" indent="0" algn="just">
              <a:buNone/>
            </a:pPr>
            <a:endParaRPr lang="en-US" sz="2000" dirty="0">
              <a:latin typeface="Avenir Book"/>
              <a:cs typeface="Avenir Book"/>
            </a:endParaRPr>
          </a:p>
          <a:p>
            <a:pPr marL="0" indent="0" algn="just">
              <a:buNone/>
            </a:pPr>
            <a:r>
              <a:rPr lang="en-US" sz="2000" dirty="0">
                <a:latin typeface="Avenir Book"/>
                <a:cs typeface="Avenir Book"/>
              </a:rPr>
              <a:t>10) Subcortical dementia: dementia that affects parts of the brain below the cortex. Subcortical dementia tends to cause changes in emotions and movement in addition to problems with memory. Subcortical structures: hypothalamus, limbic system, thalamus, reticular formation.</a:t>
            </a:r>
          </a:p>
          <a:p>
            <a:pPr marL="0" indent="0" algn="just">
              <a:buNone/>
            </a:pPr>
            <a:endParaRPr lang="en-US" sz="2000" dirty="0">
              <a:latin typeface="Avenir Book"/>
              <a:cs typeface="Avenir Book"/>
            </a:endParaRPr>
          </a:p>
          <a:p>
            <a:pPr algn="just"/>
            <a:endParaRPr lang="en-US" sz="2000" dirty="0">
              <a:latin typeface="Avenir Book"/>
              <a:cs typeface="Avenir Book"/>
            </a:endParaRPr>
          </a:p>
        </p:txBody>
      </p:sp>
    </p:spTree>
    <p:extLst>
      <p:ext uri="{BB962C8B-B14F-4D97-AF65-F5344CB8AC3E}">
        <p14:creationId xmlns:p14="http://schemas.microsoft.com/office/powerpoint/2010/main" val="6518059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12638" y="491686"/>
            <a:ext cx="1133495" cy="573634"/>
          </a:xfrm>
        </p:spPr>
        <p:txBody>
          <a:bodyPr>
            <a:normAutofit/>
          </a:bodyPr>
          <a:lstStyle/>
          <a:p>
            <a:r>
              <a:rPr lang="en-US" sz="2400" dirty="0">
                <a:solidFill>
                  <a:srgbClr val="FF0000"/>
                </a:solidFill>
                <a:latin typeface="Avenir Book"/>
                <a:cs typeface="Avenir Book"/>
              </a:rPr>
              <a:t>Causes</a:t>
            </a:r>
          </a:p>
        </p:txBody>
      </p:sp>
      <p:sp>
        <p:nvSpPr>
          <p:cNvPr id="3" name="Content Placeholder 2"/>
          <p:cNvSpPr>
            <a:spLocks noGrp="1"/>
          </p:cNvSpPr>
          <p:nvPr>
            <p:ph idx="1"/>
          </p:nvPr>
        </p:nvSpPr>
        <p:spPr>
          <a:xfrm>
            <a:off x="253999" y="1065321"/>
            <a:ext cx="8669867" cy="5555612"/>
          </a:xfrm>
        </p:spPr>
        <p:txBody>
          <a:bodyPr>
            <a:normAutofit fontScale="92500" lnSpcReduction="20000"/>
          </a:bodyPr>
          <a:lstStyle/>
          <a:p>
            <a:pPr marL="0" indent="0" algn="just">
              <a:buNone/>
            </a:pPr>
            <a:r>
              <a:rPr lang="en-US" sz="2000" dirty="0">
                <a:latin typeface="Avenir Book"/>
                <a:cs typeface="Avenir Book"/>
              </a:rPr>
              <a:t>Organic mental disorders are disturbances that may be caused by injury or disease affecting brain tissues as well as by chemical or hormonal abnormalities. </a:t>
            </a:r>
          </a:p>
          <a:p>
            <a:pPr marL="0" indent="0" algn="just">
              <a:buNone/>
            </a:pPr>
            <a:r>
              <a:rPr lang="en-US" sz="2000" dirty="0">
                <a:latin typeface="Avenir Book"/>
                <a:cs typeface="Avenir Book"/>
              </a:rPr>
              <a:t>Exposure to toxic materials, neurological impairment, or abnormal changes associated with aging can also cause these disorders. </a:t>
            </a:r>
          </a:p>
          <a:p>
            <a:pPr marL="0" indent="0" algn="just">
              <a:buNone/>
            </a:pPr>
            <a:endParaRPr lang="en-US" sz="2000" dirty="0">
              <a:latin typeface="Avenir Book"/>
              <a:cs typeface="Avenir Book"/>
            </a:endParaRPr>
          </a:p>
          <a:p>
            <a:pPr marL="0" indent="0" algn="just">
              <a:buNone/>
            </a:pPr>
            <a:r>
              <a:rPr lang="en-US" sz="2000" dirty="0">
                <a:latin typeface="Avenir Book"/>
                <a:cs typeface="Avenir Book"/>
              </a:rPr>
              <a:t>Alcohol or metabolic disorders, such as liver, kidney or thyroid disease or vitamin deficiencies, may be factors too. </a:t>
            </a:r>
          </a:p>
          <a:p>
            <a:pPr marL="0" indent="0" algn="just">
              <a:buNone/>
            </a:pPr>
            <a:endParaRPr lang="en-US" sz="2000" dirty="0">
              <a:latin typeface="Avenir Book"/>
              <a:cs typeface="Avenir Book"/>
            </a:endParaRPr>
          </a:p>
          <a:p>
            <a:pPr marL="0" indent="0" algn="just">
              <a:buNone/>
            </a:pPr>
            <a:r>
              <a:rPr lang="en-US" sz="2000" dirty="0">
                <a:latin typeface="Avenir Book"/>
                <a:cs typeface="Avenir Book"/>
              </a:rPr>
              <a:t>Concussions, blood clots or bleeding in or around the brain from trauma may result in an organic brain syndrome.</a:t>
            </a:r>
          </a:p>
          <a:p>
            <a:pPr marL="0" indent="0" algn="just">
              <a:buNone/>
            </a:pPr>
            <a:endParaRPr lang="en-US" sz="2000" dirty="0">
              <a:latin typeface="Avenir Book"/>
              <a:cs typeface="Avenir Book"/>
            </a:endParaRPr>
          </a:p>
          <a:p>
            <a:pPr marL="0" indent="0" algn="just">
              <a:buNone/>
            </a:pPr>
            <a:r>
              <a:rPr lang="en-US" sz="1900" dirty="0">
                <a:latin typeface="Avenir Book"/>
                <a:cs typeface="Avenir Book"/>
              </a:rPr>
              <a:t>Degenerative disorders like Parkinson’s Disease, Alzheimer’s disease, Huntington’s Disease and Multiple Sclerosis may also be contributing factors.</a:t>
            </a:r>
          </a:p>
          <a:p>
            <a:pPr marL="0" indent="0" algn="just">
              <a:buNone/>
            </a:pPr>
            <a:endParaRPr lang="en-US" sz="1900" dirty="0">
              <a:latin typeface="Avenir Book"/>
              <a:cs typeface="Avenir Book"/>
            </a:endParaRPr>
          </a:p>
          <a:p>
            <a:pPr marL="0" indent="0" algn="just">
              <a:buNone/>
            </a:pPr>
            <a:r>
              <a:rPr lang="en-US" sz="1900" dirty="0">
                <a:latin typeface="Avenir Book"/>
                <a:cs typeface="Avenir Book"/>
              </a:rPr>
              <a:t>Brian infections, strokes can lead to an organic brain syndrome.</a:t>
            </a:r>
          </a:p>
          <a:p>
            <a:pPr marL="0" indent="0" algn="just">
              <a:buNone/>
            </a:pPr>
            <a:r>
              <a:rPr lang="en-US" sz="1900" dirty="0">
                <a:latin typeface="Avenir Book"/>
                <a:cs typeface="Avenir Book"/>
              </a:rPr>
              <a:t>Meningitis (infection of lining of brain and spinal cord)</a:t>
            </a:r>
          </a:p>
          <a:p>
            <a:pPr marL="0" indent="0" algn="just">
              <a:buNone/>
            </a:pPr>
            <a:r>
              <a:rPr lang="en-US" sz="1900" dirty="0">
                <a:latin typeface="Avenir Book"/>
                <a:cs typeface="Avenir Book"/>
              </a:rPr>
              <a:t>Encephalitis (brain infection)</a:t>
            </a:r>
          </a:p>
          <a:p>
            <a:pPr marL="0" indent="0" algn="just">
              <a:buNone/>
            </a:pPr>
            <a:r>
              <a:rPr lang="en-US" sz="1900" dirty="0">
                <a:latin typeface="Avenir Book"/>
                <a:cs typeface="Avenir Book"/>
              </a:rPr>
              <a:t>Septicemia (blood poisoning</a:t>
            </a:r>
            <a:r>
              <a:rPr lang="en-US" sz="2000" dirty="0">
                <a:latin typeface="Avenir Book"/>
                <a:cs typeface="Avenir Book"/>
              </a:rPr>
              <a:t>)</a:t>
            </a:r>
          </a:p>
        </p:txBody>
      </p:sp>
    </p:spTree>
    <p:extLst>
      <p:ext uri="{BB962C8B-B14F-4D97-AF65-F5344CB8AC3E}">
        <p14:creationId xmlns:p14="http://schemas.microsoft.com/office/powerpoint/2010/main" val="25805616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2934" y="558800"/>
            <a:ext cx="1303867" cy="440267"/>
          </a:xfrm>
        </p:spPr>
        <p:txBody>
          <a:bodyPr>
            <a:normAutofit fontScale="90000"/>
          </a:bodyPr>
          <a:lstStyle/>
          <a:p>
            <a:r>
              <a:rPr lang="en-US" sz="2800" dirty="0">
                <a:solidFill>
                  <a:srgbClr val="FF0000"/>
                </a:solidFill>
                <a:latin typeface="Avenir Book"/>
                <a:cs typeface="Avenir Book"/>
              </a:rPr>
              <a:t>Causes</a:t>
            </a:r>
            <a:r>
              <a:rPr lang="en-US" sz="2800" dirty="0">
                <a:solidFill>
                  <a:srgbClr val="292934"/>
                </a:solidFill>
                <a:latin typeface="Avenir Book"/>
                <a:cs typeface="Avenir Book"/>
              </a:rPr>
              <a:t> </a:t>
            </a:r>
          </a:p>
        </p:txBody>
      </p:sp>
      <p:sp>
        <p:nvSpPr>
          <p:cNvPr id="3" name="Content Placeholder 2"/>
          <p:cNvSpPr>
            <a:spLocks noGrp="1"/>
          </p:cNvSpPr>
          <p:nvPr>
            <p:ph idx="1"/>
          </p:nvPr>
        </p:nvSpPr>
        <p:spPr>
          <a:xfrm>
            <a:off x="186267" y="999067"/>
            <a:ext cx="8737600" cy="5689600"/>
          </a:xfrm>
        </p:spPr>
        <p:txBody>
          <a:bodyPr>
            <a:normAutofit fontScale="25000" lnSpcReduction="20000"/>
          </a:bodyPr>
          <a:lstStyle/>
          <a:p>
            <a:pPr marL="0" indent="0">
              <a:buNone/>
            </a:pPr>
            <a:endParaRPr lang="en-US" dirty="0"/>
          </a:p>
          <a:p>
            <a:pPr marL="0" indent="0" algn="just">
              <a:buNone/>
            </a:pPr>
            <a:r>
              <a:rPr lang="en-US" sz="7200" dirty="0">
                <a:latin typeface="Avenir Book"/>
                <a:cs typeface="Avenir Book"/>
              </a:rPr>
              <a:t>Neurocognitive disorders are acquired conditions that represent underlying brain pathology that results in a decline in cognitive function. </a:t>
            </a:r>
          </a:p>
          <a:p>
            <a:pPr marL="0" indent="0" algn="just">
              <a:buNone/>
            </a:pPr>
            <a:endParaRPr lang="en-US" sz="7200" dirty="0">
              <a:latin typeface="Avenir Book"/>
              <a:cs typeface="Avenir Book"/>
            </a:endParaRPr>
          </a:p>
          <a:p>
            <a:pPr marL="0" indent="0" algn="just">
              <a:buNone/>
            </a:pPr>
            <a:r>
              <a:rPr lang="en-US" sz="7200" dirty="0">
                <a:latin typeface="Avenir Book"/>
                <a:cs typeface="Avenir Book"/>
              </a:rPr>
              <a:t>They are caused by brain damage in areas that affect learning and memory, planning and decision making, the ability to correctly use and understand language, acting within social norms, such as dressing appropriately, showing empathy, and performing routine tasks. </a:t>
            </a:r>
          </a:p>
          <a:p>
            <a:pPr algn="just"/>
            <a:endParaRPr lang="en-US" sz="7200" dirty="0">
              <a:latin typeface="Avenir Book"/>
              <a:cs typeface="Avenir Book"/>
            </a:endParaRPr>
          </a:p>
          <a:p>
            <a:pPr marL="0" indent="0" algn="just">
              <a:buNone/>
            </a:pPr>
            <a:r>
              <a:rPr lang="en-US" sz="7200" dirty="0">
                <a:latin typeface="Avenir Book"/>
                <a:cs typeface="Avenir Book"/>
              </a:rPr>
              <a:t>To be diagnosed as a neurocognitive disorder, the symptoms must be associated with a medical condition, not another mental health problem, and there can be no evidence of delirium, a separate, temporary disorder with similar symptoms.</a:t>
            </a:r>
          </a:p>
          <a:p>
            <a:pPr marL="0" indent="0" algn="just">
              <a:buNone/>
            </a:pPr>
            <a:endParaRPr lang="en-US" sz="7200" dirty="0">
              <a:latin typeface="Avenir Book"/>
              <a:cs typeface="Avenir Book"/>
            </a:endParaRPr>
          </a:p>
          <a:p>
            <a:pPr marL="0" indent="0" algn="just">
              <a:buNone/>
            </a:pPr>
            <a:r>
              <a:rPr lang="en-US" sz="7200" dirty="0">
                <a:latin typeface="Avenir Book"/>
                <a:cs typeface="Avenir Book"/>
              </a:rPr>
              <a:t>Substance/Alcohol Abuse:</a:t>
            </a:r>
          </a:p>
          <a:p>
            <a:pPr marL="0" indent="0" algn="just">
              <a:buNone/>
            </a:pPr>
            <a:endParaRPr lang="en-US" sz="7200" dirty="0">
              <a:latin typeface="Avenir Book"/>
              <a:cs typeface="Avenir Book"/>
            </a:endParaRPr>
          </a:p>
          <a:p>
            <a:pPr marL="0" indent="0" algn="just">
              <a:buNone/>
            </a:pPr>
            <a:r>
              <a:rPr lang="en-US" sz="7200" dirty="0">
                <a:latin typeface="Avenir Book"/>
                <a:cs typeface="Avenir Book"/>
              </a:rPr>
              <a:t>Wernicke encephalopathy and </a:t>
            </a:r>
            <a:r>
              <a:rPr lang="en-US" sz="7200" dirty="0" err="1">
                <a:latin typeface="Avenir Book"/>
                <a:cs typeface="Avenir Book"/>
              </a:rPr>
              <a:t>Korsakoff’s</a:t>
            </a:r>
            <a:r>
              <a:rPr lang="en-US" sz="7200" dirty="0">
                <a:latin typeface="Avenir Book"/>
                <a:cs typeface="Avenir Book"/>
              </a:rPr>
              <a:t> syndrome are different conditions that often occur together.</a:t>
            </a:r>
          </a:p>
          <a:p>
            <a:pPr marL="0" indent="0" algn="just">
              <a:buNone/>
            </a:pPr>
            <a:endParaRPr lang="en-US" sz="7200" dirty="0">
              <a:latin typeface="Avenir Book"/>
              <a:cs typeface="Avenir Book"/>
            </a:endParaRPr>
          </a:p>
          <a:p>
            <a:pPr marL="0" indent="0" algn="just">
              <a:buNone/>
            </a:pPr>
            <a:r>
              <a:rPr lang="en-US" sz="7200" dirty="0">
                <a:latin typeface="Avenir Book"/>
                <a:cs typeface="Avenir Book"/>
              </a:rPr>
              <a:t>Both are due to brain damage caused by a lack of vitamin B1. Lack of vitamin B1 is common in people who have alcohol use disorder.</a:t>
            </a:r>
          </a:p>
          <a:p>
            <a:pPr marL="0" indent="0" algn="just">
              <a:buNone/>
            </a:pPr>
            <a:endParaRPr lang="en-US" sz="7200" dirty="0">
              <a:latin typeface="Avenir Book"/>
              <a:cs typeface="Avenir Book"/>
            </a:endParaRPr>
          </a:p>
          <a:p>
            <a:pPr marL="0" indent="0" algn="just">
              <a:buNone/>
            </a:pPr>
            <a:r>
              <a:rPr lang="en-US" sz="7200" dirty="0">
                <a:latin typeface="Avenir Book"/>
                <a:cs typeface="Avenir Book"/>
              </a:rPr>
              <a:t>Symptoms of Wernicke encephalopathy include: confusion, loss of muscle coordination, vision changes (abnormal eye movements (</a:t>
            </a:r>
            <a:r>
              <a:rPr lang="en-US" sz="7200" dirty="0" err="1">
                <a:latin typeface="Avenir Book"/>
                <a:cs typeface="Avenir Book"/>
              </a:rPr>
              <a:t>nystagmus</a:t>
            </a:r>
            <a:r>
              <a:rPr lang="en-US" sz="7200" dirty="0">
                <a:latin typeface="Avenir Book"/>
                <a:cs typeface="Avenir Book"/>
              </a:rPr>
              <a:t>)</a:t>
            </a:r>
          </a:p>
          <a:p>
            <a:pPr marL="0" indent="0">
              <a:buNone/>
            </a:pPr>
            <a:r>
              <a:rPr lang="en-US" sz="7200" dirty="0">
                <a:latin typeface="Avenir Book"/>
                <a:cs typeface="Avenir Book"/>
              </a:rPr>
              <a:t> </a:t>
            </a:r>
          </a:p>
          <a:p>
            <a:pPr marL="0" indent="0">
              <a:buNone/>
            </a:pPr>
            <a:endParaRPr lang="en-US" sz="7200" dirty="0">
              <a:latin typeface="Avenir Book"/>
              <a:cs typeface="Avenir Book"/>
            </a:endParaRPr>
          </a:p>
          <a:p>
            <a:pPr marL="0" indent="0">
              <a:buNone/>
            </a:pPr>
            <a:r>
              <a:rPr lang="en-US" sz="7200" dirty="0">
                <a:latin typeface="Avenir Book"/>
                <a:cs typeface="Avenir Book"/>
              </a:rPr>
              <a:t>Symptoms of </a:t>
            </a:r>
            <a:r>
              <a:rPr lang="en-US" sz="7200" dirty="0" err="1">
                <a:latin typeface="Avenir Book"/>
                <a:cs typeface="Avenir Book"/>
              </a:rPr>
              <a:t>Korsakoff</a:t>
            </a:r>
            <a:r>
              <a:rPr lang="en-US" sz="7200" dirty="0">
                <a:latin typeface="Avenir Book"/>
                <a:cs typeface="Avenir Book"/>
              </a:rPr>
              <a:t> syndrome: inability to form new memories; loss of memory, can be severe; making up stories (confabulation); visual or auditory hallucinations</a:t>
            </a:r>
          </a:p>
          <a:p>
            <a:pPr marL="0" indent="0" algn="just">
              <a:buNone/>
            </a:pPr>
            <a:endParaRPr lang="en-US" sz="2300" dirty="0">
              <a:latin typeface="Avenir Book"/>
              <a:cs typeface="Avenir Book"/>
            </a:endParaRPr>
          </a:p>
          <a:p>
            <a:pPr marL="0" indent="0" algn="just">
              <a:buNone/>
            </a:pPr>
            <a:endParaRPr lang="en-US" sz="2200" dirty="0">
              <a:latin typeface="Avenir Book"/>
              <a:cs typeface="Avenir Book"/>
            </a:endParaRPr>
          </a:p>
        </p:txBody>
      </p:sp>
    </p:spTree>
    <p:extLst>
      <p:ext uri="{BB962C8B-B14F-4D97-AF65-F5344CB8AC3E}">
        <p14:creationId xmlns:p14="http://schemas.microsoft.com/office/powerpoint/2010/main" val="23557963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9889" y="620889"/>
            <a:ext cx="8734778" cy="6053667"/>
          </a:xfrm>
        </p:spPr>
        <p:txBody>
          <a:bodyPr>
            <a:normAutofit/>
          </a:bodyPr>
          <a:lstStyle/>
          <a:p>
            <a:pPr marL="0" indent="0" algn="just">
              <a:buNone/>
            </a:pPr>
            <a:endParaRPr lang="en-US" sz="2000" dirty="0">
              <a:latin typeface="Avenir Book"/>
              <a:cs typeface="Avenir Book"/>
            </a:endParaRPr>
          </a:p>
          <a:p>
            <a:pPr marL="0" indent="0" algn="just">
              <a:buNone/>
            </a:pPr>
            <a:r>
              <a:rPr lang="en-US" sz="2000">
                <a:latin typeface="Avenir Book"/>
                <a:cs typeface="Avenir Book"/>
              </a:rPr>
              <a:t>The </a:t>
            </a:r>
            <a:r>
              <a:rPr lang="en-US" sz="2000" dirty="0">
                <a:latin typeface="Avenir Book"/>
                <a:cs typeface="Avenir Book"/>
              </a:rPr>
              <a:t>brains of Alzheimer’s individuals contain many abnormal clumps called Amyloid Plaques and tangled bundles of fibers called Neurofibrillary or tau tangles.</a:t>
            </a:r>
          </a:p>
          <a:p>
            <a:pPr marL="0" indent="0" algn="just">
              <a:buNone/>
            </a:pPr>
            <a:endParaRPr lang="en-US" sz="2000" dirty="0">
              <a:latin typeface="Avenir Book"/>
              <a:cs typeface="Avenir Book"/>
            </a:endParaRPr>
          </a:p>
          <a:p>
            <a:pPr marL="0" indent="0" algn="just">
              <a:buNone/>
            </a:pPr>
            <a:r>
              <a:rPr lang="en-US" sz="2000" dirty="0">
                <a:latin typeface="Avenir Book"/>
                <a:cs typeface="Avenir Book"/>
              </a:rPr>
              <a:t>We also see loss of connections between nerve cells (neurons) in the brain.</a:t>
            </a:r>
          </a:p>
          <a:p>
            <a:pPr marL="0" indent="0" algn="just">
              <a:buNone/>
            </a:pPr>
            <a:endParaRPr lang="en-US" sz="2000" dirty="0">
              <a:latin typeface="Avenir Book"/>
              <a:cs typeface="Avenir Book"/>
            </a:endParaRPr>
          </a:p>
          <a:p>
            <a:pPr marL="0" indent="0" algn="just">
              <a:buNone/>
            </a:pPr>
            <a:r>
              <a:rPr lang="en-US" sz="2000" dirty="0">
                <a:latin typeface="Avenir Book"/>
                <a:cs typeface="Avenir Book"/>
              </a:rPr>
              <a:t>Neurons transmit messages between different parts of the brain and from the brain to muscles and organs in the body.</a:t>
            </a:r>
          </a:p>
          <a:p>
            <a:pPr marL="0" indent="0" algn="just">
              <a:buNone/>
            </a:pPr>
            <a:endParaRPr lang="en-US" sz="2000" dirty="0">
              <a:latin typeface="Avenir Book"/>
              <a:cs typeface="Avenir Book"/>
            </a:endParaRPr>
          </a:p>
          <a:p>
            <a:pPr marL="0" indent="0" algn="just">
              <a:buNone/>
            </a:pPr>
            <a:r>
              <a:rPr lang="en-US" sz="2000" dirty="0">
                <a:latin typeface="Avenir Book"/>
                <a:cs typeface="Avenir Book"/>
              </a:rPr>
              <a:t>The damage in the brain initially is in the Hippocampus which is the part of the brain essential for forming memories.</a:t>
            </a:r>
          </a:p>
          <a:p>
            <a:pPr marL="0" indent="0" algn="just">
              <a:buNone/>
            </a:pPr>
            <a:endParaRPr lang="en-US" sz="2000" dirty="0">
              <a:latin typeface="Avenir Book"/>
              <a:cs typeface="Avenir Book"/>
            </a:endParaRPr>
          </a:p>
          <a:p>
            <a:pPr marL="0" indent="0" algn="just">
              <a:buNone/>
            </a:pPr>
            <a:r>
              <a:rPr lang="en-US" sz="2000" dirty="0">
                <a:latin typeface="Avenir Book"/>
                <a:cs typeface="Avenir Book"/>
              </a:rPr>
              <a:t>The brain also shrinks as a result of Alzheimer’s.</a:t>
            </a:r>
          </a:p>
        </p:txBody>
      </p:sp>
    </p:spTree>
    <p:extLst>
      <p:ext uri="{BB962C8B-B14F-4D97-AF65-F5344CB8AC3E}">
        <p14:creationId xmlns:p14="http://schemas.microsoft.com/office/powerpoint/2010/main" val="20926640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17E2866-03DA-5743-84C3-90CCC3CEE2CA}"/>
              </a:ext>
            </a:extLst>
          </p:cNvPr>
          <p:cNvSpPr>
            <a:spLocks noGrp="1"/>
          </p:cNvSpPr>
          <p:nvPr>
            <p:ph idx="1"/>
          </p:nvPr>
        </p:nvSpPr>
        <p:spPr>
          <a:xfrm>
            <a:off x="457200" y="620486"/>
            <a:ext cx="8229600" cy="5856514"/>
          </a:xfrm>
        </p:spPr>
        <p:txBody>
          <a:bodyPr/>
          <a:lstStyle/>
          <a:p>
            <a:pPr lvl="0"/>
            <a:endParaRPr lang="en-US" sz="2000" dirty="0">
              <a:latin typeface="Avenir Book" panose="02000503020000020003" pitchFamily="2" charset="0"/>
            </a:endParaRPr>
          </a:p>
          <a:p>
            <a:pPr lvl="0"/>
            <a:r>
              <a:rPr lang="en-US" sz="2000" dirty="0">
                <a:latin typeface="Avenir Book" panose="02000503020000020003" pitchFamily="2" charset="0"/>
              </a:rPr>
              <a:t>Two neurotransmitters seem to play a role in Alzheimer's Disease: acetylcholine and glutamate. </a:t>
            </a:r>
          </a:p>
          <a:p>
            <a:pPr lvl="0"/>
            <a:endParaRPr lang="en-US" sz="2000" dirty="0">
              <a:latin typeface="Avenir Book" panose="02000503020000020003" pitchFamily="2" charset="0"/>
            </a:endParaRPr>
          </a:p>
          <a:p>
            <a:pPr lvl="0"/>
            <a:r>
              <a:rPr lang="en-US" sz="2000" dirty="0">
                <a:latin typeface="Avenir Book" panose="02000503020000020003" pitchFamily="2" charset="0"/>
              </a:rPr>
              <a:t>Acetylcholine (</a:t>
            </a:r>
            <a:r>
              <a:rPr lang="en-US" sz="2000" dirty="0" err="1">
                <a:latin typeface="Avenir Book" panose="02000503020000020003" pitchFamily="2" charset="0"/>
              </a:rPr>
              <a:t>ACh</a:t>
            </a:r>
            <a:r>
              <a:rPr lang="en-US" sz="2000" dirty="0">
                <a:latin typeface="Avenir Book" panose="02000503020000020003" pitchFamily="2" charset="0"/>
              </a:rPr>
              <a:t>) activates muscles and helps with arousal, short-term memory, and learning. </a:t>
            </a:r>
          </a:p>
          <a:p>
            <a:pPr lvl="0"/>
            <a:endParaRPr lang="en-US" sz="2000" dirty="0">
              <a:latin typeface="Avenir Book" panose="02000503020000020003" pitchFamily="2" charset="0"/>
            </a:endParaRPr>
          </a:p>
          <a:p>
            <a:pPr lvl="0"/>
            <a:r>
              <a:rPr lang="en-US" sz="2000" dirty="0">
                <a:latin typeface="Avenir Book" panose="02000503020000020003" pitchFamily="2" charset="0"/>
              </a:rPr>
              <a:t>Individuals with AD have low levels of </a:t>
            </a:r>
            <a:r>
              <a:rPr lang="en-US" sz="2000" dirty="0" err="1">
                <a:latin typeface="Avenir Book" panose="02000503020000020003" pitchFamily="2" charset="0"/>
              </a:rPr>
              <a:t>ACh</a:t>
            </a:r>
            <a:r>
              <a:rPr lang="en-US" sz="2000" dirty="0">
                <a:latin typeface="Avenir Book" panose="02000503020000020003" pitchFamily="2" charset="0"/>
              </a:rPr>
              <a:t>. </a:t>
            </a:r>
          </a:p>
          <a:p>
            <a:pPr lvl="0"/>
            <a:endParaRPr lang="en-US" sz="2000" dirty="0">
              <a:latin typeface="Avenir Book" panose="02000503020000020003" pitchFamily="2" charset="0"/>
            </a:endParaRPr>
          </a:p>
          <a:p>
            <a:pPr lvl="0"/>
            <a:r>
              <a:rPr lang="en-US" sz="2000" dirty="0">
                <a:latin typeface="Avenir Book" panose="02000503020000020003" pitchFamily="2" charset="0"/>
              </a:rPr>
              <a:t>Some research suggests that plaques may be one of the reasons for low levels of </a:t>
            </a:r>
            <a:r>
              <a:rPr lang="en-US" sz="2000" dirty="0" err="1">
                <a:latin typeface="Avenir Book" panose="02000503020000020003" pitchFamily="2" charset="0"/>
              </a:rPr>
              <a:t>ACh</a:t>
            </a:r>
            <a:r>
              <a:rPr lang="en-US" sz="2000" dirty="0">
                <a:latin typeface="Avenir Book" panose="02000503020000020003" pitchFamily="2" charset="0"/>
              </a:rPr>
              <a:t> because they increase the activity of a chemical called acetylcholinesterase, which is involved in breaking down </a:t>
            </a:r>
            <a:r>
              <a:rPr lang="en-US" sz="2000" dirty="0" err="1">
                <a:latin typeface="Avenir Book" panose="02000503020000020003" pitchFamily="2" charset="0"/>
              </a:rPr>
              <a:t>ACh</a:t>
            </a:r>
            <a:r>
              <a:rPr lang="en-US" sz="2000" dirty="0">
                <a:latin typeface="Avenir Book" panose="02000503020000020003" pitchFamily="2" charset="0"/>
              </a:rPr>
              <a:t>. </a:t>
            </a:r>
          </a:p>
          <a:p>
            <a:pPr lvl="0"/>
            <a:endParaRPr lang="en-US" sz="2000" dirty="0">
              <a:latin typeface="Avenir Book" panose="02000503020000020003" pitchFamily="2" charset="0"/>
            </a:endParaRPr>
          </a:p>
          <a:p>
            <a:pPr lvl="0"/>
            <a:r>
              <a:rPr lang="en-US" sz="2000" dirty="0">
                <a:latin typeface="Avenir Book" panose="02000503020000020003" pitchFamily="2" charset="0"/>
              </a:rPr>
              <a:t>Too much acetylcholinesterase has the overall effect of decreasing </a:t>
            </a:r>
            <a:r>
              <a:rPr lang="en-US" sz="2000" dirty="0" err="1">
                <a:latin typeface="Avenir Book" panose="02000503020000020003" pitchFamily="2" charset="0"/>
              </a:rPr>
              <a:t>ACh</a:t>
            </a:r>
            <a:r>
              <a:rPr lang="en-US" sz="2000" dirty="0">
                <a:latin typeface="Avenir Book" panose="02000503020000020003" pitchFamily="2" charset="0"/>
              </a:rPr>
              <a:t> levels, which contributes to the characteristic symptoms of AD.</a:t>
            </a:r>
          </a:p>
          <a:p>
            <a:pPr marL="0" indent="0">
              <a:buNone/>
            </a:pPr>
            <a:endParaRPr lang="en-US" dirty="0"/>
          </a:p>
        </p:txBody>
      </p:sp>
    </p:spTree>
    <p:extLst>
      <p:ext uri="{BB962C8B-B14F-4D97-AF65-F5344CB8AC3E}">
        <p14:creationId xmlns:p14="http://schemas.microsoft.com/office/powerpoint/2010/main" val="28535675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E11A9B8-9295-7E40-A94E-1C944424047F}"/>
              </a:ext>
            </a:extLst>
          </p:cNvPr>
          <p:cNvSpPr>
            <a:spLocks noGrp="1"/>
          </p:cNvSpPr>
          <p:nvPr>
            <p:ph idx="1"/>
          </p:nvPr>
        </p:nvSpPr>
        <p:spPr>
          <a:xfrm>
            <a:off x="152400" y="587829"/>
            <a:ext cx="8534400" cy="5889171"/>
          </a:xfrm>
        </p:spPr>
        <p:txBody>
          <a:bodyPr/>
          <a:lstStyle/>
          <a:p>
            <a:pPr lvl="0"/>
            <a:endParaRPr lang="en-US" sz="2000" dirty="0">
              <a:latin typeface="Avenir Book" panose="02000503020000020003" pitchFamily="2" charset="0"/>
            </a:endParaRPr>
          </a:p>
          <a:p>
            <a:pPr lvl="0"/>
            <a:endParaRPr lang="en-US" sz="2000" dirty="0">
              <a:latin typeface="Avenir Book" panose="02000503020000020003" pitchFamily="2" charset="0"/>
            </a:endParaRPr>
          </a:p>
          <a:p>
            <a:pPr lvl="0"/>
            <a:endParaRPr lang="en-US" sz="2000" dirty="0">
              <a:latin typeface="Avenir Book" panose="02000503020000020003" pitchFamily="2" charset="0"/>
            </a:endParaRPr>
          </a:p>
          <a:p>
            <a:pPr lvl="0"/>
            <a:r>
              <a:rPr lang="en-US" sz="2000">
                <a:latin typeface="Avenir Book" panose="02000503020000020003" pitchFamily="2" charset="0"/>
              </a:rPr>
              <a:t>Glutamate </a:t>
            </a:r>
            <a:r>
              <a:rPr lang="en-US" sz="2000" dirty="0">
                <a:latin typeface="Avenir Book" panose="02000503020000020003" pitchFamily="2" charset="0"/>
              </a:rPr>
              <a:t>is the most common neurotransmitter in the brain and is involved in learning and memory. </a:t>
            </a:r>
          </a:p>
          <a:p>
            <a:pPr lvl="0"/>
            <a:endParaRPr lang="en-US" sz="2000" dirty="0">
              <a:latin typeface="Avenir Book" panose="02000503020000020003" pitchFamily="2" charset="0"/>
            </a:endParaRPr>
          </a:p>
          <a:p>
            <a:pPr lvl="0"/>
            <a:r>
              <a:rPr lang="en-US" sz="2000" dirty="0">
                <a:latin typeface="Avenir Book" panose="02000503020000020003" pitchFamily="2" charset="0"/>
              </a:rPr>
              <a:t>As the brain cells of someone with Alzheimer's Disease die, they release excess amounts of glutamate. </a:t>
            </a:r>
          </a:p>
          <a:p>
            <a:pPr lvl="0"/>
            <a:endParaRPr lang="en-US" sz="2000" dirty="0">
              <a:latin typeface="Avenir Book" panose="02000503020000020003" pitchFamily="2" charset="0"/>
            </a:endParaRPr>
          </a:p>
          <a:p>
            <a:pPr lvl="0"/>
            <a:r>
              <a:rPr lang="en-US" sz="2000" dirty="0">
                <a:latin typeface="Avenir Book" panose="02000503020000020003" pitchFamily="2" charset="0"/>
              </a:rPr>
              <a:t>The excess glutamate becomes harmful because it overstimulates healthy brain cells (a phenomenon called excitotoxicity), causing them to become damaged or to die.</a:t>
            </a:r>
          </a:p>
          <a:p>
            <a:pPr marL="0" indent="0">
              <a:buNone/>
            </a:pPr>
            <a:endParaRPr lang="en-US" dirty="0"/>
          </a:p>
        </p:txBody>
      </p:sp>
    </p:spTree>
    <p:extLst>
      <p:ext uri="{BB962C8B-B14F-4D97-AF65-F5344CB8AC3E}">
        <p14:creationId xmlns:p14="http://schemas.microsoft.com/office/powerpoint/2010/main" val="42128901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68134" y="533400"/>
            <a:ext cx="1642533" cy="465667"/>
          </a:xfrm>
        </p:spPr>
        <p:txBody>
          <a:bodyPr>
            <a:normAutofit fontScale="90000"/>
          </a:bodyPr>
          <a:lstStyle/>
          <a:p>
            <a:r>
              <a:rPr lang="en-US" sz="2800" u="sng" dirty="0">
                <a:solidFill>
                  <a:srgbClr val="FF0000"/>
                </a:solidFill>
                <a:latin typeface="Avenir Book"/>
                <a:cs typeface="Avenir Book"/>
              </a:rPr>
              <a:t>Symptoms</a:t>
            </a:r>
          </a:p>
        </p:txBody>
      </p:sp>
      <p:sp>
        <p:nvSpPr>
          <p:cNvPr id="3" name="Content Placeholder 2"/>
          <p:cNvSpPr>
            <a:spLocks noGrp="1"/>
          </p:cNvSpPr>
          <p:nvPr>
            <p:ph idx="1"/>
          </p:nvPr>
        </p:nvSpPr>
        <p:spPr>
          <a:xfrm>
            <a:off x="220133" y="1151467"/>
            <a:ext cx="8619067" cy="5469466"/>
          </a:xfrm>
        </p:spPr>
        <p:txBody>
          <a:bodyPr>
            <a:normAutofit fontScale="85000" lnSpcReduction="10000"/>
          </a:bodyPr>
          <a:lstStyle/>
          <a:p>
            <a:endParaRPr lang="en-US" dirty="0"/>
          </a:p>
          <a:p>
            <a:pPr marL="0" indent="0" algn="just">
              <a:buNone/>
            </a:pPr>
            <a:r>
              <a:rPr lang="en-US" dirty="0">
                <a:latin typeface="Avenir Book"/>
                <a:cs typeface="Avenir Book"/>
              </a:rPr>
              <a:t>The symptoms of NCD include confusion, agitation, irritability, change in behavior, impaired brain function, cognitive ability, or memory.</a:t>
            </a:r>
          </a:p>
          <a:p>
            <a:pPr marL="0" indent="0" algn="just">
              <a:buNone/>
            </a:pPr>
            <a:endParaRPr lang="en-US" dirty="0">
              <a:latin typeface="Avenir Book"/>
              <a:cs typeface="Avenir Book"/>
            </a:endParaRPr>
          </a:p>
          <a:p>
            <a:pPr marL="0" indent="0" algn="just">
              <a:buNone/>
            </a:pPr>
            <a:r>
              <a:rPr lang="en-US" dirty="0">
                <a:latin typeface="Avenir Book"/>
                <a:cs typeface="Avenir Book"/>
              </a:rPr>
              <a:t>For example, a person with an organic mental disorder may have difficulty concentrating, become confused performing tasks that are routine for him/her, managing relationships, communicating with friends and family. </a:t>
            </a:r>
          </a:p>
          <a:p>
            <a:pPr algn="just"/>
            <a:endParaRPr lang="en-US" dirty="0">
              <a:latin typeface="Avenir Book"/>
              <a:cs typeface="Avenir Book"/>
            </a:endParaRPr>
          </a:p>
          <a:p>
            <a:pPr marL="0" indent="0" algn="just">
              <a:buNone/>
            </a:pPr>
            <a:r>
              <a:rPr lang="en-US" dirty="0">
                <a:latin typeface="Avenir Book"/>
                <a:cs typeface="Avenir Book"/>
              </a:rPr>
              <a:t>Overall, the severity of the symptoms and the type of symptoms a person has varies on the cause of their disorder.</a:t>
            </a:r>
          </a:p>
          <a:p>
            <a:pPr marL="0" indent="0" algn="just">
              <a:buNone/>
            </a:pPr>
            <a:endParaRPr lang="en-US" dirty="0">
              <a:latin typeface="Avenir Book"/>
              <a:cs typeface="Avenir Book"/>
            </a:endParaRPr>
          </a:p>
          <a:p>
            <a:pPr marL="0" indent="0" algn="just">
              <a:buNone/>
            </a:pPr>
            <a:r>
              <a:rPr lang="en-US" dirty="0">
                <a:latin typeface="Avenir Book"/>
                <a:cs typeface="Avenir Book"/>
              </a:rPr>
              <a:t>If you or your loved one is experiencing any of these symptoms, it's important to seek medical care as soon as possible. </a:t>
            </a:r>
          </a:p>
          <a:p>
            <a:pPr marL="0" indent="0" algn="just">
              <a:buNone/>
            </a:pPr>
            <a:endParaRPr lang="en-US" dirty="0">
              <a:latin typeface="Avenir Book"/>
              <a:cs typeface="Avenir Book"/>
            </a:endParaRPr>
          </a:p>
          <a:p>
            <a:pPr marL="0" indent="0" algn="just">
              <a:buNone/>
            </a:pPr>
            <a:r>
              <a:rPr lang="en-US" dirty="0">
                <a:latin typeface="Avenir Book"/>
                <a:cs typeface="Avenir Book"/>
              </a:rPr>
              <a:t>A serious medical problem may have caused these symptoms to surface, and early intervention is be key.</a:t>
            </a:r>
          </a:p>
          <a:p>
            <a:endParaRPr lang="en-US" dirty="0"/>
          </a:p>
        </p:txBody>
      </p:sp>
    </p:spTree>
    <p:extLst>
      <p:ext uri="{BB962C8B-B14F-4D97-AF65-F5344CB8AC3E}">
        <p14:creationId xmlns:p14="http://schemas.microsoft.com/office/powerpoint/2010/main" val="4312918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18934" y="533400"/>
            <a:ext cx="1625600" cy="448733"/>
          </a:xfrm>
        </p:spPr>
        <p:txBody>
          <a:bodyPr>
            <a:normAutofit fontScale="90000"/>
          </a:bodyPr>
          <a:lstStyle/>
          <a:p>
            <a:r>
              <a:rPr lang="en-US" sz="2800" u="sng" dirty="0">
                <a:solidFill>
                  <a:srgbClr val="FF0000"/>
                </a:solidFill>
                <a:latin typeface="Avenir Book"/>
                <a:cs typeface="Avenir Book"/>
              </a:rPr>
              <a:t>Symptom</a:t>
            </a:r>
            <a:r>
              <a:rPr lang="en-US" sz="2800" dirty="0">
                <a:solidFill>
                  <a:srgbClr val="FF0000"/>
                </a:solidFill>
                <a:latin typeface="Avenir Book"/>
                <a:cs typeface="Avenir Book"/>
              </a:rPr>
              <a:t>s</a:t>
            </a:r>
          </a:p>
        </p:txBody>
      </p:sp>
      <p:sp>
        <p:nvSpPr>
          <p:cNvPr id="3" name="Content Placeholder 2"/>
          <p:cNvSpPr>
            <a:spLocks noGrp="1"/>
          </p:cNvSpPr>
          <p:nvPr>
            <p:ph idx="1"/>
          </p:nvPr>
        </p:nvSpPr>
        <p:spPr>
          <a:xfrm>
            <a:off x="220133" y="1117599"/>
            <a:ext cx="8686800" cy="5554133"/>
          </a:xfrm>
        </p:spPr>
        <p:txBody>
          <a:bodyPr>
            <a:normAutofit fontScale="70000" lnSpcReduction="20000"/>
          </a:bodyPr>
          <a:lstStyle/>
          <a:p>
            <a:pPr marL="0" indent="0">
              <a:buNone/>
            </a:pPr>
            <a:endParaRPr lang="en-US" dirty="0"/>
          </a:p>
          <a:p>
            <a:pPr marL="0" indent="0" algn="just">
              <a:buNone/>
            </a:pPr>
            <a:r>
              <a:rPr lang="en-US" sz="2600" dirty="0">
                <a:latin typeface="Avenir Book"/>
                <a:cs typeface="Avenir Book"/>
              </a:rPr>
              <a:t>The mental and behavioral symptoms of the nine recognized neurocognitive disorders are the same or similar, whether they are mild or major. </a:t>
            </a:r>
          </a:p>
          <a:p>
            <a:pPr algn="just"/>
            <a:endParaRPr lang="en-US" sz="2600" dirty="0">
              <a:latin typeface="Avenir Book"/>
              <a:cs typeface="Avenir Book"/>
            </a:endParaRPr>
          </a:p>
          <a:p>
            <a:pPr marL="0" indent="0" algn="just">
              <a:buNone/>
            </a:pPr>
            <a:r>
              <a:rPr lang="en-US" sz="2600" dirty="0">
                <a:latin typeface="Avenir Book"/>
                <a:cs typeface="Avenir Book"/>
              </a:rPr>
              <a:t>They include a decline in thinking skills, such as the ability to plan, make a decision, focus on a task, remember the names of objects and people, perform daily tasks, and speak and behave in socially accepted ways. </a:t>
            </a:r>
          </a:p>
          <a:p>
            <a:pPr marL="0" indent="0" algn="just">
              <a:buNone/>
            </a:pPr>
            <a:endParaRPr lang="en-US" sz="2600" dirty="0">
              <a:latin typeface="Avenir Book"/>
              <a:cs typeface="Avenir Book"/>
            </a:endParaRPr>
          </a:p>
          <a:p>
            <a:pPr marL="0" indent="0" algn="just">
              <a:buNone/>
            </a:pPr>
            <a:r>
              <a:rPr lang="en-US" sz="2600" dirty="0">
                <a:latin typeface="Avenir Book"/>
                <a:cs typeface="Avenir Book"/>
              </a:rPr>
              <a:t>Mild: when there is only a slight decline in one or more of these functions, the disorder is mild. </a:t>
            </a:r>
          </a:p>
          <a:p>
            <a:pPr marL="0" indent="0" algn="just">
              <a:buNone/>
            </a:pPr>
            <a:endParaRPr lang="en-US" sz="2600" dirty="0">
              <a:latin typeface="Avenir Book"/>
              <a:cs typeface="Avenir Book"/>
            </a:endParaRPr>
          </a:p>
          <a:p>
            <a:pPr marL="0" indent="0" algn="just">
              <a:buNone/>
            </a:pPr>
            <a:r>
              <a:rPr lang="en-US" sz="2600" dirty="0">
                <a:latin typeface="Avenir Book"/>
                <a:cs typeface="Avenir Book"/>
              </a:rPr>
              <a:t>Major: when there is a severe decline in one or more of the same functions, the disorder is considered major.</a:t>
            </a:r>
          </a:p>
          <a:p>
            <a:pPr algn="just"/>
            <a:endParaRPr lang="en-US" sz="2600" dirty="0">
              <a:latin typeface="Avenir Book"/>
              <a:cs typeface="Avenir Book"/>
            </a:endParaRPr>
          </a:p>
          <a:p>
            <a:pPr marL="0" indent="0" algn="just">
              <a:buNone/>
            </a:pPr>
            <a:r>
              <a:rPr lang="en-US" sz="2600" dirty="0">
                <a:latin typeface="Avenir Book"/>
                <a:cs typeface="Avenir Book"/>
              </a:rPr>
              <a:t>Where someone falls on the spectrum of neurocognitive impairment is often measured by the degree to which the condition affects a patient's level of independence and functioning.</a:t>
            </a:r>
          </a:p>
          <a:p>
            <a:pPr marL="0" indent="0" algn="just">
              <a:buNone/>
            </a:pPr>
            <a:endParaRPr lang="en-US" sz="2600" dirty="0">
              <a:latin typeface="Avenir Book"/>
              <a:cs typeface="Avenir Book"/>
            </a:endParaRPr>
          </a:p>
          <a:p>
            <a:pPr marL="0" indent="0" algn="just">
              <a:buNone/>
            </a:pPr>
            <a:r>
              <a:rPr lang="en-US" sz="2600" dirty="0">
                <a:latin typeface="Avenir Book"/>
                <a:cs typeface="Avenir Book"/>
              </a:rPr>
              <a:t>In both mild and major neurocognitive disorders, the decline is enough to attract the attention of loved ones or health-care providers, and the disorder can be confirmed through testing.</a:t>
            </a:r>
          </a:p>
        </p:txBody>
      </p:sp>
    </p:spTree>
    <p:extLst>
      <p:ext uri="{BB962C8B-B14F-4D97-AF65-F5344CB8AC3E}">
        <p14:creationId xmlns:p14="http://schemas.microsoft.com/office/powerpoint/2010/main" val="464960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62030" y="1041400"/>
            <a:ext cx="1664075" cy="516467"/>
          </a:xfrm>
        </p:spPr>
        <p:txBody>
          <a:bodyPr>
            <a:noAutofit/>
          </a:bodyPr>
          <a:lstStyle/>
          <a:p>
            <a:r>
              <a:rPr lang="en-US" sz="2400" u="sng" dirty="0">
                <a:solidFill>
                  <a:srgbClr val="FF0000"/>
                </a:solidFill>
                <a:latin typeface="Avenir Book"/>
                <a:cs typeface="Avenir Book"/>
              </a:rPr>
              <a:t>Diagnosis</a:t>
            </a:r>
          </a:p>
        </p:txBody>
      </p:sp>
      <p:sp>
        <p:nvSpPr>
          <p:cNvPr id="3" name="Content Placeholder 2"/>
          <p:cNvSpPr>
            <a:spLocks noGrp="1"/>
          </p:cNvSpPr>
          <p:nvPr>
            <p:ph idx="1"/>
          </p:nvPr>
        </p:nvSpPr>
        <p:spPr>
          <a:xfrm>
            <a:off x="457200" y="1772188"/>
            <a:ext cx="8229600" cy="4704812"/>
          </a:xfrm>
        </p:spPr>
        <p:txBody>
          <a:bodyPr/>
          <a:lstStyle/>
          <a:p>
            <a:pPr marL="0" indent="0" algn="just">
              <a:buNone/>
            </a:pPr>
            <a:endParaRPr lang="en-US" sz="2000" dirty="0">
              <a:latin typeface="Avenir Book"/>
              <a:cs typeface="Avenir Book"/>
            </a:endParaRPr>
          </a:p>
          <a:p>
            <a:pPr marL="0" indent="0" algn="just">
              <a:buNone/>
            </a:pPr>
            <a:r>
              <a:rPr lang="en-US" sz="2000" dirty="0">
                <a:latin typeface="Avenir Book"/>
                <a:cs typeface="Avenir Book"/>
              </a:rPr>
              <a:t>Blood tests, spinal taps, or an electroencephalogram may be administered to diagnose organic brain syndrome or an organic mental disorder.</a:t>
            </a:r>
          </a:p>
          <a:p>
            <a:pPr marL="0" indent="0" algn="just">
              <a:buNone/>
            </a:pPr>
            <a:endParaRPr lang="en-US" sz="2000" dirty="0">
              <a:latin typeface="Avenir Book"/>
              <a:cs typeface="Avenir Book"/>
            </a:endParaRPr>
          </a:p>
          <a:p>
            <a:pPr marL="0" indent="0" algn="just">
              <a:buNone/>
            </a:pPr>
            <a:r>
              <a:rPr lang="en-US" sz="2000" dirty="0">
                <a:latin typeface="Avenir Book"/>
                <a:cs typeface="Avenir Book"/>
              </a:rPr>
              <a:t>Imaging of the brain, like a CT scan or MRI.</a:t>
            </a:r>
          </a:p>
          <a:p>
            <a:pPr marL="0" indent="0" algn="just">
              <a:buNone/>
            </a:pPr>
            <a:endParaRPr lang="en-US" sz="2000" dirty="0">
              <a:latin typeface="Avenir Book"/>
              <a:cs typeface="Avenir Book"/>
            </a:endParaRPr>
          </a:p>
          <a:p>
            <a:pPr marL="0" indent="0" algn="just">
              <a:buNone/>
            </a:pPr>
            <a:r>
              <a:rPr lang="en-US" sz="2000" dirty="0">
                <a:latin typeface="Avenir Book"/>
                <a:cs typeface="Avenir Book"/>
              </a:rPr>
              <a:t>When a major or mild neurocognitive disorder is suspected, testing can be performed by a neuropsychologist, and the condition can be diagnosed by a neurologist or geriatric psychiatrist.</a:t>
            </a:r>
            <a:endParaRPr lang="en-US" sz="2000" dirty="0"/>
          </a:p>
        </p:txBody>
      </p:sp>
    </p:spTree>
    <p:extLst>
      <p:ext uri="{BB962C8B-B14F-4D97-AF65-F5344CB8AC3E}">
        <p14:creationId xmlns:p14="http://schemas.microsoft.com/office/powerpoint/2010/main" val="41731684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48957" y="491068"/>
            <a:ext cx="1777999" cy="514478"/>
          </a:xfrm>
        </p:spPr>
        <p:txBody>
          <a:bodyPr>
            <a:noAutofit/>
          </a:bodyPr>
          <a:lstStyle/>
          <a:p>
            <a:r>
              <a:rPr lang="en-US" sz="2800" dirty="0">
                <a:solidFill>
                  <a:srgbClr val="FF0000"/>
                </a:solidFill>
                <a:latin typeface="Avenir Book"/>
                <a:cs typeface="Avenir Book"/>
              </a:rPr>
              <a:t>Treatment</a:t>
            </a:r>
          </a:p>
        </p:txBody>
      </p:sp>
      <p:sp>
        <p:nvSpPr>
          <p:cNvPr id="3" name="Content Placeholder 2"/>
          <p:cNvSpPr>
            <a:spLocks noGrp="1"/>
          </p:cNvSpPr>
          <p:nvPr>
            <p:ph idx="1"/>
          </p:nvPr>
        </p:nvSpPr>
        <p:spPr>
          <a:xfrm>
            <a:off x="237068" y="1005546"/>
            <a:ext cx="8741560" cy="5615387"/>
          </a:xfrm>
        </p:spPr>
        <p:txBody>
          <a:bodyPr>
            <a:normAutofit/>
          </a:bodyPr>
          <a:lstStyle/>
          <a:p>
            <a:pPr marL="0" indent="0" algn="just">
              <a:buNone/>
            </a:pPr>
            <a:endParaRPr lang="en-US" sz="2000" dirty="0">
              <a:latin typeface="Avenir Book"/>
              <a:cs typeface="Avenir Book"/>
            </a:endParaRPr>
          </a:p>
          <a:p>
            <a:pPr marL="0" indent="0" algn="just">
              <a:buNone/>
            </a:pPr>
            <a:r>
              <a:rPr lang="en-US" sz="2000" dirty="0">
                <a:latin typeface="Avenir Book"/>
                <a:cs typeface="Avenir Book"/>
              </a:rPr>
              <a:t>Cognitive Rehabilitation Therapy: The rehabilitation targets cognitive functions such as attention, memory, and executive function (organization, planning, time management, etc.)</a:t>
            </a:r>
          </a:p>
          <a:p>
            <a:pPr marL="0" indent="0" algn="just">
              <a:buNone/>
            </a:pPr>
            <a:endParaRPr lang="en-US" sz="2000" dirty="0">
              <a:latin typeface="Avenir Book"/>
              <a:cs typeface="Avenir Book"/>
            </a:endParaRPr>
          </a:p>
          <a:p>
            <a:pPr marL="0" indent="0" algn="just">
              <a:buNone/>
            </a:pPr>
            <a:r>
              <a:rPr lang="en-US" sz="2000" dirty="0">
                <a:latin typeface="Avenir Book"/>
                <a:cs typeface="Avenir Book"/>
              </a:rPr>
              <a:t>Rehabilitation of sensory and cognitive function involves retraining neural pathways or training new neural pathways to regain or improve neurocognitive functioning  diminished by trauma or disease. </a:t>
            </a:r>
          </a:p>
          <a:p>
            <a:pPr marL="0" indent="0" algn="just">
              <a:buNone/>
            </a:pPr>
            <a:endParaRPr lang="en-US" sz="2000" dirty="0">
              <a:latin typeface="Avenir Book"/>
              <a:cs typeface="Avenir Book"/>
            </a:endParaRPr>
          </a:p>
          <a:p>
            <a:pPr marL="0" indent="0" algn="just">
              <a:buNone/>
            </a:pPr>
            <a:r>
              <a:rPr lang="en-US" sz="2000" dirty="0">
                <a:latin typeface="Avenir Book"/>
                <a:cs typeface="Avenir Book"/>
              </a:rPr>
              <a:t>Medication may be prescribed or rehabilitation therapy may help patients recover function in the parts of the brain affected by the organic mental disorder. </a:t>
            </a:r>
          </a:p>
          <a:p>
            <a:pPr marL="0" indent="0" algn="just">
              <a:buNone/>
            </a:pPr>
            <a:endParaRPr lang="en-US" sz="2000" dirty="0">
              <a:latin typeface="Avenir Book"/>
              <a:cs typeface="Avenir Book"/>
            </a:endParaRPr>
          </a:p>
          <a:p>
            <a:pPr marL="0" indent="0" algn="just">
              <a:buNone/>
            </a:pPr>
            <a:r>
              <a:rPr lang="en-US" sz="2000" dirty="0">
                <a:latin typeface="Avenir Book"/>
                <a:cs typeface="Avenir Book"/>
              </a:rPr>
              <a:t>Benzodiazepines can be prescribed for insomnia, antidepressants for depressions and antipsychotics for delusions and hallucinations. </a:t>
            </a:r>
          </a:p>
          <a:p>
            <a:pPr marL="0" indent="0" algn="just">
              <a:buNone/>
            </a:pPr>
            <a:endParaRPr lang="en-US" sz="2000" dirty="0">
              <a:latin typeface="Avenir Book"/>
              <a:cs typeface="Avenir Book"/>
            </a:endParaRPr>
          </a:p>
        </p:txBody>
      </p:sp>
    </p:spTree>
    <p:extLst>
      <p:ext uri="{BB962C8B-B14F-4D97-AF65-F5344CB8AC3E}">
        <p14:creationId xmlns:p14="http://schemas.microsoft.com/office/powerpoint/2010/main" val="12484078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2453" y="533117"/>
            <a:ext cx="8779495" cy="6193564"/>
          </a:xfrm>
        </p:spPr>
        <p:txBody>
          <a:bodyPr>
            <a:normAutofit fontScale="85000" lnSpcReduction="20000"/>
          </a:bodyPr>
          <a:lstStyle/>
          <a:p>
            <a:pPr marL="0" indent="0" algn="ctr">
              <a:buNone/>
            </a:pPr>
            <a:r>
              <a:rPr lang="en-US" sz="2800" dirty="0">
                <a:solidFill>
                  <a:srgbClr val="FF0000"/>
                </a:solidFill>
              </a:rPr>
              <a:t>Delirium</a:t>
            </a:r>
          </a:p>
          <a:p>
            <a:pPr marL="0" indent="0" algn="ctr">
              <a:buNone/>
            </a:pPr>
            <a:endParaRPr lang="en-US" dirty="0">
              <a:solidFill>
                <a:srgbClr val="FF0000"/>
              </a:solidFill>
            </a:endParaRPr>
          </a:p>
          <a:p>
            <a:pPr marL="0" indent="0" algn="just">
              <a:buNone/>
            </a:pPr>
            <a:endParaRPr lang="en-US" dirty="0">
              <a:latin typeface="Avenir Book"/>
              <a:cs typeface="Avenir Book"/>
            </a:endParaRPr>
          </a:p>
          <a:p>
            <a:pPr marL="0" indent="0" algn="just">
              <a:buNone/>
            </a:pPr>
            <a:r>
              <a:rPr lang="en-US" dirty="0">
                <a:latin typeface="Avenir Book"/>
                <a:cs typeface="Avenir Book"/>
              </a:rPr>
              <a:t>The prevalence of delirium is 1-2% in the general community  but rises to 14% for those over the age of 85.</a:t>
            </a:r>
          </a:p>
          <a:p>
            <a:pPr marL="0" indent="0" algn="just">
              <a:buNone/>
            </a:pPr>
            <a:endParaRPr lang="en-US" dirty="0">
              <a:latin typeface="Avenir Book"/>
              <a:cs typeface="Avenir Book"/>
            </a:endParaRPr>
          </a:p>
          <a:p>
            <a:pPr marL="0" indent="0" algn="just">
              <a:buNone/>
            </a:pPr>
            <a:r>
              <a:rPr lang="en-US" dirty="0">
                <a:latin typeface="Avenir Book"/>
                <a:cs typeface="Avenir Book"/>
              </a:rPr>
              <a:t>Delirium is a state of extreme mental confusion so the individual cannot focus their attention, speak coherently or orient themselves to their environment.</a:t>
            </a:r>
          </a:p>
          <a:p>
            <a:pPr marL="0" indent="0" algn="just">
              <a:buNone/>
            </a:pPr>
            <a:endParaRPr lang="en-US" dirty="0">
              <a:latin typeface="Avenir Book"/>
              <a:cs typeface="Avenir Book"/>
            </a:endParaRPr>
          </a:p>
          <a:p>
            <a:pPr marL="0" indent="0" algn="just">
              <a:buNone/>
            </a:pPr>
            <a:r>
              <a:rPr lang="en-US" dirty="0">
                <a:latin typeface="Avenir Book"/>
                <a:cs typeface="Avenir Book"/>
              </a:rPr>
              <a:t>The individual may be unable to to tune out irrelevant stimuli or shift their attention to new tasks.</a:t>
            </a:r>
          </a:p>
          <a:p>
            <a:pPr marL="0" indent="0" algn="just">
              <a:buNone/>
            </a:pPr>
            <a:endParaRPr lang="en-US" dirty="0">
              <a:latin typeface="Avenir Book"/>
              <a:cs typeface="Avenir Book"/>
            </a:endParaRPr>
          </a:p>
          <a:p>
            <a:pPr marL="0" indent="0" algn="just">
              <a:buNone/>
            </a:pPr>
            <a:r>
              <a:rPr lang="en-US" dirty="0">
                <a:latin typeface="Avenir Book"/>
                <a:cs typeface="Avenir Book"/>
              </a:rPr>
              <a:t>The individual may speak excitedly but their speech conveys little or no meaning. </a:t>
            </a:r>
          </a:p>
          <a:p>
            <a:pPr marL="0" indent="0" algn="just">
              <a:buNone/>
            </a:pPr>
            <a:endParaRPr lang="en-US" dirty="0">
              <a:latin typeface="Avenir Book"/>
              <a:cs typeface="Avenir Book"/>
            </a:endParaRPr>
          </a:p>
          <a:p>
            <a:pPr marL="0" indent="0" algn="just">
              <a:buNone/>
            </a:pPr>
            <a:r>
              <a:rPr lang="en-US" dirty="0">
                <a:latin typeface="Avenir Book"/>
                <a:cs typeface="Avenir Book"/>
              </a:rPr>
              <a:t>The individual may experience terrifying hallucinations, especially visual hallucinations.</a:t>
            </a:r>
          </a:p>
          <a:p>
            <a:pPr marL="0" indent="0" algn="just">
              <a:buNone/>
            </a:pPr>
            <a:endParaRPr lang="en-US" dirty="0">
              <a:latin typeface="Avenir Book"/>
              <a:cs typeface="Avenir Book"/>
            </a:endParaRPr>
          </a:p>
          <a:p>
            <a:pPr marL="0" indent="0" algn="just">
              <a:buNone/>
            </a:pPr>
            <a:r>
              <a:rPr lang="en-US" dirty="0">
                <a:latin typeface="Avenir Book"/>
                <a:cs typeface="Avenir Book"/>
              </a:rPr>
              <a:t>The severity of the symptoms may fluctuate during the course of the day.</a:t>
            </a:r>
          </a:p>
          <a:p>
            <a:pPr marL="0" indent="0">
              <a:buNone/>
            </a:pPr>
            <a:endParaRPr lang="en-US" dirty="0">
              <a:solidFill>
                <a:srgbClr val="FF0000"/>
              </a:solidFill>
            </a:endParaRPr>
          </a:p>
          <a:p>
            <a:pPr marL="0" indent="0">
              <a:buNone/>
            </a:pPr>
            <a:endParaRPr lang="en-US" dirty="0"/>
          </a:p>
        </p:txBody>
      </p:sp>
    </p:spTree>
    <p:extLst>
      <p:ext uri="{BB962C8B-B14F-4D97-AF65-F5344CB8AC3E}">
        <p14:creationId xmlns:p14="http://schemas.microsoft.com/office/powerpoint/2010/main" val="15309584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3880" y="573633"/>
            <a:ext cx="8767588" cy="6064131"/>
          </a:xfrm>
        </p:spPr>
        <p:txBody>
          <a:bodyPr>
            <a:normAutofit lnSpcReduction="10000"/>
          </a:bodyPr>
          <a:lstStyle/>
          <a:p>
            <a:pPr marL="0" indent="0" algn="just">
              <a:buNone/>
            </a:pPr>
            <a:endParaRPr lang="en-US" dirty="0">
              <a:latin typeface="Avenir Book"/>
              <a:cs typeface="Avenir Book"/>
            </a:endParaRPr>
          </a:p>
          <a:p>
            <a:pPr marL="0" indent="0" algn="just">
              <a:buNone/>
            </a:pPr>
            <a:r>
              <a:rPr lang="en-US" dirty="0">
                <a:latin typeface="Avenir Book"/>
                <a:cs typeface="Avenir Book"/>
              </a:rPr>
              <a:t>Donepezil (Aricept), </a:t>
            </a:r>
            <a:r>
              <a:rPr lang="en-US" dirty="0" err="1">
                <a:latin typeface="Avenir Book"/>
                <a:cs typeface="Avenir Book"/>
              </a:rPr>
              <a:t>Rivastigmine</a:t>
            </a:r>
            <a:r>
              <a:rPr lang="en-US" dirty="0">
                <a:latin typeface="Avenir Book"/>
                <a:cs typeface="Avenir Book"/>
              </a:rPr>
              <a:t> (Exelon), </a:t>
            </a:r>
            <a:r>
              <a:rPr lang="en-US" dirty="0" err="1">
                <a:latin typeface="Avenir Book"/>
                <a:cs typeface="Avenir Book"/>
              </a:rPr>
              <a:t>Galantamine</a:t>
            </a:r>
            <a:r>
              <a:rPr lang="en-US" dirty="0">
                <a:latin typeface="Avenir Book"/>
                <a:cs typeface="Avenir Book"/>
              </a:rPr>
              <a:t> (</a:t>
            </a:r>
            <a:r>
              <a:rPr lang="en-US" dirty="0" err="1">
                <a:latin typeface="Avenir Book"/>
                <a:cs typeface="Avenir Book"/>
              </a:rPr>
              <a:t>Remiryl</a:t>
            </a:r>
            <a:r>
              <a:rPr lang="en-US" dirty="0">
                <a:latin typeface="Avenir Book"/>
                <a:cs typeface="Avenir Book"/>
              </a:rPr>
              <a:t>) and </a:t>
            </a:r>
            <a:r>
              <a:rPr lang="en-US" dirty="0" err="1">
                <a:latin typeface="Avenir Book"/>
                <a:cs typeface="Avenir Book"/>
              </a:rPr>
              <a:t>Tactrine</a:t>
            </a:r>
            <a:r>
              <a:rPr lang="en-US" dirty="0">
                <a:latin typeface="Avenir Book"/>
                <a:cs typeface="Avenir Book"/>
              </a:rPr>
              <a:t> (</a:t>
            </a:r>
            <a:r>
              <a:rPr lang="en-US" dirty="0" err="1">
                <a:latin typeface="Avenir Book"/>
                <a:cs typeface="Avenir Book"/>
              </a:rPr>
              <a:t>Cognex</a:t>
            </a:r>
            <a:r>
              <a:rPr lang="en-US" dirty="0">
                <a:latin typeface="Avenir Book"/>
                <a:cs typeface="Avenir Book"/>
              </a:rPr>
              <a:t>) are used to treat mild to moderate cognitive impairment in Alzheimer’s Disease.  </a:t>
            </a:r>
          </a:p>
          <a:p>
            <a:pPr marL="0" indent="0" algn="just">
              <a:buNone/>
            </a:pPr>
            <a:endParaRPr lang="en-US" dirty="0">
              <a:latin typeface="Avenir Book"/>
              <a:cs typeface="Avenir Book"/>
            </a:endParaRPr>
          </a:p>
          <a:p>
            <a:pPr marL="0" indent="0" algn="just">
              <a:buNone/>
            </a:pPr>
            <a:r>
              <a:rPr lang="en-US" dirty="0">
                <a:latin typeface="Avenir Book"/>
                <a:cs typeface="Avenir Book"/>
              </a:rPr>
              <a:t>These medications reduce the inactivation of Acetylcholine and it shows modest improvement in memory and goal directed thought.</a:t>
            </a:r>
          </a:p>
          <a:p>
            <a:pPr marL="0" indent="0" algn="just">
              <a:buNone/>
            </a:pPr>
            <a:endParaRPr lang="en-US" dirty="0">
              <a:latin typeface="Avenir Book"/>
              <a:cs typeface="Avenir Book"/>
            </a:endParaRPr>
          </a:p>
          <a:p>
            <a:pPr marL="0" indent="0" algn="just">
              <a:buNone/>
            </a:pPr>
            <a:r>
              <a:rPr lang="en-US" dirty="0">
                <a:latin typeface="Avenir Book"/>
                <a:cs typeface="Avenir Book"/>
              </a:rPr>
              <a:t>Antidepressants and medications that treat memory loss and other symptoms are available. </a:t>
            </a:r>
          </a:p>
          <a:p>
            <a:pPr marL="0" indent="0" algn="just">
              <a:buNone/>
            </a:pPr>
            <a:endParaRPr lang="en-US" dirty="0">
              <a:latin typeface="Avenir Book"/>
              <a:cs typeface="Avenir Book"/>
            </a:endParaRPr>
          </a:p>
          <a:p>
            <a:pPr marL="0" indent="0" algn="just">
              <a:buNone/>
            </a:pPr>
            <a:r>
              <a:rPr lang="en-US" dirty="0">
                <a:latin typeface="Avenir Book"/>
                <a:cs typeface="Avenir Book"/>
              </a:rPr>
              <a:t>Ongoing psychotherapy and psychosocial support for patients and families are usually necessary for clear understanding and proper management of the disorder and to maintain a better quality of life for everyone involved.</a:t>
            </a:r>
          </a:p>
          <a:p>
            <a:endParaRPr lang="en-US" dirty="0"/>
          </a:p>
        </p:txBody>
      </p:sp>
    </p:spTree>
    <p:extLst>
      <p:ext uri="{BB962C8B-B14F-4D97-AF65-F5344CB8AC3E}">
        <p14:creationId xmlns:p14="http://schemas.microsoft.com/office/powerpoint/2010/main" val="35269294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6520" y="564477"/>
            <a:ext cx="8622718" cy="6068124"/>
          </a:xfrm>
        </p:spPr>
        <p:txBody>
          <a:bodyPr>
            <a:normAutofit fontScale="85000" lnSpcReduction="10000"/>
          </a:bodyPr>
          <a:lstStyle/>
          <a:p>
            <a:pPr marL="0" indent="0" algn="just">
              <a:buNone/>
            </a:pPr>
            <a:r>
              <a:rPr lang="en-US" dirty="0">
                <a:latin typeface="Avenir Book"/>
                <a:cs typeface="Avenir Book"/>
              </a:rPr>
              <a:t>The individual will experience disturbances in perception such as misinterpreting sensory stimuli: confusing an alarm clock for a fire bell.</a:t>
            </a:r>
          </a:p>
          <a:p>
            <a:pPr marL="0" indent="0" algn="just">
              <a:buNone/>
            </a:pPr>
            <a:endParaRPr lang="en-US" dirty="0">
              <a:latin typeface="Avenir Book"/>
              <a:cs typeface="Avenir Book"/>
            </a:endParaRPr>
          </a:p>
          <a:p>
            <a:pPr marL="0" indent="0" algn="just">
              <a:buNone/>
            </a:pPr>
            <a:r>
              <a:rPr lang="en-US" dirty="0">
                <a:latin typeface="Avenir Book"/>
                <a:cs typeface="Avenir Book"/>
              </a:rPr>
              <a:t>Illusions can be seen where one feels their bed has an electrical charge passing through it.</a:t>
            </a:r>
          </a:p>
          <a:p>
            <a:pPr marL="0" indent="0" algn="just">
              <a:buNone/>
            </a:pPr>
            <a:endParaRPr lang="en-US" dirty="0">
              <a:latin typeface="Avenir Book"/>
              <a:cs typeface="Avenir Book"/>
            </a:endParaRPr>
          </a:p>
          <a:p>
            <a:pPr marL="0" indent="0" algn="just">
              <a:buNone/>
            </a:pPr>
            <a:r>
              <a:rPr lang="en-US" dirty="0">
                <a:latin typeface="Avenir Book"/>
                <a:cs typeface="Avenir Book"/>
              </a:rPr>
              <a:t>Movement may be slowed and the person appears catatonic. </a:t>
            </a:r>
          </a:p>
          <a:p>
            <a:pPr marL="0" indent="0" algn="just">
              <a:buNone/>
            </a:pPr>
            <a:endParaRPr lang="en-US" dirty="0">
              <a:latin typeface="Avenir Book"/>
              <a:cs typeface="Avenir Book"/>
            </a:endParaRPr>
          </a:p>
          <a:p>
            <a:pPr marL="0" indent="0" algn="just">
              <a:buNone/>
            </a:pPr>
            <a:r>
              <a:rPr lang="en-US" dirty="0">
                <a:latin typeface="Avenir Book"/>
                <a:cs typeface="Avenir Book"/>
              </a:rPr>
              <a:t>We may see insomnia, aimless movements or striking out at nonexistent objects.</a:t>
            </a:r>
          </a:p>
          <a:p>
            <a:pPr marL="0" indent="0" algn="just">
              <a:buNone/>
            </a:pPr>
            <a:endParaRPr lang="en-US" dirty="0">
              <a:latin typeface="Avenir Book"/>
              <a:cs typeface="Avenir Book"/>
            </a:endParaRPr>
          </a:p>
          <a:p>
            <a:pPr marL="0" indent="0" algn="just">
              <a:buNone/>
            </a:pPr>
            <a:r>
              <a:rPr lang="en-US" dirty="0">
                <a:latin typeface="Avenir Book"/>
                <a:cs typeface="Avenir Book"/>
              </a:rPr>
              <a:t>Individuals with chronic alcoholism who abruptly stop drinking may experience a form of delirium called Delirium Tremens.</a:t>
            </a:r>
          </a:p>
          <a:p>
            <a:pPr marL="0" indent="0" algn="just">
              <a:buNone/>
            </a:pPr>
            <a:endParaRPr lang="en-US" dirty="0">
              <a:latin typeface="Avenir Book"/>
              <a:cs typeface="Avenir Book"/>
            </a:endParaRPr>
          </a:p>
          <a:p>
            <a:pPr marL="0" indent="0" algn="just">
              <a:buNone/>
            </a:pPr>
            <a:r>
              <a:rPr lang="en-US" dirty="0">
                <a:latin typeface="Avenir Book"/>
                <a:cs typeface="Avenir Book"/>
              </a:rPr>
              <a:t>The person may be terrorized  by wild and frightening hallucinations such as bugs crawling on their skin.</a:t>
            </a:r>
          </a:p>
          <a:p>
            <a:pPr marL="0" indent="0" algn="just">
              <a:buNone/>
            </a:pPr>
            <a:endParaRPr lang="en-US" dirty="0">
              <a:latin typeface="Avenir Book"/>
              <a:cs typeface="Avenir Book"/>
            </a:endParaRPr>
          </a:p>
          <a:p>
            <a:pPr marL="0" indent="0" algn="just">
              <a:buNone/>
            </a:pPr>
            <a:r>
              <a:rPr lang="en-US" dirty="0">
                <a:latin typeface="Avenir Book"/>
                <a:cs typeface="Avenir Book"/>
              </a:rPr>
              <a:t>The DT’s can last for a week or more and should be treated in a hospital setting; using antianxiety agents.</a:t>
            </a:r>
          </a:p>
          <a:p>
            <a:endParaRPr lang="en-US" dirty="0"/>
          </a:p>
        </p:txBody>
      </p:sp>
    </p:spTree>
    <p:extLst>
      <p:ext uri="{BB962C8B-B14F-4D97-AF65-F5344CB8AC3E}">
        <p14:creationId xmlns:p14="http://schemas.microsoft.com/office/powerpoint/2010/main" val="31429674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9487" y="486077"/>
            <a:ext cx="8716784" cy="6193564"/>
          </a:xfrm>
        </p:spPr>
        <p:txBody>
          <a:bodyPr/>
          <a:lstStyle/>
          <a:p>
            <a:pPr algn="just"/>
            <a:endParaRPr lang="en-US" dirty="0">
              <a:latin typeface="Avenir Book"/>
              <a:cs typeface="Avenir Book"/>
            </a:endParaRPr>
          </a:p>
          <a:p>
            <a:pPr algn="just"/>
            <a:r>
              <a:rPr lang="en-US" dirty="0">
                <a:latin typeface="Avenir Book"/>
                <a:cs typeface="Avenir Book"/>
              </a:rPr>
              <a:t>Delirium involves a widespread disruption of brain activity which may also result from imbalances of certain neurotransmitters.</a:t>
            </a:r>
          </a:p>
          <a:p>
            <a:pPr algn="just"/>
            <a:endParaRPr lang="en-US" dirty="0">
              <a:latin typeface="Avenir Book"/>
              <a:cs typeface="Avenir Book"/>
            </a:endParaRPr>
          </a:p>
          <a:p>
            <a:pPr algn="just"/>
            <a:r>
              <a:rPr lang="en-US" dirty="0">
                <a:latin typeface="Avenir Book"/>
                <a:cs typeface="Avenir Book"/>
              </a:rPr>
              <a:t>The individual will not be able to speak coherently.</a:t>
            </a:r>
          </a:p>
          <a:p>
            <a:pPr algn="just"/>
            <a:endParaRPr lang="en-US" dirty="0">
              <a:latin typeface="Avenir Book"/>
              <a:cs typeface="Avenir Book"/>
            </a:endParaRPr>
          </a:p>
          <a:p>
            <a:pPr algn="just"/>
            <a:r>
              <a:rPr lang="en-US" dirty="0">
                <a:latin typeface="Avenir Book"/>
                <a:cs typeface="Avenir Book"/>
              </a:rPr>
              <a:t>Delirium develops rapidly, in a few hours to a few days and involves disturbed attention and awareness.</a:t>
            </a:r>
          </a:p>
          <a:p>
            <a:pPr algn="just"/>
            <a:endParaRPr lang="en-US" dirty="0">
              <a:latin typeface="Avenir Book"/>
              <a:cs typeface="Avenir Book"/>
            </a:endParaRPr>
          </a:p>
          <a:p>
            <a:pPr algn="just"/>
            <a:r>
              <a:rPr lang="en-US" dirty="0">
                <a:latin typeface="Avenir Book"/>
                <a:cs typeface="Avenir Book"/>
              </a:rPr>
              <a:t>It can clear spontaneously when the underlying medical or drug related cause is resolved.</a:t>
            </a:r>
          </a:p>
        </p:txBody>
      </p:sp>
    </p:spTree>
    <p:extLst>
      <p:ext uri="{BB962C8B-B14F-4D97-AF65-F5344CB8AC3E}">
        <p14:creationId xmlns:p14="http://schemas.microsoft.com/office/powerpoint/2010/main" val="2849356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5165" y="611515"/>
            <a:ext cx="8701106" cy="6099485"/>
          </a:xfrm>
        </p:spPr>
        <p:txBody>
          <a:bodyPr>
            <a:normAutofit lnSpcReduction="10000"/>
          </a:bodyPr>
          <a:lstStyle/>
          <a:p>
            <a:pPr marL="0" indent="0" algn="ctr">
              <a:buNone/>
            </a:pPr>
            <a:r>
              <a:rPr lang="en-US" sz="2600" u="sng" dirty="0">
                <a:solidFill>
                  <a:srgbClr val="FF0000"/>
                </a:solidFill>
                <a:latin typeface="Avenir Book"/>
                <a:cs typeface="Avenir Book"/>
              </a:rPr>
              <a:t>Causes of Delirium</a:t>
            </a:r>
          </a:p>
          <a:p>
            <a:pPr marL="0" indent="0" algn="ctr">
              <a:buNone/>
            </a:pPr>
            <a:endParaRPr lang="en-US" dirty="0">
              <a:latin typeface="Avenir Book"/>
              <a:cs typeface="Avenir Book"/>
            </a:endParaRPr>
          </a:p>
          <a:p>
            <a:pPr>
              <a:buFont typeface="Wingdings" charset="2"/>
              <a:buChar char="§"/>
            </a:pPr>
            <a:r>
              <a:rPr lang="en-US" dirty="0">
                <a:latin typeface="Avenir Book"/>
                <a:cs typeface="Avenir Book"/>
              </a:rPr>
              <a:t>Exposure to toxic substances</a:t>
            </a:r>
          </a:p>
          <a:p>
            <a:pPr>
              <a:buFont typeface="Wingdings" charset="2"/>
              <a:buChar char="§"/>
            </a:pPr>
            <a:r>
              <a:rPr lang="en-US" dirty="0">
                <a:latin typeface="Avenir Book"/>
                <a:cs typeface="Avenir Book"/>
              </a:rPr>
              <a:t>Head trauma</a:t>
            </a:r>
          </a:p>
          <a:p>
            <a:pPr>
              <a:buFont typeface="Wingdings" charset="2"/>
              <a:buChar char="§"/>
            </a:pPr>
            <a:r>
              <a:rPr lang="en-US" dirty="0">
                <a:latin typeface="Avenir Book"/>
                <a:cs typeface="Avenir Book"/>
              </a:rPr>
              <a:t>Metabolic disorders such as hypoglycemia (low blood sugar)</a:t>
            </a:r>
          </a:p>
          <a:p>
            <a:pPr>
              <a:buFont typeface="Wingdings" charset="2"/>
              <a:buChar char="§"/>
            </a:pPr>
            <a:r>
              <a:rPr lang="en-US" dirty="0">
                <a:latin typeface="Avenir Book"/>
                <a:cs typeface="Avenir Book"/>
              </a:rPr>
              <a:t>Underlying medical conditions such as severe infections or heart failure</a:t>
            </a:r>
          </a:p>
          <a:p>
            <a:pPr>
              <a:buFont typeface="Wingdings" charset="2"/>
              <a:buChar char="§"/>
            </a:pPr>
            <a:r>
              <a:rPr lang="en-US" dirty="0">
                <a:latin typeface="Avenir Book"/>
                <a:cs typeface="Avenir Book"/>
              </a:rPr>
              <a:t>Drug abuse or withdrawal</a:t>
            </a:r>
          </a:p>
          <a:p>
            <a:pPr>
              <a:buFont typeface="Wingdings" charset="2"/>
              <a:buChar char="§"/>
            </a:pPr>
            <a:r>
              <a:rPr lang="en-US" dirty="0">
                <a:latin typeface="Avenir Book"/>
                <a:cs typeface="Avenir Book"/>
              </a:rPr>
              <a:t>Fluid or electrolyte imbalances</a:t>
            </a:r>
          </a:p>
          <a:p>
            <a:pPr>
              <a:buFont typeface="Wingdings" charset="2"/>
              <a:buChar char="§"/>
            </a:pPr>
            <a:r>
              <a:rPr lang="en-US" dirty="0">
                <a:latin typeface="Avenir Book"/>
                <a:cs typeface="Avenir Book"/>
              </a:rPr>
              <a:t>Seizure disorders (epilepsy)</a:t>
            </a:r>
          </a:p>
          <a:p>
            <a:pPr>
              <a:buFont typeface="Wingdings" charset="2"/>
              <a:buChar char="§"/>
            </a:pPr>
            <a:r>
              <a:rPr lang="en-US" dirty="0">
                <a:latin typeface="Avenir Book"/>
                <a:cs typeface="Avenir Book"/>
              </a:rPr>
              <a:t>Deficiencies of the B vitamin thiamine</a:t>
            </a:r>
          </a:p>
          <a:p>
            <a:pPr>
              <a:buFont typeface="Wingdings" charset="2"/>
              <a:buChar char="§"/>
            </a:pPr>
            <a:r>
              <a:rPr lang="en-US" dirty="0">
                <a:latin typeface="Avenir Book"/>
                <a:cs typeface="Avenir Book"/>
              </a:rPr>
              <a:t>Brain lesions</a:t>
            </a:r>
          </a:p>
          <a:p>
            <a:pPr>
              <a:buFont typeface="Wingdings" charset="2"/>
              <a:buChar char="§"/>
            </a:pPr>
            <a:r>
              <a:rPr lang="en-US" dirty="0">
                <a:latin typeface="Avenir Book"/>
                <a:cs typeface="Avenir Book"/>
              </a:rPr>
              <a:t>Stroke and diseases affecting the CNS</a:t>
            </a:r>
          </a:p>
          <a:p>
            <a:pPr>
              <a:buFont typeface="Wingdings" charset="2"/>
              <a:buChar char="§"/>
            </a:pPr>
            <a:r>
              <a:rPr lang="en-US" dirty="0">
                <a:latin typeface="Avenir Book"/>
                <a:cs typeface="Avenir Book"/>
              </a:rPr>
              <a:t>Parkinson’s Disease</a:t>
            </a:r>
          </a:p>
          <a:p>
            <a:pPr>
              <a:buFont typeface="Wingdings" charset="2"/>
              <a:buChar char="§"/>
            </a:pPr>
            <a:r>
              <a:rPr lang="en-US" dirty="0">
                <a:latin typeface="Avenir Book"/>
                <a:cs typeface="Avenir Book"/>
              </a:rPr>
              <a:t>Liver Disease and Kidney Disease</a:t>
            </a:r>
          </a:p>
          <a:p>
            <a:endParaRPr lang="en-US" dirty="0"/>
          </a:p>
        </p:txBody>
      </p:sp>
    </p:spTree>
    <p:extLst>
      <p:ext uri="{BB962C8B-B14F-4D97-AF65-F5344CB8AC3E}">
        <p14:creationId xmlns:p14="http://schemas.microsoft.com/office/powerpoint/2010/main" val="33173213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85272" y="555206"/>
            <a:ext cx="1465532" cy="507428"/>
          </a:xfrm>
        </p:spPr>
        <p:txBody>
          <a:bodyPr>
            <a:normAutofit fontScale="90000"/>
          </a:bodyPr>
          <a:lstStyle/>
          <a:p>
            <a:r>
              <a:rPr lang="en-US" sz="2800" dirty="0">
                <a:solidFill>
                  <a:srgbClr val="FF0000"/>
                </a:solidFill>
              </a:rPr>
              <a:t>Dementia</a:t>
            </a:r>
          </a:p>
        </p:txBody>
      </p:sp>
      <p:sp>
        <p:nvSpPr>
          <p:cNvPr id="3" name="Content Placeholder 2"/>
          <p:cNvSpPr>
            <a:spLocks noGrp="1"/>
          </p:cNvSpPr>
          <p:nvPr>
            <p:ph idx="1"/>
          </p:nvPr>
        </p:nvSpPr>
        <p:spPr>
          <a:xfrm>
            <a:off x="246956" y="1062634"/>
            <a:ext cx="8714032" cy="5414366"/>
          </a:xfrm>
        </p:spPr>
        <p:txBody>
          <a:bodyPr>
            <a:normAutofit fontScale="85000" lnSpcReduction="20000"/>
          </a:bodyPr>
          <a:lstStyle/>
          <a:p>
            <a:pPr algn="just"/>
            <a:r>
              <a:rPr lang="en-US" dirty="0">
                <a:latin typeface="Avenir Book"/>
                <a:cs typeface="Avenir Book"/>
              </a:rPr>
              <a:t>It refers to a disease process marked by progressive cognitive impairment in clear consciousness. </a:t>
            </a:r>
          </a:p>
          <a:p>
            <a:pPr algn="just"/>
            <a:endParaRPr lang="en-US" dirty="0">
              <a:latin typeface="Avenir Book"/>
              <a:cs typeface="Avenir Book"/>
            </a:endParaRPr>
          </a:p>
          <a:p>
            <a:pPr algn="just"/>
            <a:r>
              <a:rPr lang="en-US" dirty="0">
                <a:latin typeface="Avenir Book"/>
                <a:cs typeface="Avenir Book"/>
              </a:rPr>
              <a:t>Definition of Cognition: cognition is the mental action or process of acquiring knowledge and understanding through thought, experience and the senses. </a:t>
            </a:r>
          </a:p>
          <a:p>
            <a:pPr marL="0" indent="0" algn="just">
              <a:buNone/>
            </a:pPr>
            <a:endParaRPr lang="en-US" dirty="0">
              <a:latin typeface="Avenir Book"/>
              <a:cs typeface="Avenir Book"/>
            </a:endParaRPr>
          </a:p>
          <a:p>
            <a:pPr marL="0" indent="0" algn="just">
              <a:buNone/>
            </a:pPr>
            <a:r>
              <a:rPr lang="en-US" dirty="0">
                <a:latin typeface="Avenir Book"/>
                <a:cs typeface="Avenir Book"/>
              </a:rPr>
              <a:t>It involves multiple cognitive domains:</a:t>
            </a:r>
          </a:p>
          <a:p>
            <a:pPr marL="0" indent="0" algn="just">
              <a:buNone/>
            </a:pPr>
            <a:endParaRPr lang="en-US" dirty="0">
              <a:latin typeface="Avenir Book"/>
              <a:cs typeface="Avenir Book"/>
            </a:endParaRPr>
          </a:p>
          <a:p>
            <a:pPr marL="457200" indent="-457200" algn="just">
              <a:buAutoNum type="arabicParenR"/>
            </a:pPr>
            <a:r>
              <a:rPr lang="en-US" dirty="0">
                <a:latin typeface="Avenir Book"/>
                <a:cs typeface="Avenir Book"/>
              </a:rPr>
              <a:t>Memory		</a:t>
            </a:r>
          </a:p>
          <a:p>
            <a:pPr marL="457200" indent="-457200" algn="just">
              <a:buAutoNum type="arabicParenR"/>
            </a:pPr>
            <a:r>
              <a:rPr lang="en-US" dirty="0">
                <a:latin typeface="Avenir Book"/>
                <a:cs typeface="Avenir Book"/>
              </a:rPr>
              <a:t>Language</a:t>
            </a:r>
          </a:p>
          <a:p>
            <a:pPr marL="457200" indent="-457200" algn="just">
              <a:buAutoNum type="arabicParenR"/>
            </a:pPr>
            <a:r>
              <a:rPr lang="en-US" dirty="0">
                <a:latin typeface="Avenir Book"/>
                <a:cs typeface="Avenir Book"/>
              </a:rPr>
              <a:t>Problem Solving</a:t>
            </a:r>
          </a:p>
          <a:p>
            <a:pPr marL="457200" indent="-457200" algn="just">
              <a:buAutoNum type="arabicParenR"/>
            </a:pPr>
            <a:r>
              <a:rPr lang="en-US" dirty="0">
                <a:latin typeface="Avenir Book"/>
                <a:cs typeface="Avenir Book"/>
              </a:rPr>
              <a:t>Orientation</a:t>
            </a:r>
          </a:p>
          <a:p>
            <a:pPr marL="457200" indent="-457200" algn="just">
              <a:buAutoNum type="arabicParenR"/>
            </a:pPr>
            <a:r>
              <a:rPr lang="en-US" dirty="0">
                <a:latin typeface="Avenir Book"/>
                <a:cs typeface="Avenir Book"/>
              </a:rPr>
              <a:t>Judgment</a:t>
            </a:r>
          </a:p>
          <a:p>
            <a:pPr marL="457200" indent="-457200" algn="just">
              <a:buAutoNum type="arabicParenR"/>
            </a:pPr>
            <a:r>
              <a:rPr lang="en-US" dirty="0">
                <a:latin typeface="Avenir Book"/>
                <a:cs typeface="Avenir Book"/>
              </a:rPr>
              <a:t>Interpersonal Relations</a:t>
            </a:r>
          </a:p>
          <a:p>
            <a:pPr marL="457200" indent="-457200" algn="just">
              <a:buAutoNum type="arabicParenR"/>
            </a:pPr>
            <a:r>
              <a:rPr lang="en-US" dirty="0">
                <a:latin typeface="Avenir Book"/>
                <a:cs typeface="Avenir Book"/>
              </a:rPr>
              <a:t>Decision Making</a:t>
            </a:r>
          </a:p>
          <a:p>
            <a:pPr marL="457200" indent="-457200" algn="just">
              <a:buAutoNum type="arabicParenR"/>
            </a:pPr>
            <a:r>
              <a:rPr lang="en-US" dirty="0">
                <a:latin typeface="Avenir Book"/>
                <a:cs typeface="Avenir Book"/>
              </a:rPr>
              <a:t>Problem Solving</a:t>
            </a:r>
          </a:p>
          <a:p>
            <a:pPr marL="457200" indent="-457200" algn="just">
              <a:buAutoNum type="arabicParenR"/>
            </a:pPr>
            <a:r>
              <a:rPr lang="en-US" dirty="0">
                <a:latin typeface="Avenir Book"/>
                <a:cs typeface="Avenir Book"/>
              </a:rPr>
              <a:t>Performing Actions (Praxis)</a:t>
            </a:r>
          </a:p>
          <a:p>
            <a:pPr marL="457200" indent="-457200">
              <a:buAutoNum type="arabicParenR"/>
            </a:pPr>
            <a:endParaRPr lang="en-US" dirty="0"/>
          </a:p>
          <a:p>
            <a:endParaRPr lang="en-US" dirty="0"/>
          </a:p>
        </p:txBody>
      </p:sp>
    </p:spTree>
    <p:extLst>
      <p:ext uri="{BB962C8B-B14F-4D97-AF65-F5344CB8AC3E}">
        <p14:creationId xmlns:p14="http://schemas.microsoft.com/office/powerpoint/2010/main" val="17848856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1677" y="582158"/>
            <a:ext cx="8749311" cy="6068558"/>
          </a:xfrm>
        </p:spPr>
        <p:txBody>
          <a:bodyPr>
            <a:normAutofit fontScale="92500" lnSpcReduction="10000"/>
          </a:bodyPr>
          <a:lstStyle/>
          <a:p>
            <a:pPr marL="0" indent="0" algn="just">
              <a:buNone/>
            </a:pPr>
            <a:r>
              <a:rPr lang="en-US" dirty="0">
                <a:latin typeface="Avenir Book"/>
                <a:cs typeface="Avenir Book"/>
              </a:rPr>
              <a:t>Among all patients with Dementia 50-60% have the most common type which is the Alzheimer’s Type</a:t>
            </a:r>
          </a:p>
          <a:p>
            <a:pPr marL="0" indent="0" algn="just">
              <a:buNone/>
            </a:pPr>
            <a:endParaRPr lang="en-US" dirty="0">
              <a:latin typeface="Avenir Book"/>
              <a:cs typeface="Avenir Book"/>
            </a:endParaRPr>
          </a:p>
          <a:p>
            <a:pPr marL="0" indent="0" algn="just">
              <a:buNone/>
            </a:pPr>
            <a:r>
              <a:rPr lang="en-US" dirty="0">
                <a:latin typeface="Avenir Book"/>
                <a:cs typeface="Avenir Book"/>
              </a:rPr>
              <a:t>At age 90 rates are 21% </a:t>
            </a:r>
          </a:p>
          <a:p>
            <a:pPr marL="0" indent="0" algn="just">
              <a:buNone/>
            </a:pPr>
            <a:endParaRPr lang="en-US" dirty="0">
              <a:latin typeface="Avenir Book"/>
              <a:cs typeface="Avenir Book"/>
            </a:endParaRPr>
          </a:p>
          <a:p>
            <a:pPr marL="0" indent="0" algn="just">
              <a:buNone/>
            </a:pPr>
            <a:r>
              <a:rPr lang="en-US" dirty="0">
                <a:latin typeface="Avenir Book"/>
                <a:cs typeface="Avenir Book"/>
              </a:rPr>
              <a:t>The second most common type of dementia is vascular dementia which is caused by cerebrovascular  disease such as hypertension</a:t>
            </a:r>
          </a:p>
          <a:p>
            <a:pPr marL="0" indent="0" algn="just">
              <a:buNone/>
            </a:pPr>
            <a:endParaRPr lang="en-US" dirty="0">
              <a:latin typeface="Avenir Book"/>
              <a:cs typeface="Avenir Book"/>
            </a:endParaRPr>
          </a:p>
          <a:p>
            <a:pPr marL="0" indent="0" algn="just">
              <a:buNone/>
            </a:pPr>
            <a:r>
              <a:rPr lang="en-US" dirty="0">
                <a:latin typeface="Avenir Book"/>
                <a:cs typeface="Avenir Book"/>
              </a:rPr>
              <a:t>Vascular disease accounts for  15-30% of all dementias.</a:t>
            </a:r>
          </a:p>
          <a:p>
            <a:pPr marL="0" indent="0" algn="just">
              <a:buNone/>
            </a:pPr>
            <a:endParaRPr lang="en-US" dirty="0">
              <a:latin typeface="Avenir Book"/>
              <a:cs typeface="Avenir Book"/>
            </a:endParaRPr>
          </a:p>
          <a:p>
            <a:pPr marL="0" indent="0" algn="just">
              <a:buNone/>
            </a:pPr>
            <a:r>
              <a:rPr lang="en-US" dirty="0">
                <a:latin typeface="Avenir Book"/>
                <a:cs typeface="Avenir Book"/>
              </a:rPr>
              <a:t>It is most common in people between ages 6- and 70 and more common in men than women</a:t>
            </a:r>
          </a:p>
          <a:p>
            <a:pPr marL="0" indent="0" algn="just">
              <a:buNone/>
            </a:pPr>
            <a:endParaRPr lang="en-US" dirty="0">
              <a:latin typeface="Avenir Book"/>
              <a:cs typeface="Avenir Book"/>
            </a:endParaRPr>
          </a:p>
          <a:p>
            <a:pPr marL="0" indent="0" algn="just">
              <a:buNone/>
            </a:pPr>
            <a:r>
              <a:rPr lang="en-US" dirty="0">
                <a:latin typeface="Avenir Book"/>
                <a:cs typeface="Avenir Book"/>
              </a:rPr>
              <a:t>Other causes include head trauma, alcohol related dementias and movement disorder related dementias such as Parkinson’s Disease and Huntington’s Disease.</a:t>
            </a:r>
          </a:p>
        </p:txBody>
      </p:sp>
    </p:spTree>
    <p:extLst>
      <p:ext uri="{BB962C8B-B14F-4D97-AF65-F5344CB8AC3E}">
        <p14:creationId xmlns:p14="http://schemas.microsoft.com/office/powerpoint/2010/main" val="38099207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6305" y="643467"/>
            <a:ext cx="8603707" cy="6055759"/>
          </a:xfrm>
        </p:spPr>
        <p:txBody>
          <a:bodyPr>
            <a:normAutofit/>
          </a:bodyPr>
          <a:lstStyle/>
          <a:p>
            <a:pPr marL="0" indent="0" algn="ctr">
              <a:buNone/>
            </a:pPr>
            <a:r>
              <a:rPr lang="en-US" u="sng" dirty="0">
                <a:solidFill>
                  <a:srgbClr val="FF0000"/>
                </a:solidFill>
                <a:latin typeface="Avenir Book"/>
                <a:cs typeface="Avenir Book"/>
              </a:rPr>
              <a:t>Neurocognitive Disorder Due to Alzheimer’s Disease</a:t>
            </a:r>
          </a:p>
          <a:p>
            <a:pPr algn="just"/>
            <a:endParaRPr lang="en-US" sz="2000" dirty="0">
              <a:latin typeface="Avenir Book"/>
              <a:cs typeface="Avenir Book"/>
            </a:endParaRPr>
          </a:p>
          <a:p>
            <a:pPr marL="0" indent="0" algn="just">
              <a:buNone/>
            </a:pPr>
            <a:r>
              <a:rPr lang="en-US" sz="2000" dirty="0">
                <a:latin typeface="Avenir Book"/>
                <a:cs typeface="Avenir Book"/>
              </a:rPr>
              <a:t>Defining Alzheimer’s Disease</a:t>
            </a:r>
          </a:p>
          <a:p>
            <a:pPr algn="just"/>
            <a:endParaRPr lang="en-US" sz="2000" dirty="0">
              <a:latin typeface="Avenir Book"/>
              <a:cs typeface="Avenir Book"/>
            </a:endParaRPr>
          </a:p>
          <a:p>
            <a:pPr marL="0" indent="0" algn="just">
              <a:buNone/>
            </a:pPr>
            <a:r>
              <a:rPr lang="en-US" sz="2000" dirty="0">
                <a:latin typeface="Avenir Book"/>
                <a:cs typeface="Avenir Book"/>
              </a:rPr>
              <a:t>The most common early symptom is difficulty in remembering recent events (short-term memory loss). </a:t>
            </a:r>
          </a:p>
          <a:p>
            <a:pPr marL="0" indent="0" algn="just">
              <a:buNone/>
            </a:pPr>
            <a:endParaRPr lang="en-US" sz="2000" dirty="0">
              <a:latin typeface="Avenir Book"/>
              <a:cs typeface="Avenir Book"/>
            </a:endParaRPr>
          </a:p>
          <a:p>
            <a:pPr marL="0" indent="0" algn="just">
              <a:buNone/>
            </a:pPr>
            <a:r>
              <a:rPr lang="en-US" sz="2000" dirty="0">
                <a:latin typeface="Avenir Book"/>
                <a:cs typeface="Avenir Book"/>
              </a:rPr>
              <a:t>As the disease advances, symptoms can include problems with language, disorientation (including easily getting lost), mood swings, loss of motivation, not managing self care, and behavioral issues.</a:t>
            </a:r>
          </a:p>
          <a:p>
            <a:pPr marL="0" indent="0" algn="just">
              <a:buNone/>
            </a:pPr>
            <a:endParaRPr lang="en-US" sz="2000" dirty="0">
              <a:latin typeface="Avenir Book"/>
              <a:cs typeface="Avenir Book"/>
            </a:endParaRPr>
          </a:p>
          <a:p>
            <a:pPr marL="0" indent="0" algn="just">
              <a:buNone/>
            </a:pPr>
            <a:r>
              <a:rPr lang="en-US" sz="2000" dirty="0">
                <a:latin typeface="Avenir Book"/>
                <a:cs typeface="Avenir Book"/>
              </a:rPr>
              <a:t>As a person’s condition declines, they often withdraw from family and society. </a:t>
            </a:r>
          </a:p>
          <a:p>
            <a:pPr marL="0" indent="0" algn="just">
              <a:buNone/>
            </a:pPr>
            <a:endParaRPr lang="en-US" sz="2000" dirty="0">
              <a:latin typeface="Avenir Book"/>
              <a:cs typeface="Avenir Book"/>
            </a:endParaRPr>
          </a:p>
          <a:p>
            <a:pPr marL="0" indent="0" algn="just">
              <a:buNone/>
            </a:pPr>
            <a:r>
              <a:rPr lang="en-US" sz="2000" dirty="0">
                <a:latin typeface="Avenir Book"/>
                <a:cs typeface="Avenir Book"/>
              </a:rPr>
              <a:t>Gradually, bodily functions are lost, ultimately leading to death. Although the speed of progression can vary, the average life expectancy following diagnosis is three to nine years.</a:t>
            </a:r>
          </a:p>
        </p:txBody>
      </p:sp>
    </p:spTree>
    <p:extLst>
      <p:ext uri="{BB962C8B-B14F-4D97-AF65-F5344CB8AC3E}">
        <p14:creationId xmlns:p14="http://schemas.microsoft.com/office/powerpoint/2010/main" val="41172586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1118" y="575961"/>
            <a:ext cx="8784590" cy="6110038"/>
          </a:xfrm>
        </p:spPr>
        <p:txBody>
          <a:bodyPr>
            <a:normAutofit lnSpcReduction="10000"/>
          </a:bodyPr>
          <a:lstStyle/>
          <a:p>
            <a:pPr marL="0" indent="0" algn="ctr">
              <a:buNone/>
            </a:pPr>
            <a:r>
              <a:rPr lang="en-US" dirty="0">
                <a:solidFill>
                  <a:srgbClr val="FF0000"/>
                </a:solidFill>
                <a:latin typeface="Avenir Book"/>
                <a:cs typeface="Avenir Book"/>
              </a:rPr>
              <a:t>The major subcategories are:</a:t>
            </a:r>
          </a:p>
          <a:p>
            <a:endParaRPr lang="en-US" dirty="0">
              <a:latin typeface="Avenir Book"/>
              <a:cs typeface="Avenir Book"/>
            </a:endParaRPr>
          </a:p>
          <a:p>
            <a:pPr algn="just"/>
            <a:r>
              <a:rPr lang="en-US" sz="2000" dirty="0">
                <a:latin typeface="Avenir Book"/>
                <a:cs typeface="Avenir Book"/>
              </a:rPr>
              <a:t>) Dementia of Alzheimer’s Type which usually occurs after age 65; progressive and degenerative; includes delusions, depression.</a:t>
            </a:r>
          </a:p>
          <a:p>
            <a:pPr marL="0" indent="0" algn="just">
              <a:buNone/>
            </a:pPr>
            <a:endParaRPr lang="en-US" sz="2000" dirty="0">
              <a:latin typeface="Avenir Book"/>
              <a:cs typeface="Avenir Book"/>
            </a:endParaRPr>
          </a:p>
          <a:p>
            <a:pPr algn="just"/>
            <a:r>
              <a:rPr lang="en-US" sz="2000" dirty="0">
                <a:latin typeface="Avenir Book"/>
                <a:cs typeface="Avenir Book"/>
              </a:rPr>
              <a:t>2) Vascular Dementia caused by hemorrhage and hypertension</a:t>
            </a:r>
          </a:p>
          <a:p>
            <a:pPr marL="0" indent="0" algn="just">
              <a:buNone/>
            </a:pPr>
            <a:endParaRPr lang="en-US" sz="2000" dirty="0">
              <a:latin typeface="Avenir Book"/>
              <a:cs typeface="Avenir Book"/>
            </a:endParaRPr>
          </a:p>
          <a:p>
            <a:pPr algn="just"/>
            <a:r>
              <a:rPr lang="en-US" sz="2000" dirty="0">
                <a:latin typeface="Avenir Book"/>
                <a:cs typeface="Avenir Book"/>
              </a:rPr>
              <a:t>3) HIV Disease</a:t>
            </a:r>
          </a:p>
          <a:p>
            <a:pPr algn="just"/>
            <a:endParaRPr lang="en-US" sz="2000" dirty="0">
              <a:latin typeface="Avenir Book"/>
              <a:cs typeface="Avenir Book"/>
            </a:endParaRPr>
          </a:p>
          <a:p>
            <a:pPr algn="just"/>
            <a:r>
              <a:rPr lang="en-US" sz="2000" dirty="0">
                <a:latin typeface="Avenir Book"/>
                <a:cs typeface="Avenir Book"/>
              </a:rPr>
              <a:t>4) Head Trauma:  referred to as “punch drunk syndrome” (dementia </a:t>
            </a:r>
            <a:r>
              <a:rPr lang="en-US" sz="2000" dirty="0" err="1">
                <a:latin typeface="Avenir Book"/>
                <a:cs typeface="Avenir Book"/>
              </a:rPr>
              <a:t>pugilistica</a:t>
            </a:r>
            <a:r>
              <a:rPr lang="en-US" sz="2000" dirty="0">
                <a:latin typeface="Avenir Book"/>
                <a:cs typeface="Avenir Book"/>
              </a:rPr>
              <a:t>) occurs in boxers after repeated head trauma over many years and in retired football players, we se emotional </a:t>
            </a:r>
            <a:r>
              <a:rPr lang="en-US" sz="2000" dirty="0" err="1">
                <a:latin typeface="Avenir Book"/>
                <a:cs typeface="Avenir Book"/>
              </a:rPr>
              <a:t>lability</a:t>
            </a:r>
            <a:r>
              <a:rPr lang="en-US" sz="2000" dirty="0">
                <a:latin typeface="Avenir Book"/>
                <a:cs typeface="Avenir Book"/>
              </a:rPr>
              <a:t>, dysarthria and impulsivity</a:t>
            </a:r>
          </a:p>
          <a:p>
            <a:pPr algn="just"/>
            <a:endParaRPr lang="en-US" sz="2000" dirty="0">
              <a:latin typeface="Avenir Book"/>
              <a:cs typeface="Avenir Book"/>
            </a:endParaRPr>
          </a:p>
          <a:p>
            <a:pPr algn="just"/>
            <a:r>
              <a:rPr lang="en-US" sz="2000" dirty="0">
                <a:latin typeface="Avenir Book"/>
                <a:cs typeface="Avenir Book"/>
              </a:rPr>
              <a:t>5) Substance Induced (toxins, medications, gasoline fumes): includes alcohol use disorders such as Wernicke’s Encephalopathy which is a vitamin B deficiency and thiamine deficiency; thiamine is essential for </a:t>
            </a:r>
            <a:r>
              <a:rPr lang="en-US" sz="2000">
                <a:latin typeface="Avenir Book"/>
                <a:cs typeface="Avenir Book"/>
              </a:rPr>
              <a:t>brain function</a:t>
            </a:r>
            <a:endParaRPr lang="en-US" sz="2000" dirty="0">
              <a:latin typeface="Avenir Book"/>
              <a:cs typeface="Avenir Book"/>
            </a:endParaRPr>
          </a:p>
          <a:p>
            <a:endParaRPr lang="en-US" dirty="0">
              <a:latin typeface="Avenir Book"/>
              <a:cs typeface="Avenir Book"/>
            </a:endParaRPr>
          </a:p>
          <a:p>
            <a:endParaRPr lang="en-US" dirty="0">
              <a:latin typeface="Avenir Book"/>
              <a:cs typeface="Avenir Book"/>
            </a:endParaRPr>
          </a:p>
          <a:p>
            <a:endParaRPr lang="en-US" dirty="0">
              <a:latin typeface="Avenir Book"/>
              <a:cs typeface="Avenir Book"/>
            </a:endParaRPr>
          </a:p>
          <a:p>
            <a:endParaRPr lang="en-US" dirty="0"/>
          </a:p>
        </p:txBody>
      </p:sp>
    </p:spTree>
    <p:extLst>
      <p:ext uri="{BB962C8B-B14F-4D97-AF65-F5344CB8AC3E}">
        <p14:creationId xmlns:p14="http://schemas.microsoft.com/office/powerpoint/2010/main" val="176915520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Clarity.thmx</Template>
  <TotalTime>2382</TotalTime>
  <Words>2217</Words>
  <Application>Microsoft Macintosh PowerPoint</Application>
  <PresentationFormat>On-screen Show (4:3)</PresentationFormat>
  <Paragraphs>227</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Avenir Book</vt:lpstr>
      <vt:lpstr>Wingdings</vt:lpstr>
      <vt:lpstr>Clarity</vt:lpstr>
      <vt:lpstr>Neurocognitive Disorders</vt:lpstr>
      <vt:lpstr>PowerPoint Presentation</vt:lpstr>
      <vt:lpstr>PowerPoint Presentation</vt:lpstr>
      <vt:lpstr>PowerPoint Presentation</vt:lpstr>
      <vt:lpstr>PowerPoint Presentation</vt:lpstr>
      <vt:lpstr>Dementia</vt:lpstr>
      <vt:lpstr>PowerPoint Presentation</vt:lpstr>
      <vt:lpstr>PowerPoint Presentation</vt:lpstr>
      <vt:lpstr>PowerPoint Presentation</vt:lpstr>
      <vt:lpstr>PowerPoint Presentation</vt:lpstr>
      <vt:lpstr>Causes</vt:lpstr>
      <vt:lpstr>Causes </vt:lpstr>
      <vt:lpstr>PowerPoint Presentation</vt:lpstr>
      <vt:lpstr>PowerPoint Presentation</vt:lpstr>
      <vt:lpstr>PowerPoint Presentation</vt:lpstr>
      <vt:lpstr>Symptoms</vt:lpstr>
      <vt:lpstr>Symptoms</vt:lpstr>
      <vt:lpstr>Diagnosis</vt:lpstr>
      <vt:lpstr>Treatment</vt:lpstr>
      <vt:lpstr>PowerPoint Presentation</vt:lpstr>
    </vt:vector>
  </TitlesOfParts>
  <Company>The Levy Launch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Neurocognitive Disorders</dc:title>
  <dc:creator>Elijah Levy</dc:creator>
  <cp:lastModifiedBy>Elijah Levy</cp:lastModifiedBy>
  <cp:revision>46</cp:revision>
  <dcterms:created xsi:type="dcterms:W3CDTF">2018-01-06T03:47:24Z</dcterms:created>
  <dcterms:modified xsi:type="dcterms:W3CDTF">2020-03-19T22:58:08Z</dcterms:modified>
</cp:coreProperties>
</file>