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96" r:id="rId1"/>
  </p:sldMasterIdLst>
  <p:sldIdLst>
    <p:sldId id="256" r:id="rId2"/>
    <p:sldId id="257" r:id="rId3"/>
    <p:sldId id="260" r:id="rId4"/>
    <p:sldId id="258" r:id="rId5"/>
    <p:sldId id="259" r:id="rId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45"/>
    <p:restoredTop sz="94663"/>
  </p:normalViewPr>
  <p:slideViewPr>
    <p:cSldViewPr snapToGrid="0" snapToObjects="1">
      <p:cViewPr varScale="1">
        <p:scale>
          <a:sx n="117" d="100"/>
          <a:sy n="117" d="100"/>
        </p:scale>
        <p:origin x="200" y="32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en-US"/>
              <a:t>Click to edit Master title style</a:t>
            </a:r>
            <a:endParaRPr lang="en-US" dirty="0"/>
          </a:p>
        </p:txBody>
      </p:sp>
      <p:sp>
        <p:nvSpPr>
          <p:cNvPr id="3" name="Subtitle 2"/>
          <p:cNvSpPr>
            <a:spLocks noGrp="1"/>
          </p:cNvSpPr>
          <p:nvPr>
            <p:ph type="subTitle" idx="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7" name="Date Placeholder 6"/>
          <p:cNvSpPr>
            <a:spLocks noGrp="1"/>
          </p:cNvSpPr>
          <p:nvPr>
            <p:ph type="dt" sz="half" idx="10"/>
          </p:nvPr>
        </p:nvSpPr>
        <p:spPr/>
        <p:txBody>
          <a:bodyPr/>
          <a:lstStyle/>
          <a:p>
            <a:fld id="{1160EA64-D806-43AC-9DF2-F8C432F32B4C}" type="datetimeFigureOut">
              <a:rPr lang="en-US" dirty="0"/>
              <a:t>9/5/20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9F9C37B-1D36-470B-8223-D6C91242EC14}" type="datetimeFigureOut">
              <a:rPr lang="en-US" dirty="0"/>
              <a:t>9/5/20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7C6F52A-A82B-47A2-A83A-8C4C91F2D59F}" type="datetimeFigureOut">
              <a:rPr lang="en-US" dirty="0"/>
              <a:t>9/5/20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070A7B3-6521-4DCA-87E5-044747A908C1}" type="datetimeFigureOut">
              <a:rPr lang="en-US" dirty="0"/>
              <a:t>9/5/20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en-US"/>
              <a:t>Click to edit Master title style</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7" name="Date Placeholder 6"/>
          <p:cNvSpPr>
            <a:spLocks noGrp="1"/>
          </p:cNvSpPr>
          <p:nvPr>
            <p:ph type="dt" sz="half" idx="10"/>
          </p:nvPr>
        </p:nvSpPr>
        <p:spPr/>
        <p:txBody>
          <a:bodyPr/>
          <a:lstStyle/>
          <a:p>
            <a:fld id="{1160EA64-D806-43AC-9DF2-F8C432F32B4C}" type="datetimeFigureOut">
              <a:rPr lang="en-US" dirty="0"/>
              <a:t>9/5/20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581912" y="2638044"/>
            <a:ext cx="4271771" cy="310198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38315" y="2638044"/>
            <a:ext cx="4270247" cy="310198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p:cNvSpPr>
            <a:spLocks noGrp="1"/>
          </p:cNvSpPr>
          <p:nvPr>
            <p:ph type="dt" sz="half" idx="10"/>
          </p:nvPr>
        </p:nvSpPr>
        <p:spPr/>
        <p:txBody>
          <a:bodyPr/>
          <a:lstStyle/>
          <a:p>
            <a:fld id="{AB134690-1557-4C89-A502-4959FE7FAD70}" type="datetimeFigureOut">
              <a:rPr lang="en-US" dirty="0"/>
              <a:t>9/5/20</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583436" y="3143250"/>
            <a:ext cx="4270248" cy="259677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7" name="Date Placeholder 6"/>
          <p:cNvSpPr>
            <a:spLocks noGrp="1"/>
          </p:cNvSpPr>
          <p:nvPr>
            <p:ph type="dt" sz="half" idx="10"/>
          </p:nvPr>
        </p:nvSpPr>
        <p:spPr/>
        <p:txBody>
          <a:bodyPr/>
          <a:lstStyle/>
          <a:p>
            <a:fld id="{4F7D4976-E339-4826-83B7-FBD03F55ECF8}" type="datetimeFigureOut">
              <a:rPr lang="en-US" dirty="0"/>
              <a:t>9/5/20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t>‹#›</a:t>
            </a:fld>
            <a:endParaRPr lang="en-US" dirty="0"/>
          </a:p>
        </p:txBody>
      </p:sp>
      <p:sp>
        <p:nvSpPr>
          <p:cNvPr id="10" name="Title 9"/>
          <p:cNvSpPr>
            <a:spLocks noGrp="1"/>
          </p:cNvSpPr>
          <p:nvPr>
            <p:ph type="title"/>
          </p:nvPr>
        </p:nvSpPr>
        <p:spPr/>
        <p:txBody>
          <a:bodyPr/>
          <a:lstStyle/>
          <a:p>
            <a:r>
              <a:rPr lang="en-US"/>
              <a:t>Click to edit Master title style</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1037C31-9E7A-4F99-8774-A0E530DE1A42}" type="datetimeFigureOut">
              <a:rPr lang="en-US" dirty="0"/>
              <a:t>9/5/20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278504F-A551-4DE0-9316-4DCD1D8CC752}" type="datetimeFigureOut">
              <a:rPr lang="en-US" dirty="0"/>
              <a:t>9/5/20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en-US"/>
              <a:t>Click to edit Master title style</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9" name="Date Placeholder 8"/>
          <p:cNvSpPr>
            <a:spLocks noGrp="1"/>
          </p:cNvSpPr>
          <p:nvPr>
            <p:ph type="dt" sz="half" idx="10"/>
          </p:nvPr>
        </p:nvSpPr>
        <p:spPr/>
        <p:txBody>
          <a:bodyPr/>
          <a:lstStyle/>
          <a:p>
            <a:fld id="{D1BE4249-C0D0-4B06-8692-E8BB871AF643}" type="datetimeFigureOut">
              <a:rPr lang="en-US" dirty="0"/>
              <a:t>9/5/20</a:t>
            </a:fld>
            <a:endParaRPr lang="en-US" dirty="0"/>
          </a:p>
        </p:txBody>
      </p:sp>
      <p:sp>
        <p:nvSpPr>
          <p:cNvPr id="10" name="Footer Placeholder 9"/>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1" name="Slide Number Placeholder 10"/>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8" name="Rectangle 17"/>
          <p:cNvSpPr/>
          <p:nvPr/>
        </p:nvSpPr>
        <p:spPr>
          <a:xfrm>
            <a:off x="0"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6095999" y="0"/>
            <a:ext cx="6102097" cy="6858000"/>
          </a:xfrm>
          <a:solidFill>
            <a:schemeClr val="bg1">
              <a:lumMod val="75000"/>
            </a:schemeClr>
          </a:solidFill>
        </p:spPr>
        <p:txBody>
          <a:bodyPr anchor="t"/>
          <a:lstStyle>
            <a:lvl1pPr marL="0" indent="0">
              <a:buNone/>
              <a:defRPr sz="3200">
                <a:solidFill>
                  <a:schemeClr val="bg1">
                    <a:lumMod val="85000"/>
                    <a:lumOff val="1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042B0DB6-F5C7-45FB-8CF3-31B45F9C2DAC}" type="datetimeFigureOut">
              <a:rPr lang="en-US" dirty="0"/>
              <a:t>9/5/20</a:t>
            </a:fld>
            <a:endParaRPr lang="en-US" dirty="0"/>
          </a:p>
        </p:txBody>
      </p:sp>
      <p:sp>
        <p:nvSpPr>
          <p:cNvPr id="9" name="Footer Placeholder 8"/>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2231136" y="964692"/>
            <a:ext cx="7729728" cy="1188720"/>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1160EA64-D806-43AC-9DF2-F8C432F32B4C}" type="datetimeFigureOut">
              <a:rPr lang="en-US" dirty="0"/>
              <a:t>9/5/20</a:t>
            </a:fld>
            <a:endParaRPr lang="en-US" dirty="0"/>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en-US" dirty="0"/>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8A7A6979-0714-4377-B894-6BE4C2D6E202}"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sldNum="0" hdr="0" ftr="0" dt="0"/>
  <p:txStyles>
    <p:titleStyle>
      <a:lvl1pPr algn="ctr" defTabSz="914400" rtl="0" eaLnBrk="1" latinLnBrk="0" hangingPunct="1">
        <a:lnSpc>
          <a:spcPct val="90000"/>
        </a:lnSpc>
        <a:spcBef>
          <a:spcPct val="0"/>
        </a:spcBef>
        <a:buNone/>
        <a:defRPr sz="2800" kern="1200" cap="all" spc="200" baseline="0">
          <a:solidFill>
            <a:srgbClr val="262626"/>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26FE6B-F042-7540-A080-20F23ABB5C68}"/>
              </a:ext>
            </a:extLst>
          </p:cNvPr>
          <p:cNvSpPr>
            <a:spLocks noGrp="1"/>
          </p:cNvSpPr>
          <p:nvPr>
            <p:ph type="ctrTitle"/>
          </p:nvPr>
        </p:nvSpPr>
        <p:spPr/>
        <p:txBody>
          <a:bodyPr/>
          <a:lstStyle/>
          <a:p>
            <a:r>
              <a:rPr lang="en-US" dirty="0"/>
              <a:t>Somatic symptom disorder</a:t>
            </a:r>
          </a:p>
        </p:txBody>
      </p:sp>
    </p:spTree>
    <p:extLst>
      <p:ext uri="{BB962C8B-B14F-4D97-AF65-F5344CB8AC3E}">
        <p14:creationId xmlns:p14="http://schemas.microsoft.com/office/powerpoint/2010/main" val="41249245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61855F4-BE36-1647-8974-C8A4D34E3419}"/>
              </a:ext>
            </a:extLst>
          </p:cNvPr>
          <p:cNvSpPr>
            <a:spLocks noGrp="1"/>
          </p:cNvSpPr>
          <p:nvPr>
            <p:ph idx="1"/>
          </p:nvPr>
        </p:nvSpPr>
        <p:spPr>
          <a:xfrm>
            <a:off x="533400" y="337458"/>
            <a:ext cx="11277600" cy="6248400"/>
          </a:xfrm>
        </p:spPr>
        <p:txBody>
          <a:bodyPr>
            <a:normAutofit/>
          </a:bodyPr>
          <a:lstStyle/>
          <a:p>
            <a:pPr marL="0" indent="0">
              <a:buNone/>
            </a:pPr>
            <a:endParaRPr lang="en-US" dirty="0"/>
          </a:p>
          <a:p>
            <a:r>
              <a:rPr lang="en-US" dirty="0"/>
              <a:t>Somatic symptom disorder involves a person having a significant focus on physical symptoms, such as pain, weakness or shortness of breath, that results in major distress and/or problems functioning. The individual has excessive thoughts, feelings and behaviors relating to the physical symptoms. The physical symptoms may or may not be associated with a diagnosed medical condition, but the person is experiencing symptoms and believes they are sick (that is, not faking the illness).</a:t>
            </a:r>
          </a:p>
          <a:p>
            <a:endParaRPr lang="en-US" dirty="0"/>
          </a:p>
          <a:p>
            <a:r>
              <a:rPr lang="en-US" dirty="0"/>
              <a:t>A person is not diagnosed with somatic symptom disorder solely because a medical cause can’t be identified for a physical symptom. The emphasis is on the extent to which the thoughts, feelings and behaviors related to the illness are excessive or out of proportion.</a:t>
            </a:r>
          </a:p>
          <a:p>
            <a:endParaRPr lang="en-US" dirty="0"/>
          </a:p>
          <a:p>
            <a:r>
              <a:rPr lang="en-US" dirty="0"/>
              <a:t>Diagnosis Somatic symptom disorder diagnosis </a:t>
            </a:r>
            <a:endParaRPr lang="en-US" baseline="30000" dirty="0"/>
          </a:p>
          <a:p>
            <a:endParaRPr lang="en-US" dirty="0"/>
          </a:p>
          <a:p>
            <a:r>
              <a:rPr lang="en-US" dirty="0"/>
              <a:t>One or more physical symptoms that are distressing or cause disruption in daily life</a:t>
            </a:r>
          </a:p>
          <a:p>
            <a:endParaRPr lang="en-US" dirty="0"/>
          </a:p>
        </p:txBody>
      </p:sp>
    </p:spTree>
    <p:extLst>
      <p:ext uri="{BB962C8B-B14F-4D97-AF65-F5344CB8AC3E}">
        <p14:creationId xmlns:p14="http://schemas.microsoft.com/office/powerpoint/2010/main" val="17964144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EB4D692-DD19-F545-99CF-02984DC71F71}"/>
              </a:ext>
            </a:extLst>
          </p:cNvPr>
          <p:cNvSpPr>
            <a:spLocks noGrp="1"/>
          </p:cNvSpPr>
          <p:nvPr>
            <p:ph idx="1"/>
          </p:nvPr>
        </p:nvSpPr>
        <p:spPr>
          <a:xfrm>
            <a:off x="522513" y="381000"/>
            <a:ext cx="10798629" cy="6150429"/>
          </a:xfrm>
        </p:spPr>
        <p:txBody>
          <a:bodyPr>
            <a:normAutofit/>
          </a:bodyPr>
          <a:lstStyle/>
          <a:p>
            <a:endParaRPr lang="en-US" dirty="0"/>
          </a:p>
          <a:p>
            <a:r>
              <a:rPr lang="en-US" dirty="0"/>
              <a:t>Excessive thoughts, feelings or behaviors related to the physical symptoms or health concerns with at least one of the following:</a:t>
            </a:r>
          </a:p>
          <a:p>
            <a:pPr lvl="1"/>
            <a:r>
              <a:rPr lang="en-US" dirty="0"/>
              <a:t>Ongoing thoughts that are out of proportion with the seriousness of symptoms</a:t>
            </a:r>
          </a:p>
          <a:p>
            <a:pPr lvl="1"/>
            <a:r>
              <a:rPr lang="en-US" dirty="0"/>
              <a:t>Ongoing high level of anxiety about health or symptoms</a:t>
            </a:r>
          </a:p>
          <a:p>
            <a:pPr lvl="1"/>
            <a:r>
              <a:rPr lang="en-US" dirty="0"/>
              <a:t>Excessive time and energy spent on the symptoms or health concerns</a:t>
            </a:r>
          </a:p>
          <a:p>
            <a:pPr lvl="1"/>
            <a:endParaRPr lang="en-US" dirty="0"/>
          </a:p>
          <a:p>
            <a:r>
              <a:rPr lang="en-US" dirty="0"/>
              <a:t>At least one symptom is constantly present, although there may be different symptoms and symptoms may come and go</a:t>
            </a:r>
          </a:p>
          <a:p>
            <a:endParaRPr lang="en-US" dirty="0"/>
          </a:p>
          <a:p>
            <a:r>
              <a:rPr lang="en-US" dirty="0"/>
              <a:t>People with somatic symptom disorder typically go to a primary care provider rather than psychiatrist or other mental health professional. Sometimes it can be difficult for individuals with somatic symptom disorder to understand that their concerns about their symptoms are excessive. They may continue to be fearful and worried even when they are shown evidence that they do not have a serious condition. Somatic symptom disorder usually begins by age 30.</a:t>
            </a:r>
          </a:p>
          <a:p>
            <a:endParaRPr lang="en-US" dirty="0"/>
          </a:p>
        </p:txBody>
      </p:sp>
    </p:spTree>
    <p:extLst>
      <p:ext uri="{BB962C8B-B14F-4D97-AF65-F5344CB8AC3E}">
        <p14:creationId xmlns:p14="http://schemas.microsoft.com/office/powerpoint/2010/main" val="31260390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67D1C5-38E5-884C-B1C7-D08CA72B5F4A}"/>
              </a:ext>
            </a:extLst>
          </p:cNvPr>
          <p:cNvSpPr>
            <a:spLocks noGrp="1"/>
          </p:cNvSpPr>
          <p:nvPr>
            <p:ph type="title"/>
          </p:nvPr>
        </p:nvSpPr>
        <p:spPr>
          <a:xfrm>
            <a:off x="2231136" y="278892"/>
            <a:ext cx="7729728" cy="1188720"/>
          </a:xfrm>
        </p:spPr>
        <p:txBody>
          <a:bodyPr/>
          <a:lstStyle/>
          <a:p>
            <a:r>
              <a:rPr lang="en-US" dirty="0"/>
              <a:t>treatment</a:t>
            </a:r>
          </a:p>
        </p:txBody>
      </p:sp>
      <p:sp>
        <p:nvSpPr>
          <p:cNvPr id="3" name="Content Placeholder 2">
            <a:extLst>
              <a:ext uri="{FF2B5EF4-FFF2-40B4-BE49-F238E27FC236}">
                <a16:creationId xmlns:a16="http://schemas.microsoft.com/office/drawing/2014/main" id="{4C376D2E-8F5A-D242-8E70-34CD2AAD5275}"/>
              </a:ext>
            </a:extLst>
          </p:cNvPr>
          <p:cNvSpPr>
            <a:spLocks noGrp="1"/>
          </p:cNvSpPr>
          <p:nvPr>
            <p:ph idx="1"/>
          </p:nvPr>
        </p:nvSpPr>
        <p:spPr>
          <a:xfrm>
            <a:off x="827314" y="1828800"/>
            <a:ext cx="10591800" cy="4750308"/>
          </a:xfrm>
        </p:spPr>
        <p:txBody>
          <a:bodyPr>
            <a:normAutofit/>
          </a:bodyPr>
          <a:lstStyle/>
          <a:p>
            <a:pPr marL="0" indent="0">
              <a:buNone/>
            </a:pPr>
            <a:endParaRPr lang="en-US" dirty="0"/>
          </a:p>
          <a:p>
            <a:r>
              <a:rPr lang="en-US" dirty="0"/>
              <a:t>Treatment for somatic symptom disorder is intended to help control symptoms and help the person function as normally as possible.</a:t>
            </a:r>
          </a:p>
          <a:p>
            <a:endParaRPr lang="en-US" dirty="0"/>
          </a:p>
          <a:p>
            <a:r>
              <a:rPr lang="en-US" dirty="0"/>
              <a:t>Treatment for somatic symptom disorder typically involves the person having regular visits with a trusted health care provider. The provider can offer support and reassurance, monitor heath and symptoms and avoid unnecessary tests and treatments. Psychotherapy (talk therapy) can help the individual change their thinking and behavior, and learn ways to cope with pain or other symptoms, deal with stress and improve functioning.</a:t>
            </a:r>
          </a:p>
          <a:p>
            <a:endParaRPr lang="en-US" dirty="0"/>
          </a:p>
          <a:p>
            <a:r>
              <a:rPr lang="en-US" dirty="0"/>
              <a:t>Antidepressant or anti-anxiety medications can be useful if the person is also experiencing depression or anxiety.</a:t>
            </a:r>
          </a:p>
          <a:p>
            <a:pPr marL="0" indent="0">
              <a:buNone/>
            </a:pPr>
            <a:endParaRPr lang="en-US" dirty="0"/>
          </a:p>
        </p:txBody>
      </p:sp>
    </p:spTree>
    <p:extLst>
      <p:ext uri="{BB962C8B-B14F-4D97-AF65-F5344CB8AC3E}">
        <p14:creationId xmlns:p14="http://schemas.microsoft.com/office/powerpoint/2010/main" val="27674636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633257-A3F7-0546-83C0-4A611CA07BF7}"/>
              </a:ext>
            </a:extLst>
          </p:cNvPr>
          <p:cNvSpPr>
            <a:spLocks noGrp="1"/>
          </p:cNvSpPr>
          <p:nvPr>
            <p:ph type="title"/>
          </p:nvPr>
        </p:nvSpPr>
        <p:spPr>
          <a:xfrm>
            <a:off x="2285565" y="191806"/>
            <a:ext cx="7729728" cy="581080"/>
          </a:xfrm>
        </p:spPr>
        <p:txBody>
          <a:bodyPr>
            <a:normAutofit fontScale="90000"/>
          </a:bodyPr>
          <a:lstStyle/>
          <a:p>
            <a:r>
              <a:rPr lang="en-US" sz="2400" dirty="0"/>
              <a:t>Related disorders</a:t>
            </a:r>
          </a:p>
        </p:txBody>
      </p:sp>
      <p:sp>
        <p:nvSpPr>
          <p:cNvPr id="3" name="Content Placeholder 2">
            <a:extLst>
              <a:ext uri="{FF2B5EF4-FFF2-40B4-BE49-F238E27FC236}">
                <a16:creationId xmlns:a16="http://schemas.microsoft.com/office/drawing/2014/main" id="{5E4D7DB3-1200-6641-AB82-DD51C04D968C}"/>
              </a:ext>
            </a:extLst>
          </p:cNvPr>
          <p:cNvSpPr>
            <a:spLocks noGrp="1"/>
          </p:cNvSpPr>
          <p:nvPr>
            <p:ph idx="1"/>
          </p:nvPr>
        </p:nvSpPr>
        <p:spPr>
          <a:xfrm>
            <a:off x="380999" y="1077686"/>
            <a:ext cx="11451771" cy="5588508"/>
          </a:xfrm>
        </p:spPr>
        <p:txBody>
          <a:bodyPr/>
          <a:lstStyle/>
          <a:p>
            <a:r>
              <a:rPr lang="en-US" dirty="0"/>
              <a:t>Illness anxiety disorder involves a person preoccupied with having an illness or getting an illness – constantly worrying about their health. They may frequently check themselves for signs of illness and take extreme precautions to avoid health risks. This condition was previously referred to as “hypochondriasis.” Unlike somatic symptom disorder, a person with illness anxiety disorder generally doesn’t experience symptoms.</a:t>
            </a:r>
          </a:p>
          <a:p>
            <a:r>
              <a:rPr lang="en-US" dirty="0"/>
              <a:t>Conversion disorder is a condition in which symptoms affect a person’s perception, sensation or movement with no evidence of a physical cause. A person may have numbness, blindness or trouble walking. The symptoms tend to come on suddenly and may last for a while or may go away quickly. People with conversion disorder also frequently experience depression or anxiety disorders.</a:t>
            </a:r>
          </a:p>
          <a:p>
            <a:r>
              <a:rPr lang="en-US" dirty="0"/>
              <a:t>Factitious disorder involves people producing or faking physical or mental illness when they are not really sick, or intentionally making a minor illness worse. A person with factitious disorder may also create an illness or injury in another person, for example faking the symptoms of a child in their care. The person may or may not seem to benefit (such as getting out of school or work) from the situation they create.</a:t>
            </a:r>
          </a:p>
          <a:p>
            <a:pPr marL="0" indent="0">
              <a:buNone/>
            </a:pPr>
            <a:endParaRPr lang="en-US" dirty="0"/>
          </a:p>
        </p:txBody>
      </p:sp>
    </p:spTree>
    <p:extLst>
      <p:ext uri="{BB962C8B-B14F-4D97-AF65-F5344CB8AC3E}">
        <p14:creationId xmlns:p14="http://schemas.microsoft.com/office/powerpoint/2010/main" val="277878659"/>
      </p:ext>
    </p:extLst>
  </p:cSld>
  <p:clrMapOvr>
    <a:masterClrMapping/>
  </p:clrMapOvr>
</p:sld>
</file>

<file path=ppt/theme/theme1.xml><?xml version="1.0" encoding="utf-8"?>
<a:theme xmlns:a="http://schemas.openxmlformats.org/drawingml/2006/main" name="Parcel">
  <a:themeElements>
    <a:clrScheme name="Parcel">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fontScheme name="Parcel">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rcel">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4DB32801-28C0-48B0-8C1D-A9A58613615A}"/>
    </a:ext>
  </a:extLst>
</a:theme>
</file>

<file path=docProps/app.xml><?xml version="1.0" encoding="utf-8"?>
<Properties xmlns="http://schemas.openxmlformats.org/officeDocument/2006/extended-properties" xmlns:vt="http://schemas.openxmlformats.org/officeDocument/2006/docPropsVTypes">
  <Template>Parcel</Template>
  <TotalTime>8</TotalTime>
  <Words>626</Words>
  <Application>Microsoft Macintosh PowerPoint</Application>
  <PresentationFormat>Widescreen</PresentationFormat>
  <Paragraphs>29</Paragraphs>
  <Slides>5</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5</vt:i4>
      </vt:variant>
    </vt:vector>
  </HeadingPairs>
  <TitlesOfParts>
    <vt:vector size="8" baseType="lpstr">
      <vt:lpstr>Arial</vt:lpstr>
      <vt:lpstr>Gill Sans MT</vt:lpstr>
      <vt:lpstr>Parcel</vt:lpstr>
      <vt:lpstr>Somatic symptom disorder</vt:lpstr>
      <vt:lpstr>PowerPoint Presentation</vt:lpstr>
      <vt:lpstr>PowerPoint Presentation</vt:lpstr>
      <vt:lpstr>treatment</vt:lpstr>
      <vt:lpstr>Related disorders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Somatic symptom disorder</dc:title>
  <dc:creator>Microsoft Office User</dc:creator>
  <cp:lastModifiedBy>Levy, Elijah</cp:lastModifiedBy>
  <cp:revision>6</cp:revision>
  <dcterms:created xsi:type="dcterms:W3CDTF">2019-09-15T01:14:00Z</dcterms:created>
  <dcterms:modified xsi:type="dcterms:W3CDTF">2020-09-05T18:44:20Z</dcterms:modified>
</cp:coreProperties>
</file>