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74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46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12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25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4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80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60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10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30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45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DF01-DC75-B74C-9D4F-9DB27FD346D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BA42613-8800-544E-90DC-7E123C2ED8C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63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54DB-D49E-444D-AC18-98B2E997D9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is Trauma?</a:t>
            </a:r>
          </a:p>
        </p:txBody>
      </p:sp>
    </p:spTree>
    <p:extLst>
      <p:ext uri="{BB962C8B-B14F-4D97-AF65-F5344CB8AC3E}">
        <p14:creationId xmlns:p14="http://schemas.microsoft.com/office/powerpoint/2010/main" val="175073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BAB84-BDE1-514F-9E7E-C23142A9A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705" y="344774"/>
            <a:ext cx="11497456" cy="625089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  <a:latin typeface="Avenir Book" panose="02000503020000020003" pitchFamily="2" charset="0"/>
              </a:rPr>
              <a:t>According to the  American Psychological Association trauma is “an emotional response to a terrible event like an accident, rape, or natural disaster.”</a:t>
            </a:r>
          </a:p>
          <a:p>
            <a:pPr marL="0" indent="0">
              <a:buNone/>
            </a:pPr>
            <a:endParaRPr lang="en-US" sz="24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However, a person may experience trauma as a response to any event they find physically or emotionally threatening or harmful.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A traumatized person can feel a range of emotions both immediately after the event and in the long term. 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They may feel overwhelmed, helpless, shocked, or have difficulty processing their experiences. 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Trauma can also cause physical symptoms.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Trauma can have long-term effects on the person’s well-being. If symptoms persist and do not decrease in severity, it can indicate that the trauma has developed into a mental health disorder.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754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C2715-99CB-574F-86A9-494742BD6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93" y="299803"/>
            <a:ext cx="11557417" cy="623590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latin typeface="Avenir Book" panose="02000503020000020003" pitchFamily="2" charset="0"/>
              </a:rPr>
              <a:t>There are several types of trauma: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Acute trauma: This results from a single stressful or dangerous event.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Chronic trauma: This results from repeated and prolonged exposure to highly stressful events. Examples include cases of child abuse, bullying, or domestic violence.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Complex trauma: This results from exposure to multiple traumatic events.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Secondary trauma, or vicarious trauma is another form of trauma when a person develops trauma symptoms from close contact with someone who has experienced a traumatic event.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Family members, mental health professionals, and others who care for those who have experienced a traumatic event are at risk of vicarious trauma. The symptoms often mirror those of PTSD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6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AD46D-C745-6C48-BCE4-AFB4ADBFF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783" y="284813"/>
            <a:ext cx="11632367" cy="625089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latin typeface="Avenir Book" panose="02000503020000020003" pitchFamily="2" charset="0"/>
              </a:rPr>
              <a:t>Symptoms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The symptoms of trauma range from mild to severe. 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Many factors determine how a traumatic event affects a person including: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Their characteristics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presence of other mental health conditions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Previous exposure to traumatic events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type and characteristics of the event or events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Their background and approach to handling emotions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48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7293-2EA8-9C47-8ADC-2A6CC59C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833" y="209862"/>
            <a:ext cx="11602387" cy="629586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rgbClr val="FF0000"/>
                </a:solidFill>
                <a:latin typeface="Avenir Book" panose="02000503020000020003" pitchFamily="2" charset="0"/>
              </a:rPr>
              <a:t>Emotional and psychological responses</a:t>
            </a:r>
          </a:p>
          <a:p>
            <a:pPr marL="0" indent="0" algn="ctr">
              <a:buNone/>
            </a:pPr>
            <a:endParaRPr lang="en-US" sz="9600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9600" dirty="0">
                <a:solidFill>
                  <a:srgbClr val="FF0000"/>
                </a:solidFill>
                <a:effectLst/>
                <a:latin typeface="Avenir Book" panose="02000503020000020003" pitchFamily="2" charset="0"/>
              </a:rPr>
              <a:t>A person who has experienced trauma may feel: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  <a:effectLst/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endParaRPr lang="en-US" sz="6400" dirty="0">
              <a:solidFill>
                <a:srgbClr val="FF0000"/>
              </a:solidFill>
              <a:effectLst/>
              <a:latin typeface="Avenir Book" panose="02000503020000020003" pitchFamily="2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Denial		Anger		Fear		Sadness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shame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confusion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anxiety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depression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numbness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guilt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hopelessness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irritability</a:t>
            </a:r>
          </a:p>
          <a:p>
            <a:pPr algn="ctr">
              <a:buFont typeface="Wingdings" pitchFamily="2" charset="2"/>
              <a:buChar char="§"/>
            </a:pPr>
            <a:r>
              <a:rPr lang="en-US" sz="6400" dirty="0">
                <a:latin typeface="Avenir Book" panose="02000503020000020003" pitchFamily="2" charset="0"/>
              </a:rPr>
              <a:t>difficulty concentrating</a:t>
            </a:r>
          </a:p>
          <a:p>
            <a:pPr marL="0" indent="0">
              <a:buNone/>
            </a:pP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22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E01C-EC9A-7849-A8E2-DFB912550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774" y="185057"/>
            <a:ext cx="11512446" cy="616003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200" dirty="0">
                <a:solidFill>
                  <a:srgbClr val="FF0000"/>
                </a:solidFill>
                <a:latin typeface="Avenir Book" panose="02000503020000020003" pitchFamily="2" charset="0"/>
              </a:rPr>
              <a:t>Physical Responses</a:t>
            </a:r>
          </a:p>
          <a:p>
            <a:pPr marL="0" indent="0" algn="ctr">
              <a:buNone/>
            </a:pPr>
            <a:endParaRPr lang="en-US" sz="2200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2200" dirty="0">
                <a:solidFill>
                  <a:srgbClr val="FF0000"/>
                </a:solidFill>
                <a:latin typeface="Avenir Book" panose="02000503020000020003" pitchFamily="2" charset="0"/>
              </a:rPr>
              <a:t>Along with an emotional reaction, trauma can cause physical symptoms like:</a:t>
            </a:r>
          </a:p>
          <a:p>
            <a:pPr marL="0" indent="0">
              <a:buNone/>
            </a:pPr>
            <a:endParaRPr lang="en-US" sz="22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headaches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digestive symptoms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fatigue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racing heart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sweating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feeling jumpy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Sometimes, a person will also experience </a:t>
            </a:r>
            <a:r>
              <a:rPr lang="en-US" sz="2000" dirty="0" err="1">
                <a:latin typeface="Avenir Book" panose="02000503020000020003" pitchFamily="2" charset="0"/>
              </a:rPr>
              <a:t>hyperarousal,or</a:t>
            </a:r>
            <a:r>
              <a:rPr lang="en-US" sz="2000" dirty="0">
                <a:latin typeface="Avenir Book" panose="02000503020000020003" pitchFamily="2" charset="0"/>
              </a:rPr>
              <a:t> when someone feels as though they are in a constant state of alertness. This may make it difficult to sleep.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Individuals may also go on to develop other mental health issues, such as depression, anxiety, and substance abuse problem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7261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{3C8E642D-D306-4343-B3C4-7017EC7F5FFA}tf10001119</Template>
  <TotalTime>25</TotalTime>
  <Words>417</Words>
  <Application>Microsoft Macintosh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Book</vt:lpstr>
      <vt:lpstr>Palatino Linotype</vt:lpstr>
      <vt:lpstr>Wingdings</vt:lpstr>
      <vt:lpstr>Gallery</vt:lpstr>
      <vt:lpstr>What is Trauma?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Trauma?</dc:title>
  <dc:creator>Levy, Elijah</dc:creator>
  <cp:lastModifiedBy>Levy, Elijah</cp:lastModifiedBy>
  <cp:revision>4</cp:revision>
  <dcterms:created xsi:type="dcterms:W3CDTF">2020-09-27T03:41:05Z</dcterms:created>
  <dcterms:modified xsi:type="dcterms:W3CDTF">2020-09-27T04:07:25Z</dcterms:modified>
</cp:coreProperties>
</file>