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2" strictFirstAndLastChars="0" saveSubsetFonts="1">
  <p:sldMasterIdLst>
    <p:sldMasterId id="2147483897" r:id="rId1"/>
  </p:sldMasterIdLst>
  <p:notesMasterIdLst>
    <p:notesMasterId r:id="rId28"/>
  </p:notesMasterIdLst>
  <p:handoutMasterIdLst>
    <p:handoutMasterId r:id="rId29"/>
  </p:handoutMasterIdLst>
  <p:sldIdLst>
    <p:sldId id="437" r:id="rId2"/>
    <p:sldId id="471" r:id="rId3"/>
    <p:sldId id="472" r:id="rId4"/>
    <p:sldId id="478" r:id="rId5"/>
    <p:sldId id="460" r:id="rId6"/>
    <p:sldId id="473" r:id="rId7"/>
    <p:sldId id="461" r:id="rId8"/>
    <p:sldId id="462" r:id="rId9"/>
    <p:sldId id="468" r:id="rId10"/>
    <p:sldId id="464" r:id="rId11"/>
    <p:sldId id="467" r:id="rId12"/>
    <p:sldId id="474" r:id="rId13"/>
    <p:sldId id="475" r:id="rId14"/>
    <p:sldId id="477" r:id="rId15"/>
    <p:sldId id="479" r:id="rId16"/>
    <p:sldId id="463" r:id="rId17"/>
    <p:sldId id="465" r:id="rId18"/>
    <p:sldId id="469" r:id="rId19"/>
    <p:sldId id="470" r:id="rId20"/>
    <p:sldId id="466" r:id="rId21"/>
    <p:sldId id="357" r:id="rId22"/>
    <p:sldId id="446" r:id="rId23"/>
    <p:sldId id="447" r:id="rId24"/>
    <p:sldId id="453" r:id="rId25"/>
    <p:sldId id="452" r:id="rId26"/>
    <p:sldId id="454" r:id="rId27"/>
  </p:sldIdLst>
  <p:sldSz cx="9144000" cy="6858000" type="letter"/>
  <p:notesSz cx="7010400" cy="9296400"/>
  <p:defaultTextStyle>
    <a:defPPr>
      <a:defRPr lang="en-US"/>
    </a:defPPr>
    <a:lvl1pPr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umimoji="1" sz="1400" kern="1200">
        <a:solidFill>
          <a:schemeClr val="tx1"/>
        </a:solidFill>
        <a:latin typeface="Times New Roman" pitchFamily="18" charset="0"/>
        <a:ea typeface="+mn-ea"/>
        <a:cs typeface="+mn-cs"/>
      </a:defRPr>
    </a:lvl5pPr>
    <a:lvl6pPr marL="2286000" algn="l" defTabSz="914400" rtl="0" eaLnBrk="1" latinLnBrk="0" hangingPunct="1">
      <a:defRPr kumimoji="1" sz="1400" kern="1200">
        <a:solidFill>
          <a:schemeClr val="tx1"/>
        </a:solidFill>
        <a:latin typeface="Times New Roman" pitchFamily="18" charset="0"/>
        <a:ea typeface="+mn-ea"/>
        <a:cs typeface="+mn-cs"/>
      </a:defRPr>
    </a:lvl6pPr>
    <a:lvl7pPr marL="2743200" algn="l" defTabSz="914400" rtl="0" eaLnBrk="1" latinLnBrk="0" hangingPunct="1">
      <a:defRPr kumimoji="1" sz="1400" kern="1200">
        <a:solidFill>
          <a:schemeClr val="tx1"/>
        </a:solidFill>
        <a:latin typeface="Times New Roman" pitchFamily="18" charset="0"/>
        <a:ea typeface="+mn-ea"/>
        <a:cs typeface="+mn-cs"/>
      </a:defRPr>
    </a:lvl7pPr>
    <a:lvl8pPr marL="3200400" algn="l" defTabSz="914400" rtl="0" eaLnBrk="1" latinLnBrk="0" hangingPunct="1">
      <a:defRPr kumimoji="1" sz="1400" kern="1200">
        <a:solidFill>
          <a:schemeClr val="tx1"/>
        </a:solidFill>
        <a:latin typeface="Times New Roman" pitchFamily="18" charset="0"/>
        <a:ea typeface="+mn-ea"/>
        <a:cs typeface="+mn-cs"/>
      </a:defRPr>
    </a:lvl8pPr>
    <a:lvl9pPr marL="3657600" algn="l" defTabSz="914400" rtl="0" eaLnBrk="1" latinLnBrk="0" hangingPunct="1">
      <a:defRPr kumimoji="1" sz="14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6" autoAdjust="0"/>
    <p:restoredTop sz="86420" autoAdjust="0"/>
  </p:normalViewPr>
  <p:slideViewPr>
    <p:cSldViewPr>
      <p:cViewPr varScale="1">
        <p:scale>
          <a:sx n="65" d="100"/>
          <a:sy n="65" d="100"/>
        </p:scale>
        <p:origin x="-96" y="-256"/>
      </p:cViewPr>
      <p:guideLst>
        <p:guide orient="horz" pos="2160"/>
        <p:guide pos="2880"/>
      </p:guideLst>
    </p:cSldViewPr>
  </p:slideViewPr>
  <p:outlineViewPr>
    <p:cViewPr>
      <p:scale>
        <a:sx n="75" d="100"/>
        <a:sy n="75" d="100"/>
      </p:scale>
      <p:origin x="208" y="464"/>
    </p:cViewPr>
  </p:outlineViewPr>
  <p:notesTextViewPr>
    <p:cViewPr>
      <p:scale>
        <a:sx n="100" d="100"/>
        <a:sy n="100" d="100"/>
      </p:scale>
      <p:origin x="0" y="0"/>
    </p:cViewPr>
  </p:notesTextViewPr>
  <p:sorterViewPr>
    <p:cViewPr>
      <p:scale>
        <a:sx n="180" d="100"/>
        <a:sy n="180" d="100"/>
      </p:scale>
      <p:origin x="0" y="0"/>
    </p:cViewPr>
  </p:sorterViewPr>
  <p:notesViewPr>
    <p:cSldViewPr>
      <p:cViewPr varScale="1">
        <p:scale>
          <a:sx n="38" d="100"/>
          <a:sy n="38" d="100"/>
        </p:scale>
        <p:origin x="-153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Times New Roman" charset="0"/>
              </a:defRPr>
            </a:lvl1pPr>
          </a:lstStyle>
          <a:p>
            <a:pPr>
              <a:defRPr/>
            </a:pPr>
            <a:endParaRPr lang="en-US"/>
          </a:p>
        </p:txBody>
      </p:sp>
      <p:sp>
        <p:nvSpPr>
          <p:cNvPr id="47107"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47108"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Times New Roman" charset="0"/>
              </a:defRPr>
            </a:lvl1pPr>
          </a:lstStyle>
          <a:p>
            <a:pPr>
              <a:defRPr/>
            </a:pPr>
            <a:endParaRPr lang="en-US"/>
          </a:p>
        </p:txBody>
      </p:sp>
      <p:sp>
        <p:nvSpPr>
          <p:cNvPr id="47109"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charset="0"/>
              </a:defRPr>
            </a:lvl1pPr>
          </a:lstStyle>
          <a:p>
            <a:pPr>
              <a:defRPr/>
            </a:pPr>
            <a:fld id="{41E885FE-2447-4419-94E7-A0284B6C01E5}" type="slidenum">
              <a:rPr lang="en-US"/>
              <a:pPr>
                <a:defRPr/>
              </a:pPr>
              <a:t>‹#›</a:t>
            </a:fld>
            <a:endParaRPr lang="en-US"/>
          </a:p>
        </p:txBody>
      </p:sp>
    </p:spTree>
    <p:extLst>
      <p:ext uri="{BB962C8B-B14F-4D97-AF65-F5344CB8AC3E}">
        <p14:creationId xmlns:p14="http://schemas.microsoft.com/office/powerpoint/2010/main" val="16490238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a:defRPr kumimoji="0" sz="1200">
                <a:latin typeface="Times New Roman" charset="0"/>
              </a:defRPr>
            </a:lvl1pPr>
          </a:lstStyle>
          <a:p>
            <a:pPr>
              <a:defRPr/>
            </a:pPr>
            <a:endParaRPr lang="en-US"/>
          </a:p>
        </p:txBody>
      </p:sp>
      <p:sp>
        <p:nvSpPr>
          <p:cNvPr id="11267" name="Rectangle 3"/>
          <p:cNvSpPr>
            <a:spLocks noGrp="1" noRot="1" noChangeAspect="1" noChangeArrowheads="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34720" y="4415790"/>
            <a:ext cx="5140960" cy="4183380"/>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3" name="Rectangle 5"/>
          <p:cNvSpPr>
            <a:spLocks noGrp="1" noChangeArrowheads="1"/>
          </p:cNvSpPr>
          <p:nvPr>
            <p:ph type="dt" idx="1"/>
          </p:nvPr>
        </p:nvSpPr>
        <p:spPr bwMode="auto">
          <a:xfrm>
            <a:off x="3972560" y="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t" anchorCtr="0" compatLnSpc="1">
            <a:prstTxWarp prst="textNoShape">
              <a:avLst/>
            </a:prstTxWarp>
          </a:bodyPr>
          <a:lstStyle>
            <a:lvl1pPr algn="r">
              <a:defRPr kumimoji="0" sz="1200">
                <a:latin typeface="Times New Roman" charset="0"/>
              </a:defRPr>
            </a:lvl1pPr>
          </a:lstStyle>
          <a:p>
            <a:pPr>
              <a:defRPr/>
            </a:pPr>
            <a:endParaRPr lang="en-US"/>
          </a:p>
        </p:txBody>
      </p:sp>
      <p:sp>
        <p:nvSpPr>
          <p:cNvPr id="2054" name="Rectangle 6"/>
          <p:cNvSpPr>
            <a:spLocks noGrp="1" noChangeArrowheads="1"/>
          </p:cNvSpPr>
          <p:nvPr>
            <p:ph type="ftr" sz="quarter" idx="4"/>
          </p:nvPr>
        </p:nvSpPr>
        <p:spPr bwMode="auto">
          <a:xfrm>
            <a:off x="0" y="883158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a:defRPr kumimoji="0" sz="1200">
                <a:latin typeface="Times New Roman" charset="0"/>
              </a:defRPr>
            </a:lvl1pPr>
          </a:lstStyle>
          <a:p>
            <a:pPr>
              <a:defRPr/>
            </a:pPr>
            <a:endParaRPr lang="en-US"/>
          </a:p>
        </p:txBody>
      </p:sp>
      <p:sp>
        <p:nvSpPr>
          <p:cNvPr id="2055" name="Rectangle 7"/>
          <p:cNvSpPr>
            <a:spLocks noGrp="1" noChangeArrowheads="1"/>
          </p:cNvSpPr>
          <p:nvPr>
            <p:ph type="sldNum" sz="quarter" idx="5"/>
          </p:nvPr>
        </p:nvSpPr>
        <p:spPr bwMode="auto">
          <a:xfrm>
            <a:off x="3972560" y="8831580"/>
            <a:ext cx="3037840" cy="464820"/>
          </a:xfrm>
          <a:prstGeom prst="rect">
            <a:avLst/>
          </a:prstGeom>
          <a:noFill/>
          <a:ln w="12700" cap="sq">
            <a:noFill/>
            <a:miter lim="800000"/>
            <a:headEnd type="none" w="sm" len="sm"/>
            <a:tailEnd type="none" w="sm" len="sm"/>
          </a:ln>
          <a:effectLst/>
        </p:spPr>
        <p:txBody>
          <a:bodyPr vert="horz" wrap="square" lIns="93177" tIns="46589" rIns="93177" bIns="46589" numCol="1" anchor="b" anchorCtr="0" compatLnSpc="1">
            <a:prstTxWarp prst="textNoShape">
              <a:avLst/>
            </a:prstTxWarp>
          </a:bodyPr>
          <a:lstStyle>
            <a:lvl1pPr algn="r">
              <a:defRPr kumimoji="0" sz="1200">
                <a:latin typeface="Times New Roman" charset="0"/>
              </a:defRPr>
            </a:lvl1pPr>
          </a:lstStyle>
          <a:p>
            <a:pPr>
              <a:defRPr/>
            </a:pPr>
            <a:fld id="{3B853A20-B1BB-4310-9C2D-D218DC062E38}" type="slidenum">
              <a:rPr lang="en-US"/>
              <a:pPr>
                <a:defRPr/>
              </a:pPr>
              <a:t>‹#›</a:t>
            </a:fld>
            <a:endParaRPr lang="en-US"/>
          </a:p>
        </p:txBody>
      </p:sp>
    </p:spTree>
    <p:extLst>
      <p:ext uri="{BB962C8B-B14F-4D97-AF65-F5344CB8AC3E}">
        <p14:creationId xmlns:p14="http://schemas.microsoft.com/office/powerpoint/2010/main" val="239969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C7DE60-D219-4E85-B5C0-721E8BA0489E}"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2125297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edicinenet.com/script/main/art.asp?articlekey=11299" TargetMode="External"/><Relationship Id="rId3" Type="http://schemas.openxmlformats.org/officeDocument/2006/relationships/hyperlink" Target="http://www.medicinenet.com/script/main/art.asp?articlekey=10141"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ayoclinic.co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edicinenet.com/script/main/art.asp?articlekey=63314"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webmd.com/bipolar-disorder/default.ht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ebmd.com/alzheimers/guide/alzheimers-dementia" TargetMode="External"/><Relationship Id="rId3" Type="http://schemas.openxmlformats.org/officeDocument/2006/relationships/hyperlink" Target="http://www.webmd.com/beauty/style/love_your_body_inside_and_ou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2718"/>
            <a:ext cx="8534400" cy="6024282"/>
          </a:xfrm>
        </p:spPr>
        <p:txBody>
          <a:bodyPr>
            <a:normAutofit/>
          </a:bodyPr>
          <a:lstStyle/>
          <a:p>
            <a:pPr algn="ctr"/>
            <a:r>
              <a:rPr lang="en-US" sz="3600" b="1" dirty="0" smtClean="0">
                <a:solidFill>
                  <a:srgbClr val="292934"/>
                </a:solidFill>
                <a:latin typeface="Avenir Book"/>
                <a:cs typeface="Avenir Book"/>
              </a:rPr>
              <a:t/>
            </a:r>
            <a:br>
              <a:rPr lang="en-US" sz="3600" b="1" dirty="0" smtClean="0">
                <a:solidFill>
                  <a:srgbClr val="292934"/>
                </a:solidFill>
                <a:latin typeface="Avenir Book"/>
                <a:cs typeface="Avenir Book"/>
              </a:rPr>
            </a:br>
            <a:r>
              <a:rPr lang="en-US" sz="3600" b="1" dirty="0" smtClean="0">
                <a:solidFill>
                  <a:srgbClr val="FF0000"/>
                </a:solidFill>
                <a:latin typeface="Avenir Book"/>
                <a:cs typeface="Avenir Book"/>
              </a:rPr>
              <a:t>Recognizing and Preventing Depression </a:t>
            </a:r>
            <a:br>
              <a:rPr lang="en-US" sz="3600" b="1" dirty="0" smtClean="0">
                <a:solidFill>
                  <a:srgbClr val="FF0000"/>
                </a:solidFill>
                <a:latin typeface="Avenir Book"/>
                <a:cs typeface="Avenir Book"/>
              </a:rPr>
            </a:br>
            <a:r>
              <a:rPr lang="en-US" sz="3600" b="1" dirty="0">
                <a:solidFill>
                  <a:srgbClr val="FF0000"/>
                </a:solidFill>
                <a:latin typeface="Avenir Book"/>
                <a:cs typeface="Avenir Book"/>
              </a:rPr>
              <a:t/>
            </a:r>
            <a:br>
              <a:rPr lang="en-US" sz="3600" b="1" dirty="0">
                <a:solidFill>
                  <a:srgbClr val="FF0000"/>
                </a:solidFill>
                <a:latin typeface="Avenir Book"/>
                <a:cs typeface="Avenir Book"/>
              </a:rPr>
            </a:br>
            <a:r>
              <a:rPr lang="en-US" sz="3600" b="1" dirty="0" smtClean="0">
                <a:solidFill>
                  <a:srgbClr val="FF0000"/>
                </a:solidFill>
                <a:latin typeface="Avenir Book"/>
                <a:cs typeface="Avenir Book"/>
              </a:rPr>
              <a:t>                                 in Older Adulthood </a:t>
            </a:r>
            <a:br>
              <a:rPr lang="en-US" sz="3600" b="1" dirty="0" smtClean="0">
                <a:solidFill>
                  <a:srgbClr val="FF0000"/>
                </a:solidFill>
                <a:latin typeface="Avenir Book"/>
                <a:cs typeface="Avenir Book"/>
              </a:rPr>
            </a:br>
            <a:r>
              <a:rPr lang="en-US" sz="2800" b="1" dirty="0">
                <a:solidFill>
                  <a:srgbClr val="FF0000"/>
                </a:solidFill>
                <a:latin typeface="Avenir Book"/>
                <a:cs typeface="Avenir Book"/>
              </a:rPr>
              <a:t/>
            </a:r>
            <a:br>
              <a:rPr lang="en-US" sz="2800" b="1" dirty="0">
                <a:solidFill>
                  <a:srgbClr val="FF0000"/>
                </a:solidFill>
                <a:latin typeface="Avenir Book"/>
                <a:cs typeface="Avenir Book"/>
              </a:rPr>
            </a:br>
            <a:r>
              <a:rPr lang="en-US" sz="2800" b="1" dirty="0" smtClean="0">
                <a:solidFill>
                  <a:srgbClr val="292934"/>
                </a:solidFill>
                <a:latin typeface="Avenir Book"/>
                <a:cs typeface="Avenir Book"/>
              </a:rPr>
              <a:t>                           </a:t>
            </a:r>
            <a:r>
              <a:rPr lang="en-US" sz="2000" b="1" dirty="0" smtClean="0">
                <a:solidFill>
                  <a:srgbClr val="292934"/>
                </a:solidFill>
                <a:latin typeface="Avenir Book"/>
                <a:cs typeface="Avenir Book"/>
              </a:rPr>
              <a:t>by Elijah Levy, Ph.D.</a:t>
            </a:r>
            <a:br>
              <a:rPr lang="en-US" sz="2000" b="1" dirty="0" smtClean="0">
                <a:solidFill>
                  <a:srgbClr val="292934"/>
                </a:solidFill>
                <a:latin typeface="Avenir Book"/>
                <a:cs typeface="Avenir Book"/>
              </a:rPr>
            </a:br>
            <a:r>
              <a:rPr lang="en-US" sz="2400" b="1" dirty="0">
                <a:solidFill>
                  <a:srgbClr val="292934"/>
                </a:solidFill>
                <a:latin typeface="Avenir Book"/>
                <a:cs typeface="Avenir Book"/>
              </a:rPr>
              <a:t/>
            </a:r>
            <a:br>
              <a:rPr lang="en-US" sz="2400" b="1" dirty="0">
                <a:solidFill>
                  <a:srgbClr val="292934"/>
                </a:solidFill>
                <a:latin typeface="Avenir Book"/>
                <a:cs typeface="Avenir Book"/>
              </a:rPr>
            </a:br>
            <a:r>
              <a:rPr lang="en-US" sz="2400" b="1" dirty="0" smtClean="0">
                <a:solidFill>
                  <a:srgbClr val="292934"/>
                </a:solidFill>
                <a:latin typeface="Avenir Book"/>
                <a:cs typeface="Avenir Book"/>
              </a:rPr>
              <a:t>                               </a:t>
            </a:r>
            <a:r>
              <a:rPr lang="en-US" sz="2000" b="1" dirty="0" err="1" smtClean="0">
                <a:solidFill>
                  <a:srgbClr val="292934"/>
                </a:solidFill>
                <a:latin typeface="Avenir Book"/>
                <a:cs typeface="Avenir Book"/>
              </a:rPr>
              <a:t>www.elijahlevy.com</a:t>
            </a:r>
            <a:r>
              <a:rPr lang="en-US" sz="2000" b="1" dirty="0" smtClean="0">
                <a:solidFill>
                  <a:srgbClr val="292934"/>
                </a:solidFill>
                <a:latin typeface="Avenir Book"/>
                <a:cs typeface="Avenir Book"/>
              </a:rPr>
              <a:t/>
            </a:r>
            <a:br>
              <a:rPr lang="en-US" sz="2000" b="1" dirty="0" smtClean="0">
                <a:solidFill>
                  <a:srgbClr val="292934"/>
                </a:solidFill>
                <a:latin typeface="Avenir Book"/>
                <a:cs typeface="Avenir Book"/>
              </a:rPr>
            </a:br>
            <a:r>
              <a:rPr lang="en-US" sz="2000" b="1" dirty="0" smtClean="0">
                <a:solidFill>
                  <a:srgbClr val="292934"/>
                </a:solidFill>
                <a:latin typeface="Avenir Book"/>
                <a:cs typeface="Avenir Book"/>
              </a:rPr>
              <a:t/>
            </a:r>
            <a:br>
              <a:rPr lang="en-US" sz="2000" b="1" dirty="0" smtClean="0">
                <a:solidFill>
                  <a:srgbClr val="292934"/>
                </a:solidFill>
                <a:latin typeface="Avenir Book"/>
                <a:cs typeface="Avenir Book"/>
              </a:rPr>
            </a:br>
            <a:r>
              <a:rPr lang="en-US" sz="2000" b="1" dirty="0" smtClean="0">
                <a:solidFill>
                  <a:srgbClr val="292934"/>
                </a:solidFill>
                <a:latin typeface="Avenir Book"/>
                <a:cs typeface="Avenir Book"/>
              </a:rPr>
              <a:t>the                                               </a:t>
            </a:r>
            <a:r>
              <a:rPr lang="en-US" sz="2000" b="1" dirty="0" err="1" smtClean="0">
                <a:solidFill>
                  <a:srgbClr val="292934"/>
                </a:solidFill>
                <a:latin typeface="Avenir Book"/>
                <a:cs typeface="Avenir Book"/>
              </a:rPr>
              <a:t>thelevylaunch@yahoo.com</a:t>
            </a:r>
            <a:r>
              <a:rPr lang="en-US" sz="2000" b="1" dirty="0" smtClean="0">
                <a:solidFill>
                  <a:srgbClr val="292934"/>
                </a:solidFill>
                <a:latin typeface="Avenir Book"/>
                <a:cs typeface="Avenir Book"/>
              </a:rPr>
              <a:t/>
            </a:r>
            <a:br>
              <a:rPr lang="en-US" sz="2000" b="1" dirty="0" smtClean="0">
                <a:solidFill>
                  <a:srgbClr val="292934"/>
                </a:solidFill>
                <a:latin typeface="Avenir Book"/>
                <a:cs typeface="Avenir Book"/>
              </a:rPr>
            </a:br>
            <a:r>
              <a:rPr lang="en-US" sz="2000" b="1" dirty="0" smtClean="0">
                <a:solidFill>
                  <a:srgbClr val="292934"/>
                </a:solidFill>
                <a:latin typeface="Avenir Book"/>
                <a:cs typeface="Avenir Book"/>
              </a:rPr>
              <a:t/>
            </a:r>
            <a:br>
              <a:rPr lang="en-US" sz="2000" b="1" dirty="0" smtClean="0">
                <a:solidFill>
                  <a:srgbClr val="292934"/>
                </a:solidFill>
                <a:latin typeface="Avenir Book"/>
                <a:cs typeface="Avenir Book"/>
              </a:rPr>
            </a:br>
            <a:r>
              <a:rPr lang="en-US" sz="2000" b="1" dirty="0" smtClean="0">
                <a:solidFill>
                  <a:srgbClr val="292934"/>
                </a:solidFill>
                <a:latin typeface="Avenir Book"/>
                <a:cs typeface="Avenir Book"/>
              </a:rPr>
              <a:t/>
            </a:r>
            <a:br>
              <a:rPr lang="en-US" sz="2000" b="1" dirty="0" smtClean="0">
                <a:solidFill>
                  <a:srgbClr val="292934"/>
                </a:solidFill>
                <a:latin typeface="Avenir Book"/>
                <a:cs typeface="Avenir Book"/>
              </a:rPr>
            </a:br>
            <a:r>
              <a:rPr lang="en-US" sz="1800" b="1" dirty="0">
                <a:solidFill>
                  <a:srgbClr val="292934"/>
                </a:solidFill>
                <a:latin typeface="Avenir Book"/>
                <a:cs typeface="Avenir Book"/>
              </a:rPr>
              <a:t/>
            </a:r>
            <a:br>
              <a:rPr lang="en-US" sz="1800" b="1" dirty="0">
                <a:solidFill>
                  <a:srgbClr val="292934"/>
                </a:solidFill>
                <a:latin typeface="Avenir Book"/>
                <a:cs typeface="Avenir Book"/>
              </a:rPr>
            </a:br>
            <a:endParaRPr lang="en-US" sz="1800" b="1" dirty="0">
              <a:solidFill>
                <a:srgbClr val="292934"/>
              </a:solidFill>
              <a:latin typeface="Avenir Book"/>
              <a:cs typeface="Avenir Book"/>
            </a:endParaRPr>
          </a:p>
        </p:txBody>
      </p:sp>
      <p:pic>
        <p:nvPicPr>
          <p:cNvPr id="3" name="Picture 2"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057400"/>
            <a:ext cx="3543300" cy="4114800"/>
          </a:xfrm>
          <a:prstGeom prst="rect">
            <a:avLst/>
          </a:prstGeom>
        </p:spPr>
      </p:pic>
    </p:spTree>
    <p:extLst>
      <p:ext uri="{BB962C8B-B14F-4D97-AF65-F5344CB8AC3E}">
        <p14:creationId xmlns:p14="http://schemas.microsoft.com/office/powerpoint/2010/main" val="195103031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96000"/>
          </a:xfrm>
        </p:spPr>
        <p:txBody>
          <a:bodyPr>
            <a:normAutofit fontScale="47500" lnSpcReduction="20000"/>
          </a:bodyPr>
          <a:lstStyle/>
          <a:p>
            <a:pPr marL="0" indent="0" algn="ctr">
              <a:buNone/>
            </a:pPr>
            <a:r>
              <a:rPr lang="en-US" sz="4200" dirty="0">
                <a:solidFill>
                  <a:srgbClr val="FF0000"/>
                </a:solidFill>
                <a:latin typeface="Avenir Book"/>
                <a:cs typeface="Avenir Book"/>
              </a:rPr>
              <a:t>Aging: The Psychological, Social and Emotional </a:t>
            </a:r>
            <a:endParaRPr lang="en-US" sz="4200" dirty="0" smtClean="0">
              <a:solidFill>
                <a:srgbClr val="FF0000"/>
              </a:solidFill>
              <a:latin typeface="Avenir Book"/>
              <a:cs typeface="Avenir Book"/>
            </a:endParaRPr>
          </a:p>
          <a:p>
            <a:pPr marL="0" indent="0" algn="ctr">
              <a:buNone/>
            </a:pPr>
            <a:endParaRPr lang="en-US" sz="4200" dirty="0">
              <a:solidFill>
                <a:srgbClr val="FF0000"/>
              </a:solidFill>
              <a:latin typeface="Avenir Book"/>
              <a:cs typeface="Avenir Book"/>
            </a:endParaRPr>
          </a:p>
          <a:p>
            <a:pPr marL="0" indent="0" algn="ctr">
              <a:buNone/>
            </a:pPr>
            <a:r>
              <a:rPr lang="en-US" sz="4200" dirty="0" smtClean="0">
                <a:solidFill>
                  <a:srgbClr val="FF0000"/>
                </a:solidFill>
                <a:latin typeface="Avenir Book"/>
                <a:cs typeface="Avenir Book"/>
              </a:rPr>
              <a:t>Changes </a:t>
            </a:r>
            <a:r>
              <a:rPr lang="en-US" sz="4200" dirty="0">
                <a:solidFill>
                  <a:srgbClr val="FF0000"/>
                </a:solidFill>
                <a:latin typeface="Avenir Book"/>
                <a:cs typeface="Avenir Book"/>
              </a:rPr>
              <a:t>One Can </a:t>
            </a:r>
            <a:r>
              <a:rPr lang="en-US" sz="4200" dirty="0" smtClean="0">
                <a:solidFill>
                  <a:srgbClr val="FF0000"/>
                </a:solidFill>
                <a:latin typeface="Avenir Book"/>
                <a:cs typeface="Avenir Book"/>
              </a:rPr>
              <a:t>Anticipate</a:t>
            </a:r>
          </a:p>
          <a:p>
            <a:pPr marL="0" indent="0" algn="ctr">
              <a:buNone/>
            </a:pPr>
            <a:endParaRPr lang="en-US" sz="4200" dirty="0">
              <a:solidFill>
                <a:srgbClr val="FF0000"/>
              </a:solidFill>
              <a:latin typeface="Avenir Book"/>
              <a:cs typeface="Avenir Book"/>
            </a:endParaRPr>
          </a:p>
          <a:p>
            <a:pPr marL="0" indent="0">
              <a:buNone/>
            </a:pPr>
            <a:endParaRPr lang="en-US" sz="2000" dirty="0">
              <a:latin typeface="Avenir Book"/>
              <a:cs typeface="Avenir Book"/>
            </a:endParaRPr>
          </a:p>
          <a:p>
            <a:pPr>
              <a:buFont typeface="Arial"/>
              <a:buChar char="•"/>
            </a:pPr>
            <a:r>
              <a:rPr lang="en-US" sz="3300" dirty="0">
                <a:latin typeface="Avenir Book"/>
                <a:cs typeface="Avenir Book"/>
              </a:rPr>
              <a:t>Social issues can have a significant impact on life and both physical and mental health of seniors. Some of the major contributors to social and psychological problems for seniors include:</a:t>
            </a:r>
          </a:p>
          <a:p>
            <a:pPr>
              <a:buFont typeface="Arial"/>
              <a:buChar char="•"/>
            </a:pPr>
            <a:endParaRPr lang="en-US" sz="3300" dirty="0">
              <a:latin typeface="Avenir Book"/>
              <a:cs typeface="Avenir Book"/>
            </a:endParaRPr>
          </a:p>
          <a:p>
            <a:pPr>
              <a:buFont typeface="Arial"/>
              <a:buChar char="•"/>
            </a:pPr>
            <a:r>
              <a:rPr lang="en-US" sz="3300" dirty="0">
                <a:latin typeface="Avenir Book"/>
                <a:cs typeface="Avenir Book"/>
              </a:rPr>
              <a:t>Loneliness from losing a spouse and friends</a:t>
            </a:r>
          </a:p>
          <a:p>
            <a:pPr>
              <a:buFont typeface="Arial"/>
              <a:buChar char="•"/>
            </a:pPr>
            <a:endParaRPr lang="en-US" sz="3300" dirty="0">
              <a:latin typeface="Avenir Book"/>
              <a:cs typeface="Avenir Book"/>
            </a:endParaRPr>
          </a:p>
          <a:p>
            <a:pPr>
              <a:buFont typeface="Arial"/>
              <a:buChar char="•"/>
            </a:pPr>
            <a:r>
              <a:rPr lang="en-US" sz="3300" dirty="0">
                <a:latin typeface="Avenir Book"/>
                <a:cs typeface="Avenir Book"/>
              </a:rPr>
              <a:t>Inability to independently manage regular activities of living</a:t>
            </a:r>
          </a:p>
          <a:p>
            <a:pPr>
              <a:buFont typeface="Arial"/>
              <a:buChar char="•"/>
            </a:pPr>
            <a:endParaRPr lang="en-US" sz="3300" dirty="0">
              <a:latin typeface="Avenir Book"/>
              <a:cs typeface="Avenir Book"/>
            </a:endParaRPr>
          </a:p>
          <a:p>
            <a:pPr>
              <a:buFont typeface="Arial"/>
              <a:buChar char="•"/>
            </a:pPr>
            <a:r>
              <a:rPr lang="en-US" sz="3300" dirty="0">
                <a:latin typeface="Avenir Book"/>
                <a:cs typeface="Avenir Book"/>
              </a:rPr>
              <a:t>Difficulty coping and accepting physical changes of aging</a:t>
            </a:r>
          </a:p>
          <a:p>
            <a:pPr>
              <a:buFont typeface="Arial"/>
              <a:buChar char="•"/>
            </a:pPr>
            <a:endParaRPr lang="en-US" sz="3300" dirty="0">
              <a:latin typeface="Avenir Book"/>
              <a:cs typeface="Avenir Book"/>
            </a:endParaRPr>
          </a:p>
          <a:p>
            <a:pPr>
              <a:buFont typeface="Arial"/>
              <a:buChar char="•"/>
            </a:pPr>
            <a:r>
              <a:rPr lang="en-US" sz="3300" dirty="0">
                <a:latin typeface="Avenir Book"/>
                <a:cs typeface="Avenir Book"/>
              </a:rPr>
              <a:t>Frustration with ongoing medical problems and increasing number of medications</a:t>
            </a:r>
          </a:p>
          <a:p>
            <a:pPr>
              <a:buFont typeface="Arial"/>
              <a:buChar char="•"/>
            </a:pPr>
            <a:endParaRPr lang="en-US" sz="3300" dirty="0">
              <a:latin typeface="Avenir Book"/>
              <a:cs typeface="Avenir Book"/>
            </a:endParaRPr>
          </a:p>
          <a:p>
            <a:pPr>
              <a:buFont typeface="Arial"/>
              <a:buChar char="•"/>
            </a:pPr>
            <a:r>
              <a:rPr lang="en-US" sz="3300" dirty="0">
                <a:latin typeface="Avenir Book"/>
                <a:cs typeface="Avenir Book"/>
              </a:rPr>
              <a:t>Social isolation as adult children are engaged in their own lives</a:t>
            </a:r>
          </a:p>
          <a:p>
            <a:pPr>
              <a:buFont typeface="Arial"/>
              <a:buChar char="•"/>
            </a:pPr>
            <a:endParaRPr lang="en-US" sz="3300" dirty="0">
              <a:latin typeface="Avenir Book"/>
              <a:cs typeface="Avenir Book"/>
            </a:endParaRPr>
          </a:p>
          <a:p>
            <a:pPr>
              <a:buFont typeface="Arial"/>
              <a:buChar char="•"/>
            </a:pPr>
            <a:r>
              <a:rPr lang="en-US" sz="3300" dirty="0">
                <a:latin typeface="Avenir Book"/>
                <a:cs typeface="Avenir Book"/>
              </a:rPr>
              <a:t>Feeling inadequate from inability to continue to work</a:t>
            </a:r>
          </a:p>
          <a:p>
            <a:pPr>
              <a:buFont typeface="Arial"/>
              <a:buChar char="•"/>
            </a:pPr>
            <a:endParaRPr lang="en-US" sz="3300" dirty="0">
              <a:latin typeface="Avenir Book"/>
              <a:cs typeface="Avenir Book"/>
            </a:endParaRPr>
          </a:p>
          <a:p>
            <a:pPr>
              <a:buFont typeface="Arial"/>
              <a:buChar char="•"/>
            </a:pPr>
            <a:r>
              <a:rPr lang="en-US" sz="3300" dirty="0">
                <a:latin typeface="Avenir Book"/>
                <a:cs typeface="Avenir Book"/>
              </a:rPr>
              <a:t>Boredom from retirement and lack of routine activities</a:t>
            </a:r>
          </a:p>
          <a:p>
            <a:pPr>
              <a:buFont typeface="Arial"/>
              <a:buChar char="•"/>
            </a:pPr>
            <a:endParaRPr lang="en-US" sz="3300" dirty="0">
              <a:latin typeface="Avenir Book"/>
              <a:cs typeface="Avenir Book"/>
            </a:endParaRPr>
          </a:p>
          <a:p>
            <a:pPr>
              <a:buFont typeface="Arial"/>
              <a:buChar char="•"/>
            </a:pPr>
            <a:r>
              <a:rPr lang="en-US" sz="3300" dirty="0">
                <a:latin typeface="Avenir Book"/>
                <a:cs typeface="Avenir Book"/>
              </a:rPr>
              <a:t>Financial stresses from the loss of regular income</a:t>
            </a:r>
          </a:p>
          <a:p>
            <a:endParaRPr lang="en-US" dirty="0"/>
          </a:p>
        </p:txBody>
      </p:sp>
    </p:spTree>
    <p:extLst>
      <p:ext uri="{BB962C8B-B14F-4D97-AF65-F5344CB8AC3E}">
        <p14:creationId xmlns:p14="http://schemas.microsoft.com/office/powerpoint/2010/main" val="472316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96000"/>
          </a:xfrm>
        </p:spPr>
        <p:txBody>
          <a:bodyPr>
            <a:normAutofit fontScale="62500" lnSpcReduction="20000"/>
          </a:bodyPr>
          <a:lstStyle/>
          <a:p>
            <a:pPr marL="0" indent="0" algn="ctr">
              <a:buNone/>
            </a:pPr>
            <a:r>
              <a:rPr lang="en-US" sz="3600" dirty="0">
                <a:solidFill>
                  <a:srgbClr val="FF0000"/>
                </a:solidFill>
                <a:latin typeface="Avenir Book"/>
                <a:cs typeface="Avenir Book"/>
              </a:rPr>
              <a:t>Fear of the Future</a:t>
            </a:r>
          </a:p>
          <a:p>
            <a:pPr marL="0" indent="0" algn="ctr">
              <a:buNone/>
            </a:pPr>
            <a:endParaRPr lang="en-US" sz="2800" dirty="0">
              <a:latin typeface="Avenir Book"/>
              <a:cs typeface="Avenir Book"/>
            </a:endParaRPr>
          </a:p>
          <a:p>
            <a:pPr marL="0" indent="0" algn="just">
              <a:buNone/>
            </a:pPr>
            <a:r>
              <a:rPr lang="en-US" sz="2800" dirty="0">
                <a:latin typeface="Avenir Book"/>
                <a:cs typeface="Avenir Book"/>
              </a:rPr>
              <a:t>As a person ages, the inevitability of death becomes more real and can often be a source of uncertainty and dread. </a:t>
            </a:r>
            <a:r>
              <a:rPr lang="en-US" sz="2800" dirty="0">
                <a:latin typeface="Avenir Book"/>
                <a:cs typeface="Avenir Book"/>
              </a:rPr>
              <a:t>M</a:t>
            </a:r>
            <a:r>
              <a:rPr lang="en-US" sz="2800" dirty="0" smtClean="0">
                <a:latin typeface="Avenir Book"/>
                <a:cs typeface="Avenir Book"/>
              </a:rPr>
              <a:t>any </a:t>
            </a:r>
            <a:r>
              <a:rPr lang="en-US" sz="2800" dirty="0">
                <a:latin typeface="Avenir Book"/>
                <a:cs typeface="Avenir Book"/>
              </a:rPr>
              <a:t>seniors also struggle with anxieties linked to pre-mortality concerns such as:</a:t>
            </a:r>
          </a:p>
          <a:p>
            <a:pPr marL="0" indent="0" algn="just">
              <a:buNone/>
            </a:pPr>
            <a:endParaRPr lang="en-US" sz="2800" dirty="0">
              <a:latin typeface="Avenir Book"/>
              <a:cs typeface="Avenir Book"/>
            </a:endParaRPr>
          </a:p>
          <a:p>
            <a:pPr algn="just"/>
            <a:r>
              <a:rPr lang="en-US" sz="3200" dirty="0">
                <a:latin typeface="Avenir Book"/>
                <a:cs typeface="Avenir Book"/>
              </a:rPr>
              <a:t>Will my life lose its meaning if I am no longer useful?</a:t>
            </a:r>
          </a:p>
          <a:p>
            <a:pPr marL="0" indent="0" algn="just">
              <a:buNone/>
            </a:pPr>
            <a:endParaRPr lang="en-US" sz="3200" dirty="0">
              <a:latin typeface="Avenir Book"/>
              <a:cs typeface="Avenir Book"/>
            </a:endParaRPr>
          </a:p>
          <a:p>
            <a:pPr algn="just"/>
            <a:r>
              <a:rPr lang="en-US" sz="3200" dirty="0">
                <a:latin typeface="Avenir Book"/>
                <a:cs typeface="Avenir Book"/>
              </a:rPr>
              <a:t>How long will I be able to care for myself?</a:t>
            </a:r>
          </a:p>
          <a:p>
            <a:pPr marL="0" indent="0" algn="just">
              <a:buNone/>
            </a:pPr>
            <a:endParaRPr lang="en-US" sz="3200" dirty="0">
              <a:latin typeface="Avenir Book"/>
              <a:cs typeface="Avenir Book"/>
            </a:endParaRPr>
          </a:p>
          <a:p>
            <a:pPr algn="just"/>
            <a:r>
              <a:rPr lang="en-US" sz="3200" dirty="0">
                <a:latin typeface="Avenir Book"/>
                <a:cs typeface="Avenir Book"/>
              </a:rPr>
              <a:t>Will I lose my mental faculties?</a:t>
            </a:r>
          </a:p>
          <a:p>
            <a:pPr marL="0" indent="0" algn="just">
              <a:buNone/>
            </a:pPr>
            <a:endParaRPr lang="en-US" sz="3200" dirty="0">
              <a:latin typeface="Avenir Book"/>
              <a:cs typeface="Avenir Book"/>
            </a:endParaRPr>
          </a:p>
          <a:p>
            <a:pPr algn="just"/>
            <a:r>
              <a:rPr lang="en-US" sz="3200" dirty="0">
                <a:latin typeface="Avenir Book"/>
                <a:cs typeface="Avenir Book"/>
              </a:rPr>
              <a:t>If my physical health deteriorates, will I have to give up the activities I enjoy?</a:t>
            </a:r>
          </a:p>
          <a:p>
            <a:pPr marL="0" indent="0" algn="just">
              <a:buNone/>
            </a:pPr>
            <a:endParaRPr lang="en-US" sz="3200" dirty="0">
              <a:latin typeface="Avenir Book"/>
              <a:cs typeface="Avenir Book"/>
            </a:endParaRPr>
          </a:p>
          <a:p>
            <a:pPr algn="just"/>
            <a:r>
              <a:rPr lang="en-US" sz="3200" dirty="0">
                <a:latin typeface="Avenir Book"/>
                <a:cs typeface="Avenir Book"/>
              </a:rPr>
              <a:t>Can I cope with losing my loved ones?</a:t>
            </a:r>
          </a:p>
          <a:p>
            <a:pPr marL="0" indent="0" algn="just">
              <a:buNone/>
            </a:pPr>
            <a:endParaRPr lang="en-US" sz="3200" dirty="0">
              <a:latin typeface="Avenir Book"/>
              <a:cs typeface="Avenir Book"/>
            </a:endParaRPr>
          </a:p>
          <a:p>
            <a:pPr algn="just"/>
            <a:r>
              <a:rPr lang="en-US" sz="3200" dirty="0">
                <a:latin typeface="Avenir Book"/>
                <a:cs typeface="Avenir Book"/>
              </a:rPr>
              <a:t>These are questions with no definite answers, and wondering what the future may hold can be a source of much anxiety for your senior loved one.</a:t>
            </a:r>
          </a:p>
          <a:p>
            <a:endParaRPr lang="en-US" dirty="0"/>
          </a:p>
        </p:txBody>
      </p:sp>
    </p:spTree>
    <p:extLst>
      <p:ext uri="{BB962C8B-B14F-4D97-AF65-F5344CB8AC3E}">
        <p14:creationId xmlns:p14="http://schemas.microsoft.com/office/powerpoint/2010/main" val="612789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6096000"/>
          </a:xfrm>
        </p:spPr>
        <p:txBody>
          <a:bodyPr>
            <a:normAutofit fontScale="85000" lnSpcReduction="20000"/>
          </a:bodyPr>
          <a:lstStyle/>
          <a:p>
            <a:pPr marL="0" indent="0" algn="ctr">
              <a:buNone/>
            </a:pPr>
            <a:r>
              <a:rPr lang="en-US" sz="3100" dirty="0">
                <a:solidFill>
                  <a:srgbClr val="FF0000"/>
                </a:solidFill>
                <a:latin typeface="Avenir Book"/>
                <a:cs typeface="Avenir Book"/>
              </a:rPr>
              <a:t>Medical conditions that can </a:t>
            </a:r>
            <a:r>
              <a:rPr lang="en-US" sz="3100" dirty="0" smtClean="0">
                <a:solidFill>
                  <a:srgbClr val="FF0000"/>
                </a:solidFill>
                <a:latin typeface="Avenir Book"/>
                <a:cs typeface="Avenir Book"/>
              </a:rPr>
              <a:t>cause depression</a:t>
            </a:r>
          </a:p>
          <a:p>
            <a:pPr marL="0" indent="0" algn="ctr">
              <a:buNone/>
            </a:pPr>
            <a:endParaRPr lang="en-US" sz="3100" dirty="0">
              <a:latin typeface="Avenir Book"/>
              <a:cs typeface="Avenir Book"/>
            </a:endParaRPr>
          </a:p>
          <a:p>
            <a:pPr marL="0" indent="0" algn="just">
              <a:buNone/>
            </a:pPr>
            <a:r>
              <a:rPr lang="en-US" dirty="0">
                <a:latin typeface="Avenir Book"/>
                <a:cs typeface="Avenir Book"/>
              </a:rPr>
              <a:t>It’s important to be aware that medical problems can cause depression in older </a:t>
            </a:r>
            <a:r>
              <a:rPr lang="en-US" dirty="0" smtClean="0">
                <a:latin typeface="Avenir Book"/>
                <a:cs typeface="Avenir Book"/>
              </a:rPr>
              <a:t>adults; either </a:t>
            </a:r>
            <a:r>
              <a:rPr lang="en-US" dirty="0">
                <a:latin typeface="Avenir Book"/>
                <a:cs typeface="Avenir Book"/>
              </a:rPr>
              <a:t>directly or as a psychological reaction to the illness. </a:t>
            </a:r>
            <a:endParaRPr lang="en-US" dirty="0" smtClean="0">
              <a:latin typeface="Avenir Book"/>
              <a:cs typeface="Avenir Book"/>
            </a:endParaRPr>
          </a:p>
          <a:p>
            <a:pPr marL="0" indent="0" algn="just">
              <a:buNone/>
            </a:pPr>
            <a:r>
              <a:rPr lang="en-US" dirty="0" smtClean="0">
                <a:latin typeface="Avenir Book"/>
                <a:cs typeface="Avenir Book"/>
              </a:rPr>
              <a:t>Any </a:t>
            </a:r>
            <a:r>
              <a:rPr lang="en-US" dirty="0">
                <a:latin typeface="Avenir Book"/>
                <a:cs typeface="Avenir Book"/>
              </a:rPr>
              <a:t>chronic medical condition, particularly if it is painful, disabling, or life-threatening, can lead to </a:t>
            </a:r>
            <a:r>
              <a:rPr lang="en-US" dirty="0" smtClean="0">
                <a:latin typeface="Avenir Book"/>
                <a:cs typeface="Avenir Book"/>
              </a:rPr>
              <a:t>depression:</a:t>
            </a:r>
            <a:endParaRPr lang="en-US" dirty="0">
              <a:latin typeface="Avenir Book"/>
              <a:cs typeface="Avenir Book"/>
            </a:endParaRPr>
          </a:p>
          <a:p>
            <a:pPr marL="0" indent="0" algn="just">
              <a:buNone/>
            </a:pPr>
            <a:endParaRPr lang="en-US" dirty="0">
              <a:latin typeface="Avenir Book"/>
              <a:cs typeface="Avenir Book"/>
            </a:endParaRPr>
          </a:p>
          <a:p>
            <a:pPr marL="0" indent="0" algn="just">
              <a:buNone/>
            </a:pPr>
            <a:r>
              <a:rPr lang="en-US" dirty="0">
                <a:latin typeface="Avenir Book"/>
                <a:cs typeface="Avenir Book"/>
              </a:rPr>
              <a:t>These include:</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Parkinson’s disease</a:t>
            </a:r>
          </a:p>
          <a:p>
            <a:pPr algn="just">
              <a:buFont typeface="Wingdings" charset="2"/>
              <a:buChar char="§"/>
            </a:pPr>
            <a:r>
              <a:rPr lang="en-US" dirty="0">
                <a:latin typeface="Avenir Book"/>
                <a:cs typeface="Avenir Book"/>
              </a:rPr>
              <a:t>Stroke</a:t>
            </a:r>
          </a:p>
          <a:p>
            <a:pPr algn="just">
              <a:buFont typeface="Wingdings" charset="2"/>
              <a:buChar char="§"/>
            </a:pPr>
            <a:r>
              <a:rPr lang="en-US" dirty="0">
                <a:latin typeface="Avenir Book"/>
                <a:cs typeface="Avenir Book"/>
              </a:rPr>
              <a:t>Heart disease</a:t>
            </a:r>
          </a:p>
          <a:p>
            <a:pPr algn="just">
              <a:buFont typeface="Wingdings" charset="2"/>
              <a:buChar char="§"/>
            </a:pPr>
            <a:r>
              <a:rPr lang="en-US" dirty="0">
                <a:latin typeface="Avenir Book"/>
                <a:cs typeface="Avenir Book"/>
              </a:rPr>
              <a:t>Cancer</a:t>
            </a:r>
          </a:p>
          <a:p>
            <a:pPr algn="just">
              <a:buFont typeface="Wingdings" charset="2"/>
              <a:buChar char="§"/>
            </a:pPr>
            <a:r>
              <a:rPr lang="en-US" dirty="0">
                <a:latin typeface="Avenir Book"/>
                <a:cs typeface="Avenir Book"/>
              </a:rPr>
              <a:t>Diabetes</a:t>
            </a:r>
          </a:p>
          <a:p>
            <a:pPr algn="just">
              <a:buFont typeface="Wingdings" charset="2"/>
              <a:buChar char="§"/>
            </a:pPr>
            <a:r>
              <a:rPr lang="en-US" dirty="0">
                <a:latin typeface="Avenir Book"/>
                <a:cs typeface="Avenir Book"/>
              </a:rPr>
              <a:t>Thyroid </a:t>
            </a:r>
            <a:r>
              <a:rPr lang="en-US" dirty="0" smtClean="0">
                <a:latin typeface="Avenir Book"/>
                <a:cs typeface="Avenir Book"/>
              </a:rPr>
              <a:t>disorders</a:t>
            </a:r>
            <a:endParaRPr lang="en-US" dirty="0">
              <a:latin typeface="Avenir Book"/>
              <a:cs typeface="Avenir Book"/>
            </a:endParaRPr>
          </a:p>
          <a:p>
            <a:pPr algn="just">
              <a:buFont typeface="Wingdings" charset="2"/>
              <a:buChar char="§"/>
            </a:pPr>
            <a:r>
              <a:rPr lang="en-US" dirty="0">
                <a:latin typeface="Avenir Book"/>
                <a:cs typeface="Avenir Book"/>
              </a:rPr>
              <a:t>Dementia and Alzheimer’s disease</a:t>
            </a:r>
          </a:p>
          <a:p>
            <a:pPr algn="just">
              <a:buFont typeface="Wingdings" charset="2"/>
              <a:buChar char="§"/>
            </a:pPr>
            <a:r>
              <a:rPr lang="en-US" dirty="0">
                <a:latin typeface="Avenir Book"/>
                <a:cs typeface="Avenir Book"/>
              </a:rPr>
              <a:t>Lupus</a:t>
            </a:r>
          </a:p>
          <a:p>
            <a:pPr algn="just">
              <a:buFont typeface="Wingdings" charset="2"/>
              <a:buChar char="§"/>
            </a:pPr>
            <a:r>
              <a:rPr lang="en-US" dirty="0">
                <a:latin typeface="Avenir Book"/>
                <a:cs typeface="Avenir Book"/>
              </a:rPr>
              <a:t>Multiple sclerosis (MS)</a:t>
            </a:r>
          </a:p>
        </p:txBody>
      </p:sp>
      <p:sp>
        <p:nvSpPr>
          <p:cNvPr id="4" name="Slide Number Placeholder 3"/>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3329936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096000"/>
          </a:xfrm>
        </p:spPr>
        <p:txBody>
          <a:bodyPr>
            <a:noAutofit/>
          </a:bodyPr>
          <a:lstStyle/>
          <a:p>
            <a:pPr marL="0" indent="0" algn="ctr">
              <a:buNone/>
            </a:pPr>
            <a:r>
              <a:rPr lang="en-US" sz="1600" dirty="0" smtClean="0">
                <a:latin typeface="Avenir Book"/>
                <a:cs typeface="Avenir Book"/>
              </a:rPr>
              <a:t>	</a:t>
            </a:r>
            <a:r>
              <a:rPr lang="en-US" sz="2000" dirty="0">
                <a:solidFill>
                  <a:srgbClr val="FF0000"/>
                </a:solidFill>
                <a:latin typeface="Avenir Book"/>
                <a:cs typeface="Avenir Book"/>
              </a:rPr>
              <a:t>D</a:t>
            </a:r>
            <a:r>
              <a:rPr lang="en-US" sz="2000" dirty="0" smtClean="0">
                <a:solidFill>
                  <a:srgbClr val="FF0000"/>
                </a:solidFill>
                <a:latin typeface="Avenir Book"/>
                <a:cs typeface="Avenir Book"/>
              </a:rPr>
              <a:t>epression </a:t>
            </a:r>
            <a:r>
              <a:rPr lang="en-US" sz="2000" dirty="0">
                <a:solidFill>
                  <a:srgbClr val="FF0000"/>
                </a:solidFill>
                <a:latin typeface="Avenir Book"/>
                <a:cs typeface="Avenir Book"/>
              </a:rPr>
              <a:t>as a side effect of </a:t>
            </a:r>
            <a:r>
              <a:rPr lang="en-US" sz="2000" dirty="0" smtClean="0">
                <a:solidFill>
                  <a:srgbClr val="FF0000"/>
                </a:solidFill>
                <a:latin typeface="Avenir Book"/>
                <a:cs typeface="Avenir Book"/>
              </a:rPr>
              <a:t>medications</a:t>
            </a:r>
            <a:endParaRPr lang="en-US" sz="2000" dirty="0">
              <a:solidFill>
                <a:srgbClr val="FF0000"/>
              </a:solidFill>
              <a:latin typeface="Avenir Book"/>
              <a:cs typeface="Avenir Book"/>
            </a:endParaRPr>
          </a:p>
          <a:p>
            <a:pPr algn="just"/>
            <a:r>
              <a:rPr lang="en-US" sz="1800" dirty="0">
                <a:latin typeface="Avenir Book"/>
                <a:cs typeface="Avenir Book"/>
              </a:rPr>
              <a:t>Symptoms of depression can also occur as a side effect of many commonly prescribed drugs. You’re particularly at risk if you’re taking multiple medications. </a:t>
            </a:r>
            <a:endParaRPr lang="en-US" sz="1800" dirty="0" smtClean="0">
              <a:latin typeface="Avenir Book"/>
              <a:cs typeface="Avenir Book"/>
            </a:endParaRPr>
          </a:p>
          <a:p>
            <a:pPr algn="just"/>
            <a:r>
              <a:rPr lang="en-US" sz="1800" dirty="0" smtClean="0">
                <a:latin typeface="Avenir Book"/>
                <a:cs typeface="Avenir Book"/>
              </a:rPr>
              <a:t>O</a:t>
            </a:r>
            <a:r>
              <a:rPr lang="en-US" sz="1800" dirty="0" smtClean="0">
                <a:latin typeface="Avenir Book"/>
                <a:cs typeface="Avenir Book"/>
              </a:rPr>
              <a:t>lder </a:t>
            </a:r>
            <a:r>
              <a:rPr lang="en-US" sz="1800" dirty="0">
                <a:latin typeface="Avenir Book"/>
                <a:cs typeface="Avenir Book"/>
              </a:rPr>
              <a:t>adults are more sensitive because, as we age, our bodies become less efficient at metabolizing and processing drugs.</a:t>
            </a:r>
          </a:p>
          <a:p>
            <a:pPr algn="just"/>
            <a:endParaRPr lang="en-US" sz="1800" dirty="0">
              <a:latin typeface="Avenir Book"/>
              <a:cs typeface="Avenir Book"/>
            </a:endParaRPr>
          </a:p>
          <a:p>
            <a:pPr algn="just"/>
            <a:r>
              <a:rPr lang="en-US" sz="1800" dirty="0">
                <a:latin typeface="Avenir Book"/>
                <a:cs typeface="Avenir Book"/>
              </a:rPr>
              <a:t>If you feel depressed after starting a new medication, talk to your doctor. You may be able to lower your dose or switch to another medication that doesn’t impact your mood.</a:t>
            </a:r>
          </a:p>
          <a:p>
            <a:pPr algn="just"/>
            <a:endParaRPr lang="en-US" sz="1800" dirty="0">
              <a:latin typeface="Avenir Book"/>
              <a:cs typeface="Avenir Book"/>
            </a:endParaRPr>
          </a:p>
          <a:p>
            <a:pPr algn="just"/>
            <a:r>
              <a:rPr lang="en-US" sz="1800" dirty="0">
                <a:latin typeface="Avenir Book"/>
                <a:cs typeface="Avenir Book"/>
              </a:rPr>
              <a:t>Medications that can cause or worsen depression include:</a:t>
            </a:r>
          </a:p>
          <a:p>
            <a:pPr algn="just"/>
            <a:endParaRPr lang="en-US" sz="1600" dirty="0">
              <a:latin typeface="Avenir Book"/>
              <a:cs typeface="Avenir Book"/>
            </a:endParaRPr>
          </a:p>
          <a:p>
            <a:pPr algn="just">
              <a:buFont typeface="Wingdings" charset="2"/>
              <a:buChar char="§"/>
            </a:pPr>
            <a:r>
              <a:rPr lang="en-US" sz="1600" dirty="0">
                <a:latin typeface="Avenir Book"/>
                <a:cs typeface="Avenir Book"/>
              </a:rPr>
              <a:t>Blood pressure medication (e.g. clonidine</a:t>
            </a:r>
            <a:r>
              <a:rPr lang="en-US" sz="1600" dirty="0" smtClean="0">
                <a:latin typeface="Avenir Book"/>
                <a:cs typeface="Avenir Book"/>
              </a:rPr>
              <a:t>)  	Beta</a:t>
            </a:r>
            <a:r>
              <a:rPr lang="en-US" sz="1600" dirty="0">
                <a:latin typeface="Avenir Book"/>
                <a:cs typeface="Avenir Book"/>
              </a:rPr>
              <a:t>-blockers (e.g. Lopressor, Inderal)</a:t>
            </a:r>
          </a:p>
          <a:p>
            <a:pPr algn="just">
              <a:buFont typeface="Wingdings" charset="2"/>
              <a:buChar char="§"/>
            </a:pPr>
            <a:r>
              <a:rPr lang="en-US" sz="1600" dirty="0">
                <a:latin typeface="Avenir Book"/>
                <a:cs typeface="Avenir Book"/>
              </a:rPr>
              <a:t>High-cholesterol drugs (e.g. </a:t>
            </a:r>
            <a:r>
              <a:rPr lang="en-US" sz="1600" dirty="0" smtClean="0">
                <a:latin typeface="Avenir Book"/>
                <a:cs typeface="Avenir Book"/>
              </a:rPr>
              <a:t>Lipitor)</a:t>
            </a:r>
            <a:r>
              <a:rPr lang="en-US" sz="1600" dirty="0">
                <a:latin typeface="Avenir Book"/>
                <a:cs typeface="Avenir Book"/>
              </a:rPr>
              <a:t>	</a:t>
            </a:r>
            <a:r>
              <a:rPr lang="en-US" sz="1600" dirty="0" smtClean="0">
                <a:latin typeface="Avenir Book"/>
                <a:cs typeface="Avenir Book"/>
              </a:rPr>
              <a:t>	Tranquilizers </a:t>
            </a:r>
            <a:r>
              <a:rPr lang="en-US" sz="1600" dirty="0">
                <a:latin typeface="Avenir Book"/>
                <a:cs typeface="Avenir Book"/>
              </a:rPr>
              <a:t>(e.g. Valium, Xanax, Halcion)</a:t>
            </a:r>
          </a:p>
          <a:p>
            <a:pPr algn="just">
              <a:buFont typeface="Wingdings" charset="2"/>
              <a:buChar char="§"/>
            </a:pPr>
            <a:r>
              <a:rPr lang="en-US" sz="1600" dirty="0" smtClean="0">
                <a:latin typeface="Avenir Book"/>
                <a:cs typeface="Avenir Book"/>
              </a:rPr>
              <a:t>Medication </a:t>
            </a:r>
            <a:r>
              <a:rPr lang="en-US" sz="1600" dirty="0">
                <a:latin typeface="Avenir Book"/>
                <a:cs typeface="Avenir Book"/>
              </a:rPr>
              <a:t>for Parkinson’s </a:t>
            </a:r>
            <a:r>
              <a:rPr lang="en-US" sz="1600" dirty="0" smtClean="0">
                <a:latin typeface="Avenir Book"/>
                <a:cs typeface="Avenir Book"/>
              </a:rPr>
              <a:t>disease		Sleeping </a:t>
            </a:r>
            <a:r>
              <a:rPr lang="en-US" sz="1600" dirty="0">
                <a:latin typeface="Avenir Book"/>
                <a:cs typeface="Avenir Book"/>
              </a:rPr>
              <a:t>pills</a:t>
            </a:r>
          </a:p>
          <a:p>
            <a:pPr algn="just">
              <a:buFont typeface="Wingdings" charset="2"/>
              <a:buChar char="§"/>
            </a:pPr>
            <a:r>
              <a:rPr lang="en-US" sz="1600" dirty="0">
                <a:latin typeface="Avenir Book"/>
                <a:cs typeface="Avenir Book"/>
              </a:rPr>
              <a:t>Ulcer medication (e.g. Zantac, Tagamet</a:t>
            </a:r>
            <a:r>
              <a:rPr lang="en-US" sz="1600" dirty="0" smtClean="0">
                <a:latin typeface="Avenir Book"/>
                <a:cs typeface="Avenir Book"/>
              </a:rPr>
              <a:t>)	Steroids </a:t>
            </a:r>
            <a:r>
              <a:rPr lang="en-US" sz="1600" dirty="0">
                <a:latin typeface="Avenir Book"/>
                <a:cs typeface="Avenir Book"/>
              </a:rPr>
              <a:t>(e.g. cortisone and prednisone)</a:t>
            </a:r>
          </a:p>
          <a:p>
            <a:pPr algn="just">
              <a:buFont typeface="Wingdings" charset="2"/>
              <a:buChar char="§"/>
            </a:pPr>
            <a:r>
              <a:rPr lang="en-US" sz="1600" dirty="0">
                <a:latin typeface="Avenir Book"/>
                <a:cs typeface="Avenir Book"/>
              </a:rPr>
              <a:t>Painkillers and arthritis </a:t>
            </a:r>
            <a:r>
              <a:rPr lang="en-US" sz="1600" dirty="0" smtClean="0">
                <a:latin typeface="Avenir Book"/>
                <a:cs typeface="Avenir Book"/>
              </a:rPr>
              <a:t>drugs		Estrogens </a:t>
            </a:r>
            <a:r>
              <a:rPr lang="en-US" sz="1600" dirty="0">
                <a:latin typeface="Avenir Book"/>
                <a:cs typeface="Avenir Book"/>
              </a:rPr>
              <a:t>(e.g. </a:t>
            </a:r>
            <a:r>
              <a:rPr lang="en-US" sz="1600" dirty="0" err="1">
                <a:latin typeface="Avenir Book"/>
                <a:cs typeface="Avenir Book"/>
              </a:rPr>
              <a:t>Premarin</a:t>
            </a:r>
            <a:r>
              <a:rPr lang="en-US" sz="1600" dirty="0">
                <a:latin typeface="Avenir Book"/>
                <a:cs typeface="Avenir Book"/>
              </a:rPr>
              <a:t>, </a:t>
            </a:r>
            <a:r>
              <a:rPr lang="en-US" sz="1600" dirty="0" err="1">
                <a:latin typeface="Avenir Book"/>
                <a:cs typeface="Avenir Book"/>
              </a:rPr>
              <a:t>Prempro</a:t>
            </a:r>
            <a:r>
              <a:rPr lang="en-US" sz="1600" dirty="0">
                <a:latin typeface="Avenir Book"/>
                <a:cs typeface="Avenir Book"/>
              </a:rPr>
              <a:t>)</a:t>
            </a:r>
          </a:p>
          <a:p>
            <a:pPr algn="just">
              <a:buFont typeface="Wingdings" charset="2"/>
              <a:buChar char="§"/>
            </a:pPr>
            <a:r>
              <a:rPr lang="en-US" sz="1600" dirty="0">
                <a:latin typeface="Avenir Book"/>
                <a:cs typeface="Avenir Book"/>
              </a:rPr>
              <a:t>Anticholinergic drugs used to treat GI disorders</a:t>
            </a:r>
          </a:p>
        </p:txBody>
      </p:sp>
      <p:sp>
        <p:nvSpPr>
          <p:cNvPr id="4" name="Slide Number Placeholder 3"/>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1964312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6096000"/>
          </a:xfrm>
        </p:spPr>
        <p:txBody>
          <a:bodyPr>
            <a:normAutofit fontScale="70000" lnSpcReduction="20000"/>
          </a:bodyPr>
          <a:lstStyle/>
          <a:p>
            <a:pPr marL="0" indent="0" algn="ctr">
              <a:buNone/>
            </a:pPr>
            <a:r>
              <a:rPr lang="en-US" sz="2900" dirty="0">
                <a:solidFill>
                  <a:srgbClr val="FF0000"/>
                </a:solidFill>
                <a:latin typeface="Avenir Book"/>
                <a:cs typeface="Avenir Book"/>
              </a:rPr>
              <a:t>Ways to feel connected and </a:t>
            </a:r>
            <a:r>
              <a:rPr lang="en-US" sz="2900" dirty="0" smtClean="0">
                <a:solidFill>
                  <a:srgbClr val="FF0000"/>
                </a:solidFill>
                <a:latin typeface="Avenir Book"/>
                <a:cs typeface="Avenir Book"/>
              </a:rPr>
              <a:t>engaged</a:t>
            </a:r>
          </a:p>
          <a:p>
            <a:endParaRPr lang="en-US" dirty="0"/>
          </a:p>
          <a:p>
            <a:pPr algn="just">
              <a:buFont typeface="Wingdings" charset="2"/>
              <a:buChar char="§"/>
            </a:pPr>
            <a:r>
              <a:rPr lang="en-US" dirty="0">
                <a:latin typeface="Avenir Book"/>
                <a:cs typeface="Avenir Book"/>
              </a:rPr>
              <a:t>To overcome depression</a:t>
            </a:r>
            <a:r>
              <a:rPr lang="en-US" dirty="0" smtClean="0">
                <a:latin typeface="Avenir Book"/>
                <a:cs typeface="Avenir Book"/>
              </a:rPr>
              <a:t>— it’s </a:t>
            </a:r>
            <a:r>
              <a:rPr lang="en-US" dirty="0">
                <a:latin typeface="Avenir Book"/>
                <a:cs typeface="Avenir Book"/>
              </a:rPr>
              <a:t>important to continue to feel engaged and enjoy a strong purpose in life. </a:t>
            </a:r>
            <a:endParaRPr lang="en-US" dirty="0" smtClean="0">
              <a:latin typeface="Avenir Book"/>
              <a:cs typeface="Avenir Book"/>
            </a:endParaRP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As </a:t>
            </a:r>
            <a:r>
              <a:rPr lang="en-US" dirty="0">
                <a:latin typeface="Avenir Book"/>
                <a:cs typeface="Avenir Book"/>
              </a:rPr>
              <a:t>we age, life changes </a:t>
            </a:r>
            <a:r>
              <a:rPr lang="en-US" dirty="0" smtClean="0">
                <a:latin typeface="Avenir Book"/>
                <a:cs typeface="Avenir Book"/>
              </a:rPr>
              <a:t>and</a:t>
            </a:r>
          </a:p>
          <a:p>
            <a:pPr marL="0" indent="0" algn="just">
              <a:buNone/>
            </a:pPr>
            <a:r>
              <a:rPr lang="en-US" dirty="0">
                <a:latin typeface="Avenir Book"/>
                <a:cs typeface="Avenir Book"/>
              </a:rPr>
              <a:t> </a:t>
            </a:r>
            <a:r>
              <a:rPr lang="en-US" dirty="0" smtClean="0">
                <a:latin typeface="Avenir Book"/>
                <a:cs typeface="Avenir Book"/>
              </a:rPr>
              <a:t> </a:t>
            </a:r>
            <a:r>
              <a:rPr lang="en-US" dirty="0">
                <a:latin typeface="Avenir Book"/>
                <a:cs typeface="Avenir Book"/>
              </a:rPr>
              <a:t>we lose things that previously </a:t>
            </a:r>
            <a:endParaRPr lang="en-US" dirty="0" smtClean="0">
              <a:latin typeface="Avenir Book"/>
              <a:cs typeface="Avenir Book"/>
            </a:endParaRPr>
          </a:p>
          <a:p>
            <a:pPr marL="0" indent="0" algn="just">
              <a:buNone/>
            </a:pPr>
            <a:r>
              <a:rPr lang="en-US" dirty="0">
                <a:latin typeface="Avenir Book"/>
                <a:cs typeface="Avenir Book"/>
              </a:rPr>
              <a:t> </a:t>
            </a:r>
            <a:r>
              <a:rPr lang="en-US" dirty="0" smtClean="0">
                <a:latin typeface="Avenir Book"/>
                <a:cs typeface="Avenir Book"/>
              </a:rPr>
              <a:t> occupied </a:t>
            </a:r>
            <a:r>
              <a:rPr lang="en-US" dirty="0">
                <a:latin typeface="Avenir Book"/>
                <a:cs typeface="Avenir Book"/>
              </a:rPr>
              <a:t>our time and gave our </a:t>
            </a:r>
            <a:endParaRPr lang="en-US" dirty="0" smtClean="0">
              <a:latin typeface="Avenir Book"/>
              <a:cs typeface="Avenir Book"/>
            </a:endParaRPr>
          </a:p>
          <a:p>
            <a:pPr marL="0" indent="0" algn="just">
              <a:buNone/>
            </a:pPr>
            <a:r>
              <a:rPr lang="en-US" dirty="0">
                <a:latin typeface="Avenir Book"/>
                <a:cs typeface="Avenir Book"/>
              </a:rPr>
              <a:t> </a:t>
            </a:r>
            <a:r>
              <a:rPr lang="en-US" dirty="0" smtClean="0">
                <a:latin typeface="Avenir Book"/>
                <a:cs typeface="Avenir Book"/>
              </a:rPr>
              <a:t> life </a:t>
            </a:r>
            <a:r>
              <a:rPr lang="en-US" dirty="0">
                <a:latin typeface="Avenir Book"/>
                <a:cs typeface="Avenir Book"/>
              </a:rPr>
              <a:t>meaning. </a:t>
            </a:r>
            <a:endParaRPr lang="en-US" dirty="0" smtClean="0">
              <a:latin typeface="Avenir Book"/>
              <a:cs typeface="Avenir Book"/>
            </a:endParaRPr>
          </a:p>
          <a:p>
            <a:pPr algn="just">
              <a:buFont typeface="Wingdings" charset="2"/>
              <a:buChar char="§"/>
            </a:pPr>
            <a:endParaRPr lang="en-US" dirty="0">
              <a:latin typeface="Avenir Book"/>
              <a:cs typeface="Avenir Book"/>
            </a:endParaRPr>
          </a:p>
          <a:p>
            <a:pPr algn="just">
              <a:buFont typeface="Wingdings" charset="2"/>
              <a:buChar char="§"/>
            </a:pPr>
            <a:r>
              <a:rPr lang="en-US" dirty="0" smtClean="0">
                <a:latin typeface="Avenir Book"/>
                <a:cs typeface="Avenir Book"/>
              </a:rPr>
              <a:t>You </a:t>
            </a:r>
            <a:r>
              <a:rPr lang="en-US" dirty="0">
                <a:latin typeface="Avenir Book"/>
                <a:cs typeface="Avenir Book"/>
              </a:rPr>
              <a:t>may retire, for example, or </a:t>
            </a:r>
            <a:endParaRPr lang="en-US" dirty="0" smtClean="0">
              <a:latin typeface="Avenir Book"/>
              <a:cs typeface="Avenir Book"/>
            </a:endParaRPr>
          </a:p>
          <a:p>
            <a:pPr marL="0" indent="0" algn="just">
              <a:buNone/>
            </a:pPr>
            <a:r>
              <a:rPr lang="en-US" dirty="0">
                <a:latin typeface="Avenir Book"/>
                <a:cs typeface="Avenir Book"/>
              </a:rPr>
              <a:t> </a:t>
            </a:r>
            <a:r>
              <a:rPr lang="en-US" dirty="0" smtClean="0">
                <a:latin typeface="Avenir Book"/>
                <a:cs typeface="Avenir Book"/>
              </a:rPr>
              <a:t> your </a:t>
            </a:r>
            <a:r>
              <a:rPr lang="en-US" dirty="0">
                <a:latin typeface="Avenir Book"/>
                <a:cs typeface="Avenir Book"/>
              </a:rPr>
              <a:t>children may leave home, or </a:t>
            </a:r>
            <a:endParaRPr lang="en-US" dirty="0" smtClean="0">
              <a:latin typeface="Avenir Book"/>
              <a:cs typeface="Avenir Book"/>
            </a:endParaRPr>
          </a:p>
          <a:p>
            <a:pPr marL="0" indent="0" algn="just">
              <a:buNone/>
            </a:pPr>
            <a:r>
              <a:rPr lang="en-US" dirty="0" smtClean="0">
                <a:latin typeface="Avenir Book"/>
                <a:cs typeface="Avenir Book"/>
              </a:rPr>
              <a:t>  friends </a:t>
            </a:r>
            <a:r>
              <a:rPr lang="en-US" dirty="0">
                <a:latin typeface="Avenir Book"/>
                <a:cs typeface="Avenir Book"/>
              </a:rPr>
              <a:t>may move away. But there </a:t>
            </a:r>
            <a:endParaRPr lang="en-US" dirty="0" smtClean="0">
              <a:latin typeface="Avenir Book"/>
              <a:cs typeface="Avenir Book"/>
            </a:endParaRPr>
          </a:p>
          <a:p>
            <a:pPr marL="0" indent="0" algn="just">
              <a:buNone/>
            </a:pPr>
            <a:r>
              <a:rPr lang="en-US" dirty="0">
                <a:latin typeface="Avenir Book"/>
                <a:cs typeface="Avenir Book"/>
              </a:rPr>
              <a:t> </a:t>
            </a:r>
            <a:r>
              <a:rPr lang="en-US" dirty="0" smtClean="0">
                <a:latin typeface="Avenir Book"/>
                <a:cs typeface="Avenir Book"/>
              </a:rPr>
              <a:t>are </a:t>
            </a:r>
            <a:r>
              <a:rPr lang="en-US" dirty="0">
                <a:latin typeface="Avenir Book"/>
                <a:cs typeface="Avenir Book"/>
              </a:rPr>
              <a:t>still plenty of ways you can find </a:t>
            </a:r>
            <a:endParaRPr lang="en-US" dirty="0" smtClean="0">
              <a:latin typeface="Avenir Book"/>
              <a:cs typeface="Avenir Book"/>
            </a:endParaRPr>
          </a:p>
          <a:p>
            <a:pPr marL="0" indent="0" algn="just">
              <a:buNone/>
            </a:pPr>
            <a:r>
              <a:rPr lang="en-US" dirty="0">
                <a:latin typeface="Avenir Book"/>
                <a:cs typeface="Avenir Book"/>
              </a:rPr>
              <a:t> </a:t>
            </a:r>
            <a:r>
              <a:rPr lang="en-US" dirty="0" smtClean="0">
                <a:latin typeface="Avenir Book"/>
                <a:cs typeface="Avenir Book"/>
              </a:rPr>
              <a:t>new </a:t>
            </a:r>
            <a:r>
              <a:rPr lang="en-US" dirty="0">
                <a:latin typeface="Avenir Book"/>
                <a:cs typeface="Avenir Book"/>
              </a:rPr>
              <a:t>meaning in life and continue to feel connected and engaged.</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Get out in to the world. Try not to stay cooped up at home all day. Go to the park, take a trip to the hairdresser, have lunch with a friend, visit a museum, or go to a concert or a play.</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Volunteer your time. Helping others is one of the best ways to feel better about yourself and expand your social network.</a:t>
            </a:r>
          </a:p>
          <a:p>
            <a:pPr algn="just">
              <a:buFont typeface="Wingdings" charset="2"/>
              <a:buChar char="§"/>
            </a:pPr>
            <a:endParaRPr lang="en-US" dirty="0">
              <a:latin typeface="Avenir Book"/>
              <a:cs typeface="Avenir Book"/>
            </a:endParaRP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endParaRPr lang="en-US"/>
          </a:p>
        </p:txBody>
      </p:sp>
      <p:pic>
        <p:nvPicPr>
          <p:cNvPr id="2" name="Picture 1"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200" y="1752600"/>
            <a:ext cx="4495800" cy="2324100"/>
          </a:xfrm>
          <a:prstGeom prst="rect">
            <a:avLst/>
          </a:prstGeom>
        </p:spPr>
      </p:pic>
    </p:spTree>
    <p:extLst>
      <p:ext uri="{BB962C8B-B14F-4D97-AF65-F5344CB8AC3E}">
        <p14:creationId xmlns:p14="http://schemas.microsoft.com/office/powerpoint/2010/main" val="1289989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63000" cy="6172200"/>
          </a:xfrm>
        </p:spPr>
        <p:txBody>
          <a:bodyPr>
            <a:normAutofit fontScale="85000" lnSpcReduction="20000"/>
          </a:bodyPr>
          <a:lstStyle/>
          <a:p>
            <a:pPr algn="just">
              <a:buFont typeface="Wingdings" charset="2"/>
              <a:buChar char="§"/>
            </a:pPr>
            <a:r>
              <a:rPr lang="en-US" dirty="0">
                <a:latin typeface="Avenir Book"/>
                <a:cs typeface="Avenir Book"/>
              </a:rPr>
              <a:t>Join a depression support group. Being with others facing the same problems can help reduce your sense of isolation. It can also be inspiring to hear how others cope with depression.</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Take care of a pet A pet can keep you company, and walking a dog, for example, can be good exercise for you and a great way to meet people. Dog owners love to chat while their pets play together.</a:t>
            </a:r>
          </a:p>
          <a:p>
            <a:pPr marL="0" indent="0" algn="just">
              <a:buNone/>
            </a:pPr>
            <a:endParaRPr lang="en-US" dirty="0" smtClean="0">
              <a:latin typeface="Avenir Book"/>
              <a:cs typeface="Avenir Book"/>
            </a:endParaRPr>
          </a:p>
          <a:p>
            <a:pPr algn="just"/>
            <a:r>
              <a:rPr lang="en-US" dirty="0" smtClean="0">
                <a:latin typeface="Avenir Book"/>
                <a:cs typeface="Avenir Book"/>
              </a:rPr>
              <a:t>Learn </a:t>
            </a:r>
            <a:r>
              <a:rPr lang="en-US" dirty="0">
                <a:latin typeface="Avenir Book"/>
                <a:cs typeface="Avenir Book"/>
              </a:rPr>
              <a:t>a new skill. Pick something that you’ve always wanted to learn, or that sparks your imagination and creativity—a musical instrument, a foreign language, or a new game or sport, for example. Take a class or join a club to meet like-minded people.</a:t>
            </a:r>
          </a:p>
          <a:p>
            <a:pPr algn="just"/>
            <a:endParaRPr lang="en-US" dirty="0">
              <a:latin typeface="Avenir Book"/>
              <a:cs typeface="Avenir Book"/>
            </a:endParaRPr>
          </a:p>
          <a:p>
            <a:pPr algn="just"/>
            <a:r>
              <a:rPr lang="en-US" dirty="0">
                <a:latin typeface="Avenir Book"/>
                <a:cs typeface="Avenir Book"/>
              </a:rPr>
              <a:t>Create opportunities to laugh. Laughter provides a mood boost, so swap humorous stories and jokes with your loved ones, watch a comedy, or read a funny book.</a:t>
            </a:r>
          </a:p>
          <a:p>
            <a:pPr marL="0" indent="0" algn="just">
              <a:buNone/>
            </a:pPr>
            <a:endParaRPr lang="en-US" dirty="0">
              <a:latin typeface="Avenir Book"/>
              <a:cs typeface="Avenir Book"/>
            </a:endParaRPr>
          </a:p>
          <a:p>
            <a:pPr algn="just"/>
            <a:r>
              <a:rPr lang="en-US" dirty="0">
                <a:latin typeface="Avenir Book"/>
                <a:cs typeface="Avenir Book"/>
              </a:rPr>
              <a:t>When you’re depressed, it can be hard to find the motivation to do anything—let alone look after your health. But your health habits have an impact on depression symptoms. The better care you take of your body, the better you’ll feel.</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1746652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96000"/>
          </a:xfrm>
        </p:spPr>
        <p:txBody>
          <a:bodyPr>
            <a:normAutofit fontScale="70000" lnSpcReduction="20000"/>
          </a:bodyPr>
          <a:lstStyle/>
          <a:p>
            <a:pPr marL="0" indent="0" algn="ctr">
              <a:buNone/>
            </a:pPr>
            <a:r>
              <a:rPr lang="en-US" sz="2800" dirty="0">
                <a:solidFill>
                  <a:srgbClr val="FF0000"/>
                </a:solidFill>
                <a:latin typeface="Avenir Book"/>
                <a:cs typeface="Avenir Book"/>
              </a:rPr>
              <a:t>How Does Psychopharmacology/Antidepressants </a:t>
            </a:r>
            <a:endParaRPr lang="en-US" sz="2800" dirty="0" smtClean="0">
              <a:solidFill>
                <a:srgbClr val="FF0000"/>
              </a:solidFill>
              <a:latin typeface="Avenir Book"/>
              <a:cs typeface="Avenir Book"/>
            </a:endParaRPr>
          </a:p>
          <a:p>
            <a:pPr marL="0" indent="0" algn="ctr">
              <a:buNone/>
            </a:pPr>
            <a:r>
              <a:rPr lang="en-US" sz="2800" dirty="0" smtClean="0">
                <a:solidFill>
                  <a:srgbClr val="FF0000"/>
                </a:solidFill>
                <a:latin typeface="Avenir Book"/>
                <a:cs typeface="Avenir Book"/>
              </a:rPr>
              <a:t>Relieve </a:t>
            </a:r>
            <a:r>
              <a:rPr lang="en-US" sz="2800" dirty="0">
                <a:solidFill>
                  <a:srgbClr val="FF0000"/>
                </a:solidFill>
                <a:latin typeface="Avenir Book"/>
                <a:cs typeface="Avenir Book"/>
              </a:rPr>
              <a:t>Depression </a:t>
            </a:r>
            <a:r>
              <a:rPr lang="en-US" sz="2800" dirty="0" smtClean="0">
                <a:solidFill>
                  <a:srgbClr val="FF0000"/>
                </a:solidFill>
                <a:latin typeface="Avenir Book"/>
                <a:cs typeface="Avenir Book"/>
              </a:rPr>
              <a:t>in Older Adulthood?</a:t>
            </a:r>
            <a:endParaRPr lang="en-US" sz="2800" dirty="0">
              <a:solidFill>
                <a:srgbClr val="FF0000"/>
              </a:solidFill>
              <a:latin typeface="Avenir Book"/>
              <a:cs typeface="Avenir Book"/>
            </a:endParaRPr>
          </a:p>
          <a:p>
            <a:pPr marL="0" indent="0">
              <a:buNone/>
            </a:pPr>
            <a:endParaRPr lang="en-US" sz="2800" dirty="0">
              <a:latin typeface="Avenir Book"/>
              <a:cs typeface="Avenir Book"/>
            </a:endParaRPr>
          </a:p>
          <a:p>
            <a:pPr marL="0" indent="0" algn="just">
              <a:buNone/>
            </a:pPr>
            <a:r>
              <a:rPr lang="en-US" dirty="0">
                <a:latin typeface="Avenir Book"/>
                <a:cs typeface="Avenir Book"/>
              </a:rPr>
              <a:t>Most of the available antidepressants are believed to be equally effective in the elderly.  But the risk of side effects or potential reactions with other medicines must be carefully considered.</a:t>
            </a:r>
          </a:p>
          <a:p>
            <a:pPr algn="just"/>
            <a:endParaRPr lang="en-US" dirty="0">
              <a:latin typeface="Avenir Book"/>
              <a:cs typeface="Avenir Book"/>
            </a:endParaRPr>
          </a:p>
          <a:p>
            <a:pPr marL="0" indent="0" algn="just">
              <a:buNone/>
            </a:pPr>
            <a:r>
              <a:rPr lang="en-US" dirty="0">
                <a:latin typeface="Avenir Book"/>
                <a:cs typeface="Avenir Book"/>
              </a:rPr>
              <a:t>For example, certain older antidepressants such as amitriptyline and imipramine can be sedating or cause a sudden drop in blood pressure when a person stands– which can lead to falls and fractures. </a:t>
            </a:r>
            <a:r>
              <a:rPr lang="en-US" dirty="0">
                <a:solidFill>
                  <a:srgbClr val="FFFFFF"/>
                </a:solidFill>
                <a:latin typeface="Avenir Book"/>
                <a:cs typeface="Avenir Book"/>
              </a:rPr>
              <a:t>antidepressants are believed to be equally effective in elderly adults. </a:t>
            </a:r>
            <a:endParaRPr lang="en-US" dirty="0">
              <a:latin typeface="Avenir Book"/>
              <a:cs typeface="Avenir Book"/>
            </a:endParaRPr>
          </a:p>
          <a:p>
            <a:pPr marL="0" indent="0" algn="just">
              <a:buNone/>
            </a:pPr>
            <a:endParaRPr lang="en-US" dirty="0" smtClean="0">
              <a:latin typeface="Avenir Book"/>
              <a:cs typeface="Avenir Book"/>
            </a:endParaRPr>
          </a:p>
          <a:p>
            <a:pPr marL="0" indent="0" algn="just">
              <a:buNone/>
            </a:pPr>
            <a:r>
              <a:rPr lang="en-US" dirty="0" smtClean="0">
                <a:latin typeface="Avenir Book"/>
                <a:cs typeface="Avenir Book"/>
              </a:rPr>
              <a:t>Antidepressants </a:t>
            </a:r>
            <a:r>
              <a:rPr lang="en-US" dirty="0">
                <a:latin typeface="Avenir Book"/>
                <a:cs typeface="Avenir Book"/>
              </a:rPr>
              <a:t>may take longer to start working in older people than they do in younger people. Since elderly people are more sensitive to medicines, doctors may prescribe lower doses at first. In general, the length of treatment for depression in the elderly is longer than it is in younger patients.</a:t>
            </a:r>
          </a:p>
          <a:p>
            <a:pPr algn="just"/>
            <a:endParaRPr lang="en-US" dirty="0">
              <a:latin typeface="Avenir Book"/>
              <a:cs typeface="Avenir Book"/>
            </a:endParaRPr>
          </a:p>
          <a:p>
            <a:pPr marL="0" indent="0">
              <a:buNone/>
            </a:pPr>
            <a:r>
              <a:rPr lang="en-US" dirty="0">
                <a:latin typeface="Avenir Book"/>
                <a:cs typeface="Avenir Book"/>
              </a:rPr>
              <a:t>Can Psychotherapy Help Relieve Depression In the Elderly?</a:t>
            </a:r>
          </a:p>
          <a:p>
            <a:pPr marL="0" indent="0" algn="just">
              <a:buNone/>
            </a:pPr>
            <a:endParaRPr lang="en-US" dirty="0">
              <a:latin typeface="Avenir Book"/>
              <a:cs typeface="Avenir Book"/>
            </a:endParaRPr>
          </a:p>
          <a:p>
            <a:pPr marL="0" indent="0" algn="just">
              <a:buNone/>
            </a:pPr>
            <a:r>
              <a:rPr lang="en-US" dirty="0">
                <a:latin typeface="Avenir Book"/>
                <a:cs typeface="Avenir Book"/>
              </a:rPr>
              <a:t>Most depressed people find that support from family and friends, involvement in self-help and support groups, and psychotherapy are helpful. </a:t>
            </a:r>
            <a:endParaRPr lang="en-US" dirty="0" smtClean="0">
              <a:latin typeface="Avenir Book"/>
              <a:cs typeface="Avenir Book"/>
            </a:endParaRPr>
          </a:p>
          <a:p>
            <a:pPr marL="0" indent="0" algn="just">
              <a:buNone/>
            </a:pPr>
            <a:endParaRPr lang="en-US" dirty="0">
              <a:latin typeface="Avenir Book"/>
              <a:cs typeface="Avenir Book"/>
            </a:endParaRPr>
          </a:p>
          <a:p>
            <a:pPr marL="0" indent="0" algn="just">
              <a:buNone/>
            </a:pPr>
            <a:r>
              <a:rPr lang="en-US" dirty="0" smtClean="0">
                <a:latin typeface="Avenir Book"/>
                <a:cs typeface="Avenir Book"/>
              </a:rPr>
              <a:t>Psychotherapy </a:t>
            </a:r>
            <a:r>
              <a:rPr lang="en-US" dirty="0">
                <a:latin typeface="Avenir Book"/>
                <a:cs typeface="Avenir Book"/>
              </a:rPr>
              <a:t>is especially beneficial for those who prefer not to take medicine and who have mild to moderate symptoms. It also is helpful for people who cannot take drugs because of side effects, interactions with other medicines, or other medical illnesses. </a:t>
            </a:r>
          </a:p>
        </p:txBody>
      </p:sp>
    </p:spTree>
    <p:extLst>
      <p:ext uri="{BB962C8B-B14F-4D97-AF65-F5344CB8AC3E}">
        <p14:creationId xmlns:p14="http://schemas.microsoft.com/office/powerpoint/2010/main" val="84535822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943600"/>
          </a:xfrm>
        </p:spPr>
        <p:txBody>
          <a:bodyPr>
            <a:normAutofit fontScale="92500" lnSpcReduction="20000"/>
          </a:bodyPr>
          <a:lstStyle/>
          <a:p>
            <a:pPr marL="0" indent="0" algn="ctr">
              <a:buNone/>
            </a:pPr>
            <a:r>
              <a:rPr lang="en-US" sz="2800" dirty="0">
                <a:solidFill>
                  <a:srgbClr val="FF0000"/>
                </a:solidFill>
                <a:latin typeface="Avenir Book"/>
                <a:cs typeface="Avenir Book"/>
              </a:rPr>
              <a:t>What are lifestyle changes </a:t>
            </a:r>
            <a:r>
              <a:rPr lang="en-US" sz="2800" dirty="0" smtClean="0">
                <a:solidFill>
                  <a:srgbClr val="FF0000"/>
                </a:solidFill>
                <a:latin typeface="Avenir Book"/>
                <a:cs typeface="Avenir Book"/>
              </a:rPr>
              <a:t>older adults </a:t>
            </a:r>
            <a:r>
              <a:rPr lang="en-US" sz="2800" dirty="0">
                <a:solidFill>
                  <a:srgbClr val="FF0000"/>
                </a:solidFill>
                <a:latin typeface="Avenir Book"/>
                <a:cs typeface="Avenir Book"/>
              </a:rPr>
              <a:t>can </a:t>
            </a:r>
            <a:r>
              <a:rPr lang="en-US" sz="2800" dirty="0" smtClean="0">
                <a:solidFill>
                  <a:srgbClr val="FF0000"/>
                </a:solidFill>
                <a:latin typeface="Avenir Book"/>
                <a:cs typeface="Avenir Book"/>
              </a:rPr>
              <a:t>make</a:t>
            </a:r>
          </a:p>
          <a:p>
            <a:pPr marL="0" indent="0" algn="ctr">
              <a:buNone/>
            </a:pPr>
            <a:r>
              <a:rPr lang="en-US" sz="2800" dirty="0" smtClean="0">
                <a:solidFill>
                  <a:srgbClr val="FF0000"/>
                </a:solidFill>
                <a:latin typeface="Avenir Book"/>
                <a:cs typeface="Avenir Book"/>
              </a:rPr>
              <a:t> </a:t>
            </a:r>
            <a:r>
              <a:rPr lang="en-US" sz="2800" dirty="0">
                <a:solidFill>
                  <a:srgbClr val="FF0000"/>
                </a:solidFill>
                <a:latin typeface="Avenir Book"/>
                <a:cs typeface="Avenir Book"/>
              </a:rPr>
              <a:t>to lead a healthy life as they age?</a:t>
            </a:r>
          </a:p>
          <a:p>
            <a:pPr marL="0" indent="0" algn="just">
              <a:buNone/>
            </a:pPr>
            <a:endParaRPr lang="en-US" sz="2100" dirty="0">
              <a:latin typeface="Avenir Book"/>
              <a:cs typeface="Avenir Book"/>
            </a:endParaRPr>
          </a:p>
          <a:p>
            <a:pPr marL="0" indent="0" algn="just">
              <a:buNone/>
            </a:pPr>
            <a:r>
              <a:rPr lang="en-US" sz="2100" dirty="0">
                <a:latin typeface="Avenir Book"/>
                <a:cs typeface="Avenir Book"/>
              </a:rPr>
              <a:t>A balanced diet and participation in regular exercise are paramount in maintaining a healthy life for people of all ages. Routine exercise and healthy diet in seniors can have an even more noticeable impact in their general well-being.</a:t>
            </a:r>
          </a:p>
          <a:p>
            <a:pPr marL="0" indent="0" algn="just">
              <a:buNone/>
            </a:pPr>
            <a:endParaRPr lang="en-US" sz="2100" dirty="0">
              <a:latin typeface="Avenir Book"/>
              <a:cs typeface="Avenir Book"/>
            </a:endParaRPr>
          </a:p>
          <a:p>
            <a:pPr marL="0" indent="0" algn="just">
              <a:buNone/>
            </a:pPr>
            <a:r>
              <a:rPr lang="en-US" sz="2100" dirty="0">
                <a:latin typeface="Avenir Book"/>
                <a:cs typeface="Avenir Book"/>
              </a:rPr>
              <a:t>Many diseases in seniors may be prevented or at least slowed down as a result of a healthy lifestyle. Osteoporosis, arthritis, heart disease, HTN, high cholesterol and depression can be prevented through a healthy lifestyle</a:t>
            </a:r>
          </a:p>
          <a:p>
            <a:pPr marL="0" indent="0" algn="just">
              <a:buNone/>
            </a:pPr>
            <a:endParaRPr lang="en-US" sz="2100" u="sng" dirty="0">
              <a:latin typeface="Avenir Book"/>
              <a:cs typeface="Avenir Book"/>
            </a:endParaRPr>
          </a:p>
          <a:p>
            <a:pPr marL="0" indent="0" algn="just">
              <a:buNone/>
            </a:pPr>
            <a:r>
              <a:rPr lang="en-US" sz="2100" dirty="0">
                <a:latin typeface="Avenir Book"/>
                <a:cs typeface="Avenir Book"/>
              </a:rPr>
              <a:t>In addition to diet and exercise, other important life style modifications to lead a healthier life in seniors include:</a:t>
            </a:r>
          </a:p>
          <a:p>
            <a:pPr marL="0" indent="0" algn="just">
              <a:buNone/>
            </a:pPr>
            <a:endParaRPr lang="en-US" sz="2800" dirty="0">
              <a:latin typeface="Avenir Book"/>
              <a:cs typeface="Avenir Book"/>
            </a:endParaRPr>
          </a:p>
          <a:p>
            <a:pPr algn="just"/>
            <a:r>
              <a:rPr lang="en-US" sz="2000" dirty="0">
                <a:latin typeface="Avenir Book"/>
                <a:cs typeface="Avenir Book"/>
              </a:rPr>
              <a:t>Limiting alcohol intake to one drink daily</a:t>
            </a:r>
            <a:endParaRPr lang="en-US" sz="2000" u="sng" dirty="0">
              <a:latin typeface="Avenir Book"/>
              <a:cs typeface="Avenir Book"/>
              <a:hlinkClick r:id="rId2"/>
            </a:endParaRPr>
          </a:p>
          <a:p>
            <a:pPr algn="just"/>
            <a:r>
              <a:rPr lang="en-US" sz="2000" dirty="0">
                <a:latin typeface="Avenir Book"/>
                <a:cs typeface="Avenir Book"/>
              </a:rPr>
              <a:t>Using skin moisturizers and sun protection</a:t>
            </a:r>
            <a:endParaRPr lang="en-US" sz="2000" u="sng" dirty="0">
              <a:latin typeface="Avenir Book"/>
              <a:cs typeface="Avenir Book"/>
              <a:hlinkClick r:id="rId3"/>
            </a:endParaRPr>
          </a:p>
          <a:p>
            <a:pPr algn="just"/>
            <a:r>
              <a:rPr lang="en-US" sz="2000" dirty="0">
                <a:latin typeface="Avenir Book"/>
                <a:cs typeface="Avenir Book"/>
              </a:rPr>
              <a:t>Brushing and flossing teeth once or twice a day</a:t>
            </a:r>
          </a:p>
          <a:p>
            <a:pPr algn="just"/>
            <a:r>
              <a:rPr lang="en-US" sz="2000" dirty="0">
                <a:latin typeface="Avenir Book"/>
                <a:cs typeface="Avenir Book"/>
              </a:rPr>
              <a:t>Staying proactive in own healthcare and participating in decision making</a:t>
            </a:r>
          </a:p>
          <a:p>
            <a:pPr algn="just"/>
            <a:r>
              <a:rPr lang="en-US" sz="2000" dirty="0">
                <a:latin typeface="Avenir Book"/>
                <a:cs typeface="Avenir Book"/>
              </a:rPr>
              <a:t>Going to the primary care doctor routinely</a:t>
            </a:r>
          </a:p>
          <a:p>
            <a:pPr algn="just"/>
            <a:endParaRPr lang="en-US" dirty="0"/>
          </a:p>
        </p:txBody>
      </p:sp>
    </p:spTree>
    <p:extLst>
      <p:ext uri="{BB962C8B-B14F-4D97-AF65-F5344CB8AC3E}">
        <p14:creationId xmlns:p14="http://schemas.microsoft.com/office/powerpoint/2010/main" val="2196244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5943600"/>
          </a:xfrm>
        </p:spPr>
        <p:txBody>
          <a:bodyPr>
            <a:normAutofit fontScale="70000" lnSpcReduction="20000"/>
          </a:bodyPr>
          <a:lstStyle/>
          <a:p>
            <a:pPr marL="0" indent="0" algn="ctr">
              <a:buNone/>
            </a:pPr>
            <a:r>
              <a:rPr lang="en-US" sz="3200" dirty="0">
                <a:solidFill>
                  <a:srgbClr val="FF0000"/>
                </a:solidFill>
                <a:latin typeface="Avenir Book"/>
                <a:cs typeface="Avenir Book"/>
              </a:rPr>
              <a:t>Helping Seniors Cope</a:t>
            </a:r>
          </a:p>
          <a:p>
            <a:pPr marL="0" indent="0">
              <a:buNone/>
            </a:pPr>
            <a:endParaRPr lang="en-US" sz="3200" dirty="0">
              <a:latin typeface="Avenir Book"/>
              <a:cs typeface="Avenir Book"/>
            </a:endParaRPr>
          </a:p>
          <a:p>
            <a:pPr marL="0" indent="0" algn="just">
              <a:buNone/>
            </a:pPr>
            <a:r>
              <a:rPr lang="en-US" dirty="0">
                <a:latin typeface="Avenir Book"/>
                <a:cs typeface="Avenir Book"/>
              </a:rPr>
              <a:t>The best thing you can do to help a senior live a worry-free life is to listen to him or her, and to be vigilant about detecting any problems that he or she may not feel comfortable sharing. Be sensitive to their feelings and fears, and initiate conversations about the concerns of later life.</a:t>
            </a:r>
          </a:p>
          <a:p>
            <a:pPr marL="0" indent="0" algn="just">
              <a:buNone/>
            </a:pPr>
            <a:endParaRPr lang="en-US" dirty="0" smtClean="0">
              <a:latin typeface="Avenir Book"/>
              <a:cs typeface="Avenir Book"/>
            </a:endParaRPr>
          </a:p>
          <a:p>
            <a:pPr marL="0" indent="0" algn="just">
              <a:buNone/>
            </a:pPr>
            <a:r>
              <a:rPr lang="en-US" dirty="0" smtClean="0">
                <a:latin typeface="Avenir Book"/>
                <a:cs typeface="Avenir Book"/>
              </a:rPr>
              <a:t>Socialization </a:t>
            </a:r>
            <a:r>
              <a:rPr lang="en-US" dirty="0">
                <a:latin typeface="Avenir Book"/>
                <a:cs typeface="Avenir Book"/>
              </a:rPr>
              <a:t>and relationships are very important to a human’s well-being. If you notice your senior withdrawing from social activities, encourage him or her to join a senior center, attend church or participate in any other event that may interest him or her. Transportation is often a problem for seniors who no longer drive their own vehicle, but you can help by arranging for public or private ride assistance.</a:t>
            </a:r>
          </a:p>
          <a:p>
            <a:pPr marL="0" indent="0">
              <a:buNone/>
            </a:pPr>
            <a:endParaRPr lang="en-US" dirty="0">
              <a:latin typeface="Avenir Book"/>
              <a:cs typeface="Avenir Book"/>
            </a:endParaRPr>
          </a:p>
          <a:p>
            <a:pPr marL="0" indent="0">
              <a:buNone/>
            </a:pPr>
            <a:r>
              <a:rPr lang="en-US" sz="3200" dirty="0">
                <a:latin typeface="Avenir Book"/>
                <a:cs typeface="Avenir Book"/>
              </a:rPr>
              <a:t>You can help a senior keep a sharp memory by using these  tips:</a:t>
            </a:r>
          </a:p>
          <a:p>
            <a:pPr marL="0" indent="0">
              <a:buNone/>
            </a:pPr>
            <a:endParaRPr lang="en-US" sz="3200" u="sng" dirty="0">
              <a:latin typeface="Avenir Book"/>
              <a:cs typeface="Avenir Book"/>
              <a:hlinkClick r:id="rId2"/>
            </a:endParaRPr>
          </a:p>
          <a:p>
            <a:r>
              <a:rPr lang="en-US" dirty="0">
                <a:latin typeface="Avenir Book"/>
                <a:cs typeface="Avenir Book"/>
              </a:rPr>
              <a:t>Stay mentally active</a:t>
            </a:r>
          </a:p>
          <a:p>
            <a:r>
              <a:rPr lang="en-US" dirty="0">
                <a:latin typeface="Avenir Book"/>
                <a:cs typeface="Avenir Book"/>
              </a:rPr>
              <a:t>Socialize regularly</a:t>
            </a:r>
          </a:p>
          <a:p>
            <a:r>
              <a:rPr lang="en-US" dirty="0">
                <a:latin typeface="Avenir Book"/>
                <a:cs typeface="Avenir Book"/>
              </a:rPr>
              <a:t>Get organized</a:t>
            </a:r>
          </a:p>
          <a:p>
            <a:r>
              <a:rPr lang="en-US" dirty="0">
                <a:latin typeface="Avenir Book"/>
                <a:cs typeface="Avenir Book"/>
              </a:rPr>
              <a:t>Focus</a:t>
            </a:r>
          </a:p>
          <a:p>
            <a:r>
              <a:rPr lang="en-US" dirty="0">
                <a:latin typeface="Avenir Book"/>
                <a:cs typeface="Avenir Book"/>
              </a:rPr>
              <a:t>Eat a healthy diet</a:t>
            </a:r>
          </a:p>
          <a:p>
            <a:r>
              <a:rPr lang="en-US" dirty="0">
                <a:latin typeface="Avenir Book"/>
                <a:cs typeface="Avenir Book"/>
              </a:rPr>
              <a:t>Daily physical activity</a:t>
            </a:r>
          </a:p>
          <a:p>
            <a:r>
              <a:rPr lang="en-US" dirty="0">
                <a:latin typeface="Avenir Book"/>
                <a:cs typeface="Avenir Book"/>
              </a:rPr>
              <a:t>Manage chronic illnesses</a:t>
            </a:r>
          </a:p>
          <a:p>
            <a:endParaRPr lang="en-US" dirty="0"/>
          </a:p>
        </p:txBody>
      </p:sp>
    </p:spTree>
    <p:extLst>
      <p:ext uri="{BB962C8B-B14F-4D97-AF65-F5344CB8AC3E}">
        <p14:creationId xmlns:p14="http://schemas.microsoft.com/office/powerpoint/2010/main" val="1658790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85000" lnSpcReduction="20000"/>
          </a:bodyPr>
          <a:lstStyle/>
          <a:p>
            <a:pPr marL="0" indent="0" algn="just">
              <a:buNone/>
            </a:pPr>
            <a:r>
              <a:rPr lang="en-US" dirty="0">
                <a:latin typeface="Avenir Book"/>
                <a:cs typeface="Avenir Book"/>
              </a:rPr>
              <a:t>Remind seniors that the aging brain as capable of learning when it comes to creativity and learning new skills. The Alliance for Aging Research suggests these 10 ways to keep the brain young:</a:t>
            </a:r>
          </a:p>
          <a:p>
            <a:endParaRPr lang="en-US" dirty="0">
              <a:latin typeface="Avenir Book"/>
              <a:cs typeface="Avenir Book"/>
            </a:endParaRPr>
          </a:p>
          <a:p>
            <a:r>
              <a:rPr lang="en-US" dirty="0">
                <a:latin typeface="Avenir Book"/>
                <a:cs typeface="Avenir Book"/>
              </a:rPr>
              <a:t>Play games that challenge your mind</a:t>
            </a:r>
          </a:p>
          <a:p>
            <a:r>
              <a:rPr lang="en-US" dirty="0">
                <a:latin typeface="Avenir Book"/>
                <a:cs typeface="Avenir Book"/>
              </a:rPr>
              <a:t>Explore new hobby or craft possibilities</a:t>
            </a:r>
          </a:p>
          <a:p>
            <a:r>
              <a:rPr lang="en-US" dirty="0">
                <a:latin typeface="Avenir Book"/>
                <a:cs typeface="Avenir Book"/>
              </a:rPr>
              <a:t>Take a class or course</a:t>
            </a:r>
          </a:p>
          <a:p>
            <a:r>
              <a:rPr lang="en-US" dirty="0">
                <a:latin typeface="Avenir Book"/>
                <a:cs typeface="Avenir Book"/>
              </a:rPr>
              <a:t>Write your autobiography or create a family history scrapbook</a:t>
            </a:r>
          </a:p>
          <a:p>
            <a:r>
              <a:rPr lang="en-US" dirty="0">
                <a:latin typeface="Avenir Book"/>
                <a:cs typeface="Avenir Book"/>
              </a:rPr>
              <a:t>Work as a volunteer with a non-profit organization</a:t>
            </a:r>
          </a:p>
          <a:p>
            <a:r>
              <a:rPr lang="en-US" dirty="0">
                <a:latin typeface="Avenir Book"/>
                <a:cs typeface="Avenir Book"/>
              </a:rPr>
              <a:t>Consider starting a new part-time career</a:t>
            </a:r>
          </a:p>
          <a:p>
            <a:r>
              <a:rPr lang="en-US" dirty="0">
                <a:latin typeface="Avenir Book"/>
                <a:cs typeface="Avenir Book"/>
              </a:rPr>
              <a:t>Visit a new place</a:t>
            </a:r>
          </a:p>
          <a:p>
            <a:r>
              <a:rPr lang="en-US" dirty="0">
                <a:latin typeface="Avenir Book"/>
                <a:cs typeface="Avenir Book"/>
              </a:rPr>
              <a:t>Organize an activity for a group of friends or family members</a:t>
            </a:r>
          </a:p>
          <a:p>
            <a:r>
              <a:rPr lang="en-US" dirty="0">
                <a:latin typeface="Avenir Book"/>
                <a:cs typeface="Avenir Book"/>
              </a:rPr>
              <a:t>Write letters to your loved ones</a:t>
            </a:r>
          </a:p>
          <a:p>
            <a:r>
              <a:rPr lang="en-US" dirty="0">
                <a:latin typeface="Avenir Book"/>
                <a:cs typeface="Avenir Book"/>
              </a:rPr>
              <a:t>Keep a dream journal</a:t>
            </a:r>
          </a:p>
          <a:p>
            <a:pPr marL="0" indent="0">
              <a:buNone/>
            </a:pPr>
            <a:endParaRPr lang="en-US" dirty="0">
              <a:latin typeface="Avenir Book"/>
              <a:cs typeface="Avenir Book"/>
            </a:endParaRPr>
          </a:p>
          <a:p>
            <a:pPr marL="0" indent="0" algn="just">
              <a:buNone/>
            </a:pPr>
            <a:r>
              <a:rPr lang="en-US" dirty="0">
                <a:latin typeface="Avenir Book"/>
                <a:cs typeface="Avenir Book"/>
              </a:rPr>
              <a:t>Combat the negative effects of ageism by researching and discussing this troubling social problem with your senior. Make sure that he or she does not buy into the stereotypical images of the elderly that are frequently portrayed by various types of media. Be prepared to act as an advocate if his or her life is ever directly influenced by ageism.</a:t>
            </a:r>
          </a:p>
          <a:p>
            <a:endParaRPr lang="en-US" dirty="0"/>
          </a:p>
        </p:txBody>
      </p:sp>
    </p:spTree>
    <p:extLst>
      <p:ext uri="{BB962C8B-B14F-4D97-AF65-F5344CB8AC3E}">
        <p14:creationId xmlns:p14="http://schemas.microsoft.com/office/powerpoint/2010/main" val="1318503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28600" y="609600"/>
            <a:ext cx="8763000" cy="5782056"/>
          </a:xfrm>
        </p:spPr>
        <p:txBody>
          <a:bodyPr>
            <a:normAutofit fontScale="70000" lnSpcReduction="20000"/>
          </a:bodyPr>
          <a:lstStyle/>
          <a:p>
            <a:pPr algn="just">
              <a:buFont typeface="Wingdings" charset="2"/>
              <a:buChar char="§"/>
            </a:pPr>
            <a:endParaRPr lang="en-US" dirty="0" smtClean="0">
              <a:latin typeface="Avenir Book"/>
              <a:cs typeface="Avenir Book"/>
            </a:endParaRPr>
          </a:p>
          <a:p>
            <a:pPr algn="just">
              <a:buFont typeface="Wingdings" charset="2"/>
              <a:buChar char="§"/>
            </a:pPr>
            <a:r>
              <a:rPr lang="en-US" dirty="0" smtClean="0">
                <a:latin typeface="Avenir Book"/>
                <a:cs typeface="Avenir Book"/>
              </a:rPr>
              <a:t>Have </a:t>
            </a:r>
            <a:r>
              <a:rPr lang="en-US" dirty="0">
                <a:latin typeface="Avenir Book"/>
                <a:cs typeface="Avenir Book"/>
              </a:rPr>
              <a:t>you lost interest in the </a:t>
            </a:r>
            <a:r>
              <a:rPr lang="en-US" dirty="0" smtClean="0">
                <a:latin typeface="Avenir Book"/>
                <a:cs typeface="Avenir Book"/>
              </a:rPr>
              <a:t>activities</a:t>
            </a:r>
          </a:p>
          <a:p>
            <a:pPr marL="0" indent="0" algn="just">
              <a:buNone/>
            </a:pPr>
            <a:r>
              <a:rPr lang="en-US" dirty="0">
                <a:latin typeface="Avenir Book"/>
                <a:cs typeface="Avenir Book"/>
              </a:rPr>
              <a:t> </a:t>
            </a:r>
            <a:r>
              <a:rPr lang="en-US" dirty="0" smtClean="0">
                <a:latin typeface="Avenir Book"/>
                <a:cs typeface="Avenir Book"/>
              </a:rPr>
              <a:t>  </a:t>
            </a:r>
            <a:r>
              <a:rPr lang="en-US" dirty="0">
                <a:latin typeface="Avenir Book"/>
                <a:cs typeface="Avenir Book"/>
              </a:rPr>
              <a:t>you used to enjoy? </a:t>
            </a:r>
            <a:endParaRPr lang="en-US" dirty="0" smtClean="0">
              <a:latin typeface="Avenir Book"/>
              <a:cs typeface="Avenir Book"/>
            </a:endParaRPr>
          </a:p>
          <a:p>
            <a:pPr algn="just">
              <a:buFont typeface="Wingdings" charset="2"/>
              <a:buChar char="§"/>
            </a:pPr>
            <a:endParaRPr lang="en-US" dirty="0" smtClean="0">
              <a:latin typeface="Avenir Book"/>
              <a:cs typeface="Avenir Book"/>
            </a:endParaRPr>
          </a:p>
          <a:p>
            <a:pPr algn="just">
              <a:buFont typeface="Wingdings" charset="2"/>
              <a:buChar char="§"/>
            </a:pPr>
            <a:r>
              <a:rPr lang="en-US" dirty="0" smtClean="0">
                <a:latin typeface="Avenir Book"/>
                <a:cs typeface="Avenir Book"/>
              </a:rPr>
              <a:t>Do </a:t>
            </a:r>
            <a:r>
              <a:rPr lang="en-US" dirty="0">
                <a:latin typeface="Avenir Book"/>
                <a:cs typeface="Avenir Book"/>
              </a:rPr>
              <a:t>you struggle with feelings of </a:t>
            </a:r>
            <a:endParaRPr lang="en-US" dirty="0" smtClean="0">
              <a:latin typeface="Avenir Book"/>
              <a:cs typeface="Avenir Book"/>
            </a:endParaRPr>
          </a:p>
          <a:p>
            <a:pPr marL="0" indent="0" algn="just">
              <a:buNone/>
            </a:pPr>
            <a:r>
              <a:rPr lang="en-US" dirty="0">
                <a:latin typeface="Avenir Book"/>
                <a:cs typeface="Avenir Book"/>
              </a:rPr>
              <a:t> </a:t>
            </a:r>
            <a:r>
              <a:rPr lang="en-US" dirty="0" smtClean="0">
                <a:latin typeface="Avenir Book"/>
                <a:cs typeface="Avenir Book"/>
              </a:rPr>
              <a:t> helplessness </a:t>
            </a:r>
            <a:r>
              <a:rPr lang="en-US" dirty="0">
                <a:latin typeface="Avenir Book"/>
                <a:cs typeface="Avenir Book"/>
              </a:rPr>
              <a:t>and hopelessness? </a:t>
            </a:r>
            <a:endParaRPr lang="en-US" dirty="0" smtClean="0">
              <a:latin typeface="Avenir Book"/>
              <a:cs typeface="Avenir Book"/>
            </a:endParaRPr>
          </a:p>
          <a:p>
            <a:pPr algn="just">
              <a:buFont typeface="Wingdings" charset="2"/>
              <a:buChar char="§"/>
            </a:pPr>
            <a:endParaRPr lang="en-US" dirty="0" smtClean="0">
              <a:latin typeface="Avenir Book"/>
              <a:cs typeface="Avenir Book"/>
            </a:endParaRPr>
          </a:p>
          <a:p>
            <a:pPr algn="just">
              <a:buFont typeface="Wingdings" charset="2"/>
              <a:buChar char="§"/>
            </a:pPr>
            <a:r>
              <a:rPr lang="en-US" dirty="0" smtClean="0">
                <a:latin typeface="Avenir Book"/>
                <a:cs typeface="Avenir Book"/>
              </a:rPr>
              <a:t>Are </a:t>
            </a:r>
            <a:r>
              <a:rPr lang="en-US" dirty="0">
                <a:latin typeface="Avenir Book"/>
                <a:cs typeface="Avenir Book"/>
              </a:rPr>
              <a:t>you finding it harder </a:t>
            </a:r>
            <a:r>
              <a:rPr lang="en-US" dirty="0" smtClean="0">
                <a:latin typeface="Avenir Book"/>
                <a:cs typeface="Avenir Book"/>
              </a:rPr>
              <a:t>and</a:t>
            </a:r>
          </a:p>
          <a:p>
            <a:pPr marL="0" indent="0" algn="just">
              <a:buNone/>
            </a:pPr>
            <a:r>
              <a:rPr lang="en-US" dirty="0">
                <a:latin typeface="Avenir Book"/>
                <a:cs typeface="Avenir Book"/>
              </a:rPr>
              <a:t> </a:t>
            </a:r>
            <a:r>
              <a:rPr lang="en-US" dirty="0" smtClean="0">
                <a:latin typeface="Avenir Book"/>
                <a:cs typeface="Avenir Book"/>
              </a:rPr>
              <a:t> harder </a:t>
            </a:r>
            <a:r>
              <a:rPr lang="en-US" dirty="0">
                <a:latin typeface="Avenir Book"/>
                <a:cs typeface="Avenir Book"/>
              </a:rPr>
              <a:t>to get through the day</a:t>
            </a:r>
            <a:r>
              <a:rPr lang="en-US" dirty="0" smtClean="0">
                <a:latin typeface="Avenir Book"/>
                <a:cs typeface="Avenir Book"/>
              </a:rPr>
              <a:t>?</a:t>
            </a:r>
          </a:p>
          <a:p>
            <a:pPr marL="0" indent="0" algn="just">
              <a:buNone/>
            </a:pPr>
            <a:r>
              <a:rPr lang="en-US" dirty="0" smtClean="0">
                <a:latin typeface="Avenir Book"/>
                <a:cs typeface="Avenir Book"/>
              </a:rPr>
              <a:t> </a:t>
            </a:r>
          </a:p>
          <a:p>
            <a:pPr algn="just">
              <a:buFont typeface="Wingdings" charset="2"/>
              <a:buChar char="§"/>
            </a:pPr>
            <a:r>
              <a:rPr lang="en-US" dirty="0" smtClean="0">
                <a:latin typeface="Avenir Book"/>
                <a:cs typeface="Avenir Book"/>
              </a:rPr>
              <a:t>If </a:t>
            </a:r>
            <a:r>
              <a:rPr lang="en-US" dirty="0">
                <a:latin typeface="Avenir Book"/>
                <a:cs typeface="Avenir Book"/>
              </a:rPr>
              <a:t>so, you’re not alone. Depression can happen to any of us as we age, regardless of our background or achievements</a:t>
            </a:r>
            <a:r>
              <a:rPr lang="en-US" dirty="0" smtClean="0">
                <a:latin typeface="Avenir Book"/>
                <a:cs typeface="Avenir Book"/>
              </a:rPr>
              <a:t>.</a:t>
            </a:r>
          </a:p>
          <a:p>
            <a:pPr algn="just">
              <a:buFont typeface="Wingdings" charset="2"/>
              <a:buChar char="§"/>
            </a:pPr>
            <a:endParaRPr lang="en-US" dirty="0" smtClean="0">
              <a:latin typeface="Avenir Book"/>
              <a:cs typeface="Avenir Book"/>
            </a:endParaRPr>
          </a:p>
          <a:p>
            <a:pPr algn="just">
              <a:buFont typeface="Wingdings" charset="2"/>
              <a:buChar char="§"/>
            </a:pPr>
            <a:r>
              <a:rPr lang="en-US" dirty="0" smtClean="0">
                <a:latin typeface="Avenir Book"/>
                <a:cs typeface="Avenir Book"/>
              </a:rPr>
              <a:t>But </a:t>
            </a:r>
            <a:r>
              <a:rPr lang="en-US" dirty="0">
                <a:latin typeface="Avenir Book"/>
                <a:cs typeface="Avenir Book"/>
              </a:rPr>
              <a:t>depression is far from an inevitable part of getting older</a:t>
            </a:r>
            <a:r>
              <a:rPr lang="en-US" dirty="0" smtClean="0">
                <a:latin typeface="Avenir Book"/>
                <a:cs typeface="Avenir Book"/>
              </a:rPr>
              <a:t>.</a:t>
            </a:r>
          </a:p>
          <a:p>
            <a:pPr marL="0" indent="0" algn="just">
              <a:buNone/>
            </a:pPr>
            <a:r>
              <a:rPr lang="en-US" dirty="0" smtClean="0">
                <a:latin typeface="Avenir Book"/>
                <a:cs typeface="Avenir Book"/>
              </a:rPr>
              <a:t> </a:t>
            </a:r>
          </a:p>
          <a:p>
            <a:pPr algn="just">
              <a:buFont typeface="Wingdings" charset="2"/>
              <a:buChar char="§"/>
            </a:pPr>
            <a:r>
              <a:rPr lang="en-US" dirty="0" smtClean="0">
                <a:latin typeface="Avenir Book"/>
                <a:cs typeface="Avenir Book"/>
              </a:rPr>
              <a:t>With </a:t>
            </a:r>
            <a:r>
              <a:rPr lang="en-US" dirty="0">
                <a:latin typeface="Avenir Book"/>
                <a:cs typeface="Avenir Book"/>
              </a:rPr>
              <a:t>the right support, treatment, and self-help strategies you can boost the way you feel, cope better with life’s changes, and make your senior years a healthy, happy, and fulfilling time.</a:t>
            </a:r>
          </a:p>
        </p:txBody>
      </p:sp>
      <p:sp>
        <p:nvSpPr>
          <p:cNvPr id="5" name="Slide Number Placeholder 4"/>
          <p:cNvSpPr>
            <a:spLocks noGrp="1"/>
          </p:cNvSpPr>
          <p:nvPr>
            <p:ph type="sldNum" sz="quarter" idx="12"/>
          </p:nvPr>
        </p:nvSpPr>
        <p:spPr/>
        <p:txBody>
          <a:bodyPr/>
          <a:lstStyle/>
          <a:p>
            <a:pPr>
              <a:defRPr/>
            </a:pPr>
            <a:endParaRPr lang="en-US"/>
          </a:p>
        </p:txBody>
      </p:sp>
      <p:pic>
        <p:nvPicPr>
          <p:cNvPr id="2" name="Picture 1" descr="downloa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600" y="762000"/>
            <a:ext cx="3962400" cy="2667000"/>
          </a:xfrm>
          <a:prstGeom prst="rect">
            <a:avLst/>
          </a:prstGeom>
        </p:spPr>
      </p:pic>
    </p:spTree>
    <p:extLst>
      <p:ext uri="{BB962C8B-B14F-4D97-AF65-F5344CB8AC3E}">
        <p14:creationId xmlns:p14="http://schemas.microsoft.com/office/powerpoint/2010/main" val="2928470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19800"/>
          </a:xfrm>
        </p:spPr>
        <p:txBody>
          <a:bodyPr>
            <a:normAutofit fontScale="77500" lnSpcReduction="20000"/>
          </a:bodyPr>
          <a:lstStyle/>
          <a:p>
            <a:pPr marL="0" indent="0" algn="ctr">
              <a:buNone/>
            </a:pPr>
            <a:r>
              <a:rPr lang="en-US" sz="3200" dirty="0">
                <a:solidFill>
                  <a:srgbClr val="FF0000"/>
                </a:solidFill>
                <a:latin typeface="Avenir Book"/>
                <a:cs typeface="Avenir Book"/>
              </a:rPr>
              <a:t>What are important safety measures for </a:t>
            </a:r>
            <a:r>
              <a:rPr lang="en-US" sz="3200" dirty="0" smtClean="0">
                <a:solidFill>
                  <a:srgbClr val="FF0000"/>
                </a:solidFill>
                <a:latin typeface="Avenir Book"/>
                <a:cs typeface="Avenir Book"/>
              </a:rPr>
              <a:t>older adults?</a:t>
            </a:r>
            <a:endParaRPr lang="en-US" sz="3200" dirty="0">
              <a:solidFill>
                <a:srgbClr val="FF0000"/>
              </a:solidFill>
              <a:latin typeface="Avenir Book"/>
              <a:cs typeface="Avenir Book"/>
            </a:endParaRPr>
          </a:p>
          <a:p>
            <a:endParaRPr lang="en-US" sz="3200" dirty="0">
              <a:latin typeface="Avenir Book"/>
              <a:cs typeface="Avenir Book"/>
            </a:endParaRPr>
          </a:p>
          <a:p>
            <a:pPr algn="just"/>
            <a:endParaRPr lang="en-US" u="sng" dirty="0">
              <a:latin typeface="Avenir Book"/>
              <a:cs typeface="Avenir Book"/>
              <a:hlinkClick r:id="rId2"/>
            </a:endParaRPr>
          </a:p>
          <a:p>
            <a:pPr algn="just"/>
            <a:r>
              <a:rPr lang="en-US" dirty="0">
                <a:latin typeface="Avenir Book"/>
                <a:cs typeface="Avenir Book"/>
              </a:rPr>
              <a:t>Simple home safety recommendations for seniors include:</a:t>
            </a:r>
          </a:p>
          <a:p>
            <a:pPr algn="just"/>
            <a:r>
              <a:rPr lang="en-US" dirty="0">
                <a:latin typeface="Avenir Book"/>
                <a:cs typeface="Avenir Book"/>
              </a:rPr>
              <a:t>Using canes or walkers and shower seats for fall prevention if unsteady on feet</a:t>
            </a:r>
          </a:p>
          <a:p>
            <a:pPr algn="just"/>
            <a:r>
              <a:rPr lang="en-US" dirty="0">
                <a:latin typeface="Avenir Book"/>
                <a:cs typeface="Avenir Book"/>
              </a:rPr>
              <a:t>Utilizing assist devices such as walkers, wheelchairs, scooters to promote safe mobility and independence if difficulty getting around</a:t>
            </a:r>
          </a:p>
          <a:p>
            <a:pPr algn="just"/>
            <a:r>
              <a:rPr lang="en-US" dirty="0">
                <a:latin typeface="Avenir Book"/>
                <a:cs typeface="Avenir Book"/>
              </a:rPr>
              <a:t>Replacing hard wood floors with carpeting for injury reduction in case of a fall (avoid throw rugs on hard wood floors or potentially slick surfaces)</a:t>
            </a:r>
          </a:p>
          <a:p>
            <a:pPr algn="just"/>
            <a:r>
              <a:rPr lang="en-US" dirty="0">
                <a:latin typeface="Avenir Book"/>
                <a:cs typeface="Avenir Book"/>
              </a:rPr>
              <a:t>Using hearing aids, wearing glasses, and installing good lighting to diminish effects of hearing and visual problems</a:t>
            </a:r>
          </a:p>
          <a:p>
            <a:pPr algn="just"/>
            <a:r>
              <a:rPr lang="en-US" dirty="0">
                <a:latin typeface="Avenir Book"/>
                <a:cs typeface="Avenir Book"/>
              </a:rPr>
              <a:t>Managing medications by taking advantage of pill boxes when keeping track of medications become burdensome</a:t>
            </a:r>
          </a:p>
          <a:p>
            <a:pPr algn="just"/>
            <a:r>
              <a:rPr lang="en-US" dirty="0">
                <a:latin typeface="Avenir Book"/>
                <a:cs typeface="Avenir Book"/>
              </a:rPr>
              <a:t>Hiring caregivers or accepting assistance from family members if activities of daily living become difficult</a:t>
            </a:r>
          </a:p>
          <a:p>
            <a:pPr algn="just"/>
            <a:r>
              <a:rPr lang="en-US" dirty="0">
                <a:latin typeface="Avenir Book"/>
                <a:cs typeface="Avenir Book"/>
              </a:rPr>
              <a:t>Scheduling routine sleep and wake times to improve sleep quality and day time efficiency</a:t>
            </a:r>
          </a:p>
          <a:p>
            <a:pPr algn="just"/>
            <a:r>
              <a:rPr lang="en-US" dirty="0">
                <a:latin typeface="Avenir Book"/>
                <a:cs typeface="Avenir Book"/>
              </a:rPr>
              <a:t>Subscribing to medical alert systems and programming emergency phone number into cell phones for easy access in cases of emergency</a:t>
            </a:r>
          </a:p>
          <a:p>
            <a:pPr algn="just"/>
            <a:r>
              <a:rPr lang="en-US" dirty="0">
                <a:latin typeface="Avenir Book"/>
                <a:cs typeface="Avenir Book"/>
              </a:rPr>
              <a:t>Planning regular social activities to improve social interactions</a:t>
            </a:r>
          </a:p>
          <a:p>
            <a:endParaRPr lang="en-US" dirty="0"/>
          </a:p>
        </p:txBody>
      </p:sp>
    </p:spTree>
    <p:extLst>
      <p:ext uri="{BB962C8B-B14F-4D97-AF65-F5344CB8AC3E}">
        <p14:creationId xmlns:p14="http://schemas.microsoft.com/office/powerpoint/2010/main" val="3968156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69" name="Title 1"/>
          <p:cNvSpPr>
            <a:spLocks noGrp="1"/>
          </p:cNvSpPr>
          <p:nvPr>
            <p:ph type="title"/>
          </p:nvPr>
        </p:nvSpPr>
        <p:spPr>
          <a:xfrm>
            <a:off x="1066800" y="685800"/>
            <a:ext cx="4876800" cy="1066800"/>
          </a:xfrm>
        </p:spPr>
        <p:txBody>
          <a:bodyPr>
            <a:noAutofit/>
          </a:bodyPr>
          <a:lstStyle/>
          <a:p>
            <a:pPr algn="ctr"/>
            <a:r>
              <a:rPr lang="en-US" sz="3200" dirty="0" smtClean="0">
                <a:solidFill>
                  <a:srgbClr val="FF0000"/>
                </a:solidFill>
                <a:latin typeface="Avenir Book"/>
                <a:ea typeface="Calisto MT" pitchFamily="18" charset="0"/>
                <a:cs typeface="Avenir Book"/>
              </a:rPr>
              <a:t>Psychopharmacology</a:t>
            </a:r>
          </a:p>
        </p:txBody>
      </p:sp>
      <p:sp>
        <p:nvSpPr>
          <p:cNvPr id="4" name="Content Placeholder 3"/>
          <p:cNvSpPr>
            <a:spLocks noGrp="1"/>
          </p:cNvSpPr>
          <p:nvPr>
            <p:ph sz="half" idx="1"/>
          </p:nvPr>
        </p:nvSpPr>
        <p:spPr>
          <a:xfrm>
            <a:off x="533400" y="2286000"/>
            <a:ext cx="7848600" cy="4114800"/>
          </a:xfrm>
        </p:spPr>
        <p:txBody>
          <a:bodyPr>
            <a:normAutofit/>
          </a:bodyPr>
          <a:lstStyle/>
          <a:p>
            <a:pPr marL="274320" indent="-274320" fontAlgn="auto">
              <a:spcBef>
                <a:spcPts val="580"/>
              </a:spcBef>
              <a:spcAft>
                <a:spcPts val="0"/>
              </a:spcAft>
              <a:buFont typeface="Wingdings 2"/>
              <a:buChar char=""/>
              <a:defRPr/>
            </a:pPr>
            <a:r>
              <a:rPr lang="en-US" sz="2400" dirty="0" smtClean="0">
                <a:latin typeface="Avenir Book"/>
                <a:cs typeface="Avenir Book"/>
              </a:rPr>
              <a:t>Control through medications</a:t>
            </a:r>
          </a:p>
          <a:p>
            <a:pPr marL="274320" indent="-274320" fontAlgn="auto">
              <a:spcBef>
                <a:spcPts val="580"/>
              </a:spcBef>
              <a:spcAft>
                <a:spcPts val="0"/>
              </a:spcAft>
              <a:buFont typeface="Wingdings 2"/>
              <a:buChar char=""/>
              <a:defRPr/>
            </a:pPr>
            <a:r>
              <a:rPr lang="en-US" sz="2400" dirty="0" smtClean="0">
                <a:latin typeface="Avenir Book"/>
                <a:cs typeface="Avenir Book"/>
              </a:rPr>
              <a:t>Drugs alter operation of neurotransmitters in the brain</a:t>
            </a:r>
          </a:p>
          <a:p>
            <a:pPr marL="274320" indent="-274320" fontAlgn="auto">
              <a:spcBef>
                <a:spcPts val="580"/>
              </a:spcBef>
              <a:spcAft>
                <a:spcPts val="0"/>
              </a:spcAft>
              <a:buFont typeface="Wingdings 2"/>
              <a:buChar char=""/>
              <a:defRPr/>
            </a:pPr>
            <a:r>
              <a:rPr lang="en-US" sz="2400" dirty="0" smtClean="0">
                <a:latin typeface="Avenir Book"/>
                <a:cs typeface="Avenir Book"/>
              </a:rPr>
              <a:t>Antidepressants</a:t>
            </a:r>
          </a:p>
          <a:p>
            <a:pPr marL="274320" indent="-274320" fontAlgn="auto">
              <a:spcBef>
                <a:spcPts val="580"/>
              </a:spcBef>
              <a:spcAft>
                <a:spcPts val="0"/>
              </a:spcAft>
              <a:buFont typeface="Wingdings 2"/>
              <a:buChar char=""/>
              <a:defRPr/>
            </a:pPr>
            <a:r>
              <a:rPr lang="en-US" sz="2400" dirty="0" smtClean="0">
                <a:latin typeface="Avenir Book"/>
                <a:cs typeface="Avenir Book"/>
              </a:rPr>
              <a:t>Mood Stabilizers</a:t>
            </a:r>
          </a:p>
          <a:p>
            <a:pPr marL="274320" indent="-274320" fontAlgn="auto">
              <a:spcBef>
                <a:spcPts val="580"/>
              </a:spcBef>
              <a:spcAft>
                <a:spcPts val="0"/>
              </a:spcAft>
              <a:buFont typeface="Wingdings 2"/>
              <a:buChar char=""/>
              <a:defRPr/>
            </a:pPr>
            <a:r>
              <a:rPr lang="en-US" sz="2400" dirty="0" smtClean="0">
                <a:latin typeface="Avenir Book"/>
                <a:cs typeface="Avenir Book"/>
              </a:rPr>
              <a:t>Antianxiety drugs</a:t>
            </a:r>
          </a:p>
          <a:p>
            <a:pPr marL="274320" indent="-274320" fontAlgn="auto">
              <a:spcBef>
                <a:spcPts val="580"/>
              </a:spcBef>
              <a:spcAft>
                <a:spcPts val="0"/>
              </a:spcAft>
              <a:buFont typeface="Wingdings 2"/>
              <a:buChar char=""/>
              <a:defRPr/>
            </a:pPr>
            <a:r>
              <a:rPr lang="en-US" sz="2400" dirty="0" smtClean="0">
                <a:latin typeface="Avenir Book"/>
                <a:cs typeface="Avenir Book"/>
              </a:rPr>
              <a:t>The same drugs do not necessarily work for the same symptoms for each patient </a:t>
            </a:r>
          </a:p>
          <a:p>
            <a:pPr marL="274320" indent="-274320" fontAlgn="auto">
              <a:spcBef>
                <a:spcPts val="580"/>
              </a:spcBef>
              <a:spcAft>
                <a:spcPts val="0"/>
              </a:spcAft>
              <a:buFont typeface="Wingdings 2"/>
              <a:buChar char=""/>
              <a:defRPr/>
            </a:pPr>
            <a:endParaRPr lang="en-US" sz="1730" dirty="0" smtClean="0">
              <a:cs typeface="Calisto MT"/>
            </a:endParaRPr>
          </a:p>
          <a:p>
            <a:pPr marL="109728" indent="0" fontAlgn="auto">
              <a:spcBef>
                <a:spcPts val="580"/>
              </a:spcBef>
              <a:spcAft>
                <a:spcPts val="0"/>
              </a:spcAft>
              <a:buFont typeface="Wingdings 2"/>
              <a:buNone/>
              <a:defRPr/>
            </a:pPr>
            <a:endParaRPr lang="en-US" sz="1730" dirty="0" smtClean="0">
              <a:latin typeface="Calisto MT"/>
              <a:cs typeface="Calisto MT"/>
            </a:endParaRPr>
          </a:p>
          <a:p>
            <a:pPr marL="274320" indent="-274320" fontAlgn="auto">
              <a:spcBef>
                <a:spcPts val="580"/>
              </a:spcBef>
              <a:spcAft>
                <a:spcPts val="0"/>
              </a:spcAft>
              <a:buFont typeface="Wingdings 2"/>
              <a:buChar char=""/>
              <a:defRPr/>
            </a:pPr>
            <a:endParaRPr lang="en-US" dirty="0" smtClean="0"/>
          </a:p>
        </p:txBody>
      </p:sp>
      <p:pic>
        <p:nvPicPr>
          <p:cNvPr id="58371" name="Content Placeholder 7" descr="Meds.jpg"/>
          <p:cNvPicPr>
            <a:picLocks noGrp="1" noChangeAspect="1"/>
          </p:cNvPicPr>
          <p:nvPr>
            <p:ph sz="half" idx="2"/>
          </p:nvPr>
        </p:nvPicPr>
        <p:blipFill>
          <a:blip r:embed="rId3" cstate="print"/>
          <a:srcRect/>
          <a:stretch>
            <a:fillRect/>
          </a:stretch>
        </p:blipFill>
        <p:spPr>
          <a:xfrm>
            <a:off x="7291754" y="0"/>
            <a:ext cx="1828800" cy="2514600"/>
          </a:xfrm>
        </p:spPr>
      </p:pic>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04800" y="609600"/>
            <a:ext cx="8382000" cy="6096000"/>
          </a:xfrm>
        </p:spPr>
        <p:txBody>
          <a:bodyPr>
            <a:normAutofit fontScale="92500" lnSpcReduction="10000"/>
          </a:bodyPr>
          <a:lstStyle/>
          <a:p>
            <a:pPr marL="0" indent="0">
              <a:buNone/>
            </a:pPr>
            <a:endParaRPr lang="en-US" dirty="0" smtClean="0">
              <a:latin typeface="Avenir Book"/>
              <a:ea typeface="Calisto MT" pitchFamily="18" charset="0"/>
              <a:cs typeface="Avenir Book"/>
            </a:endParaRPr>
          </a:p>
          <a:p>
            <a:pPr marL="0" indent="0" algn="ctr">
              <a:buNone/>
            </a:pPr>
            <a:r>
              <a:rPr lang="en-US" u="sng" dirty="0" smtClean="0">
                <a:solidFill>
                  <a:srgbClr val="FF0000"/>
                </a:solidFill>
                <a:latin typeface="Avenir Book"/>
                <a:ea typeface="Calisto MT" pitchFamily="18" charset="0"/>
                <a:cs typeface="Avenir Book"/>
              </a:rPr>
              <a:t>Antidepressants</a:t>
            </a:r>
          </a:p>
          <a:p>
            <a:pPr marL="0" indent="0">
              <a:buNone/>
            </a:pPr>
            <a:endParaRPr lang="en-US" dirty="0">
              <a:latin typeface="Avenir Book"/>
              <a:ea typeface="Calisto MT" pitchFamily="18" charset="0"/>
              <a:cs typeface="Avenir Book"/>
            </a:endParaRPr>
          </a:p>
          <a:p>
            <a:pPr marL="0" indent="0">
              <a:buNone/>
            </a:pPr>
            <a:r>
              <a:rPr lang="en-US" dirty="0" smtClean="0">
                <a:latin typeface="Avenir Book"/>
                <a:ea typeface="Calisto MT" pitchFamily="18" charset="0"/>
                <a:cs typeface="Avenir Book"/>
              </a:rPr>
              <a:t>Used </a:t>
            </a:r>
            <a:r>
              <a:rPr lang="en-US" dirty="0">
                <a:latin typeface="Avenir Book"/>
                <a:ea typeface="Calisto MT" pitchFamily="18" charset="0"/>
                <a:cs typeface="Avenir Book"/>
              </a:rPr>
              <a:t>for depressive disorders, such as anxiety and bulimia</a:t>
            </a:r>
          </a:p>
          <a:p>
            <a:pPr marL="0" indent="0">
              <a:buNone/>
            </a:pPr>
            <a:endParaRPr lang="en-US" dirty="0">
              <a:latin typeface="Avenir Book"/>
              <a:ea typeface="Calisto MT" pitchFamily="18" charset="0"/>
              <a:cs typeface="Avenir Book"/>
            </a:endParaRPr>
          </a:p>
          <a:p>
            <a:pPr marL="0" indent="0">
              <a:buNone/>
            </a:pPr>
            <a:r>
              <a:rPr lang="en-US" dirty="0" smtClean="0">
                <a:latin typeface="Avenir Book"/>
                <a:ea typeface="Calisto MT" pitchFamily="18" charset="0"/>
                <a:cs typeface="Avenir Book"/>
              </a:rPr>
              <a:t>Medications</a:t>
            </a:r>
            <a:r>
              <a:rPr lang="en-US" dirty="0">
                <a:latin typeface="Avenir Book"/>
                <a:ea typeface="Calisto MT" pitchFamily="18" charset="0"/>
                <a:cs typeface="Avenir Book"/>
              </a:rPr>
              <a:t>:</a:t>
            </a:r>
          </a:p>
          <a:p>
            <a:pPr marL="0" indent="0">
              <a:buNone/>
            </a:pPr>
            <a:endParaRPr lang="en-US" dirty="0">
              <a:latin typeface="Avenir Book"/>
              <a:ea typeface="Calisto MT" pitchFamily="18" charset="0"/>
              <a:cs typeface="Avenir Book"/>
            </a:endParaRPr>
          </a:p>
          <a:p>
            <a:pPr lvl="1"/>
            <a:r>
              <a:rPr lang="en-US" dirty="0">
                <a:latin typeface="Avenir Book"/>
                <a:ea typeface="Calisto MT" pitchFamily="18" charset="0"/>
                <a:cs typeface="Avenir Book"/>
              </a:rPr>
              <a:t>Lexapro, Prozac, Imipramine, </a:t>
            </a:r>
            <a:r>
              <a:rPr lang="en-US" dirty="0" err="1">
                <a:latin typeface="Avenir Book"/>
                <a:ea typeface="Calisto MT" pitchFamily="18" charset="0"/>
                <a:cs typeface="Avenir Book"/>
              </a:rPr>
              <a:t>Wellbutrin</a:t>
            </a:r>
            <a:r>
              <a:rPr lang="en-US" dirty="0">
                <a:latin typeface="Avenir Book"/>
                <a:ea typeface="Calisto MT" pitchFamily="18" charset="0"/>
                <a:cs typeface="Avenir Book"/>
              </a:rPr>
              <a:t>, Elavil</a:t>
            </a:r>
          </a:p>
          <a:p>
            <a:endParaRPr lang="en-US" dirty="0">
              <a:latin typeface="Avenir Book"/>
              <a:ea typeface="Calisto MT" pitchFamily="18" charset="0"/>
              <a:cs typeface="Avenir Book"/>
            </a:endParaRPr>
          </a:p>
          <a:p>
            <a:pPr lvl="1"/>
            <a:r>
              <a:rPr lang="en-US" dirty="0">
                <a:latin typeface="Avenir Book"/>
                <a:ea typeface="Calisto MT" pitchFamily="18" charset="0"/>
                <a:cs typeface="Avenir Book"/>
              </a:rPr>
              <a:t>Changes the concentration of specific neurotransmitters in the brain</a:t>
            </a:r>
          </a:p>
          <a:p>
            <a:pPr lvl="1"/>
            <a:r>
              <a:rPr lang="en-US" dirty="0">
                <a:latin typeface="Avenir Book"/>
                <a:ea typeface="Calisto MT" pitchFamily="18" charset="0"/>
                <a:cs typeface="Avenir Book"/>
              </a:rPr>
              <a:t>Can provide lasting long-term recovery from depression</a:t>
            </a:r>
          </a:p>
          <a:p>
            <a:endParaRPr lang="en-US" dirty="0">
              <a:latin typeface="Avenir Book"/>
              <a:ea typeface="Calisto MT" pitchFamily="18" charset="0"/>
              <a:cs typeface="Avenir Book"/>
            </a:endParaRPr>
          </a:p>
          <a:p>
            <a:pPr lvl="1"/>
            <a:r>
              <a:rPr lang="en-US" dirty="0">
                <a:latin typeface="Avenir Book"/>
                <a:ea typeface="Calisto MT" pitchFamily="18" charset="0"/>
                <a:cs typeface="Avenir Book"/>
              </a:rPr>
              <a:t>Could be used for bi-polar individuals</a:t>
            </a:r>
          </a:p>
          <a:p>
            <a:endParaRPr lang="en-US" dirty="0"/>
          </a:p>
        </p:txBody>
      </p:sp>
    </p:spTree>
    <p:extLst>
      <p:ext uri="{BB962C8B-B14F-4D97-AF65-F5344CB8AC3E}">
        <p14:creationId xmlns:p14="http://schemas.microsoft.com/office/powerpoint/2010/main" val="2901915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0" y="609600"/>
            <a:ext cx="8991600" cy="6019800"/>
          </a:xfrm>
        </p:spPr>
        <p:txBody>
          <a:bodyPr>
            <a:normAutofit fontScale="25000" lnSpcReduction="20000"/>
          </a:bodyPr>
          <a:lstStyle/>
          <a:p>
            <a:pPr marL="274320" indent="-274320" algn="ctr">
              <a:spcBef>
                <a:spcPts val="580"/>
              </a:spcBef>
              <a:buNone/>
              <a:defRPr/>
            </a:pPr>
            <a:endParaRPr lang="en-US" sz="6000" u="sng" dirty="0">
              <a:latin typeface="Avenir Book"/>
              <a:cs typeface="Avenir Book"/>
            </a:endParaRPr>
          </a:p>
          <a:p>
            <a:pPr marL="274320" indent="-274320" algn="ctr">
              <a:spcBef>
                <a:spcPts val="580"/>
              </a:spcBef>
              <a:buNone/>
              <a:defRPr/>
            </a:pPr>
            <a:r>
              <a:rPr lang="en-US" sz="9600" dirty="0">
                <a:solidFill>
                  <a:srgbClr val="FF0000"/>
                </a:solidFill>
                <a:latin typeface="Avenir Book"/>
                <a:cs typeface="Avenir Book"/>
              </a:rPr>
              <a:t>Mood </a:t>
            </a:r>
            <a:r>
              <a:rPr lang="en-US" sz="9600" dirty="0" smtClean="0">
                <a:solidFill>
                  <a:srgbClr val="FF0000"/>
                </a:solidFill>
                <a:latin typeface="Avenir Book"/>
                <a:cs typeface="Avenir Book"/>
              </a:rPr>
              <a:t>Regulators for Bipolar Disorder</a:t>
            </a:r>
          </a:p>
          <a:p>
            <a:pPr marL="274320" indent="-274320">
              <a:spcBef>
                <a:spcPts val="580"/>
              </a:spcBef>
              <a:buNone/>
              <a:defRPr/>
            </a:pPr>
            <a:endParaRPr lang="en-US" sz="3200" dirty="0">
              <a:latin typeface="Avenir Book"/>
              <a:cs typeface="Avenir Book"/>
            </a:endParaRPr>
          </a:p>
          <a:p>
            <a:pPr marL="274320" indent="-274320" algn="just">
              <a:spcBef>
                <a:spcPts val="580"/>
              </a:spcBef>
              <a:buNone/>
              <a:defRPr/>
            </a:pPr>
            <a:r>
              <a:rPr lang="en-US" sz="7200" dirty="0" smtClean="0">
                <a:solidFill>
                  <a:srgbClr val="000000"/>
                </a:solidFill>
                <a:latin typeface="Avenir Book"/>
                <a:cs typeface="Avenir Book"/>
              </a:rPr>
              <a:t>	Mood </a:t>
            </a:r>
            <a:r>
              <a:rPr lang="en-US" sz="7200" dirty="0">
                <a:solidFill>
                  <a:srgbClr val="000000"/>
                </a:solidFill>
                <a:latin typeface="Avenir Book"/>
                <a:cs typeface="Avenir Book"/>
              </a:rPr>
              <a:t>stabilizers balance </a:t>
            </a:r>
            <a:r>
              <a:rPr lang="en-US" sz="7200" dirty="0" smtClean="0">
                <a:solidFill>
                  <a:srgbClr val="000000"/>
                </a:solidFill>
                <a:latin typeface="Avenir Book"/>
                <a:cs typeface="Avenir Book"/>
              </a:rPr>
              <a:t>certain brain chemicals that control emotional states and behavior. </a:t>
            </a:r>
          </a:p>
          <a:p>
            <a:pPr marL="274320" indent="-274320" algn="just">
              <a:spcBef>
                <a:spcPts val="580"/>
              </a:spcBef>
              <a:buNone/>
              <a:defRPr/>
            </a:pPr>
            <a:endParaRPr lang="en-US" sz="7200" dirty="0">
              <a:solidFill>
                <a:srgbClr val="000000"/>
              </a:solidFill>
              <a:latin typeface="Avenir Book"/>
              <a:cs typeface="Avenir Book"/>
            </a:endParaRPr>
          </a:p>
          <a:p>
            <a:pPr marL="274320" indent="-274320" algn="just">
              <a:spcBef>
                <a:spcPts val="580"/>
              </a:spcBef>
              <a:buNone/>
              <a:defRPr/>
            </a:pPr>
            <a:r>
              <a:rPr lang="en-US" sz="7200" dirty="0" smtClean="0">
                <a:latin typeface="Avenir Book"/>
                <a:cs typeface="Avenir Book"/>
              </a:rPr>
              <a:t>	Mood </a:t>
            </a:r>
            <a:r>
              <a:rPr lang="en-US" sz="7200" dirty="0">
                <a:latin typeface="Avenir Book"/>
                <a:cs typeface="Avenir Book"/>
              </a:rPr>
              <a:t>stabilizers can help to </a:t>
            </a:r>
            <a:r>
              <a:rPr lang="en-US" sz="7200" dirty="0" smtClean="0">
                <a:latin typeface="Avenir Book"/>
                <a:cs typeface="Avenir Book"/>
              </a:rPr>
              <a:t>treat mania and to prevent the return of both manic and depressive episodes in bipolar disorder. They may also help treat the mood disorder problems associated with Schizophrenia such as depression</a:t>
            </a:r>
          </a:p>
          <a:p>
            <a:pPr marL="274320" indent="-274320">
              <a:spcBef>
                <a:spcPts val="580"/>
              </a:spcBef>
              <a:buNone/>
              <a:defRPr/>
            </a:pPr>
            <a:endParaRPr lang="en-US" sz="7200" dirty="0" smtClean="0">
              <a:latin typeface="Avenir Book"/>
              <a:cs typeface="Avenir Book"/>
              <a:hlinkClick r:id="rId2"/>
            </a:endParaRPr>
          </a:p>
          <a:p>
            <a:pPr marL="274320" indent="-274320">
              <a:spcBef>
                <a:spcPts val="580"/>
              </a:spcBef>
              <a:buNone/>
              <a:defRPr/>
            </a:pPr>
            <a:r>
              <a:rPr lang="en-US" sz="7200" dirty="0" smtClean="0">
                <a:solidFill>
                  <a:srgbClr val="000000"/>
                </a:solidFill>
                <a:latin typeface="Avenir Book"/>
                <a:cs typeface="Avenir Book"/>
              </a:rPr>
              <a:t>	Medications:</a:t>
            </a:r>
            <a:r>
              <a:rPr lang="en-US" sz="7200" dirty="0">
                <a:solidFill>
                  <a:srgbClr val="000000"/>
                </a:solidFill>
                <a:latin typeface="Avenir Book"/>
                <a:cs typeface="Avenir Book"/>
              </a:rPr>
              <a:t>	</a:t>
            </a:r>
            <a:r>
              <a:rPr lang="en-US" sz="7200" dirty="0" smtClean="0">
                <a:latin typeface="Avenir Book"/>
                <a:cs typeface="Avenir Book"/>
              </a:rPr>
              <a:t>Depakote</a:t>
            </a:r>
            <a:r>
              <a:rPr lang="en-US" sz="7200" dirty="0">
                <a:latin typeface="Avenir Book"/>
                <a:cs typeface="Avenir Book"/>
              </a:rPr>
              <a:t>, Lithium and </a:t>
            </a:r>
            <a:r>
              <a:rPr lang="en-US" sz="7200" dirty="0" err="1">
                <a:latin typeface="Avenir Book"/>
                <a:cs typeface="Avenir Book"/>
              </a:rPr>
              <a:t>Tegretol</a:t>
            </a:r>
            <a:r>
              <a:rPr lang="en-US" sz="7200" dirty="0">
                <a:latin typeface="Avenir Book"/>
                <a:cs typeface="Avenir Book"/>
              </a:rPr>
              <a:t> </a:t>
            </a:r>
            <a:endParaRPr lang="en-US" sz="7200" dirty="0" smtClean="0">
              <a:latin typeface="Avenir Book"/>
              <a:cs typeface="Avenir Book"/>
            </a:endParaRPr>
          </a:p>
          <a:p>
            <a:pPr marL="274320" indent="-274320">
              <a:spcBef>
                <a:spcPts val="580"/>
              </a:spcBef>
              <a:buNone/>
              <a:defRPr/>
            </a:pPr>
            <a:endParaRPr lang="en-US" sz="7200" dirty="0">
              <a:latin typeface="Avenir Book"/>
              <a:cs typeface="Avenir Book"/>
            </a:endParaRPr>
          </a:p>
          <a:p>
            <a:pPr marL="274320" indent="-274320">
              <a:spcBef>
                <a:spcPts val="580"/>
              </a:spcBef>
              <a:buNone/>
              <a:defRPr/>
            </a:pPr>
            <a:r>
              <a:rPr lang="en-US" sz="7200" dirty="0" smtClean="0">
                <a:latin typeface="Avenir Book"/>
                <a:cs typeface="Avenir Book"/>
              </a:rPr>
              <a:t>Side effects of these medications:</a:t>
            </a:r>
          </a:p>
          <a:p>
            <a:pPr marL="0" indent="0">
              <a:buNone/>
            </a:pPr>
            <a:r>
              <a:rPr lang="en-US" sz="7200" dirty="0">
                <a:latin typeface="Avenir Book"/>
                <a:cs typeface="Avenir Book"/>
              </a:rPr>
              <a:t>		</a:t>
            </a:r>
            <a:endParaRPr lang="en-US" sz="7200" dirty="0" smtClean="0">
              <a:latin typeface="Avenir Book"/>
              <a:cs typeface="Avenir Book"/>
            </a:endParaRPr>
          </a:p>
          <a:p>
            <a:r>
              <a:rPr lang="en-US" sz="7200" dirty="0" smtClean="0">
                <a:latin typeface="Avenir Book"/>
                <a:cs typeface="Avenir Book"/>
              </a:rPr>
              <a:t>Nausea,</a:t>
            </a:r>
          </a:p>
          <a:p>
            <a:r>
              <a:rPr lang="en-US" sz="7200" dirty="0" smtClean="0">
                <a:latin typeface="Avenir Book"/>
                <a:cs typeface="Avenir Book"/>
              </a:rPr>
              <a:t>Vomiting</a:t>
            </a:r>
            <a:endParaRPr lang="en-US" sz="7200" dirty="0">
              <a:latin typeface="Avenir Book"/>
              <a:cs typeface="Avenir Book"/>
            </a:endParaRPr>
          </a:p>
          <a:p>
            <a:r>
              <a:rPr lang="en-US" sz="7200" dirty="0">
                <a:latin typeface="Avenir Book"/>
                <a:cs typeface="Avenir Book"/>
              </a:rPr>
              <a:t>D</a:t>
            </a:r>
            <a:r>
              <a:rPr lang="en-US" sz="7200" dirty="0" smtClean="0">
                <a:latin typeface="Avenir Book"/>
                <a:cs typeface="Avenir Book"/>
              </a:rPr>
              <a:t>iarrhea </a:t>
            </a:r>
          </a:p>
          <a:p>
            <a:r>
              <a:rPr lang="en-US" sz="7200" dirty="0">
                <a:latin typeface="Avenir Book"/>
                <a:cs typeface="Avenir Book"/>
              </a:rPr>
              <a:t>I</a:t>
            </a:r>
            <a:r>
              <a:rPr lang="en-US" sz="7200" dirty="0" smtClean="0">
                <a:latin typeface="Avenir Book"/>
                <a:cs typeface="Avenir Book"/>
              </a:rPr>
              <a:t>ncreased thirst and need to urinate </a:t>
            </a:r>
          </a:p>
          <a:p>
            <a:r>
              <a:rPr lang="en-US" sz="7200" dirty="0">
                <a:latin typeface="Avenir Book"/>
                <a:cs typeface="Avenir Book"/>
              </a:rPr>
              <a:t>W</a:t>
            </a:r>
            <a:r>
              <a:rPr lang="en-US" sz="7200" dirty="0" smtClean="0">
                <a:latin typeface="Avenir Book"/>
                <a:cs typeface="Avenir Book"/>
              </a:rPr>
              <a:t>eight gain </a:t>
            </a:r>
          </a:p>
          <a:p>
            <a:r>
              <a:rPr lang="en-US" sz="7200" dirty="0">
                <a:latin typeface="Avenir Book"/>
                <a:cs typeface="Avenir Book"/>
              </a:rPr>
              <a:t>D</a:t>
            </a:r>
            <a:r>
              <a:rPr lang="en-US" sz="7200" dirty="0" smtClean="0">
                <a:latin typeface="Avenir Book"/>
                <a:cs typeface="Avenir Book"/>
              </a:rPr>
              <a:t>rowsiness</a:t>
            </a:r>
          </a:p>
          <a:p>
            <a:r>
              <a:rPr lang="en-US" sz="3600" dirty="0"/>
              <a:t>				</a:t>
            </a:r>
            <a:endParaRPr lang="en-US" sz="5500" dirty="0">
              <a:latin typeface="Avenir Book"/>
              <a:cs typeface="Avenir Book"/>
            </a:endParaRPr>
          </a:p>
          <a:p>
            <a:pPr marL="274320" indent="-274320" algn="ctr">
              <a:spcBef>
                <a:spcPts val="580"/>
              </a:spcBef>
              <a:buNone/>
              <a:defRPr/>
            </a:pPr>
            <a:endParaRPr lang="en-US" sz="3800" u="sng" dirty="0">
              <a:latin typeface="Avenir Book"/>
              <a:cs typeface="Avenir Book"/>
            </a:endParaRPr>
          </a:p>
          <a:p>
            <a:endParaRPr lang="en-US" dirty="0"/>
          </a:p>
        </p:txBody>
      </p:sp>
    </p:spTree>
    <p:extLst>
      <p:ext uri="{BB962C8B-B14F-4D97-AF65-F5344CB8AC3E}">
        <p14:creationId xmlns:p14="http://schemas.microsoft.com/office/powerpoint/2010/main" val="2594418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a:bodyPr>
          <a:lstStyle/>
          <a:p>
            <a:pPr marL="0" indent="0" algn="ctr">
              <a:buNone/>
            </a:pPr>
            <a:r>
              <a:rPr lang="en-US" dirty="0">
                <a:solidFill>
                  <a:srgbClr val="FF0000"/>
                </a:solidFill>
                <a:latin typeface="Avenir Book"/>
                <a:cs typeface="Avenir Book"/>
              </a:rPr>
              <a:t>Anti-Anxiety </a:t>
            </a:r>
            <a:r>
              <a:rPr lang="en-US" dirty="0" smtClean="0">
                <a:solidFill>
                  <a:srgbClr val="FF0000"/>
                </a:solidFill>
                <a:latin typeface="Avenir Book"/>
                <a:cs typeface="Avenir Book"/>
              </a:rPr>
              <a:t>Medications</a:t>
            </a:r>
          </a:p>
          <a:p>
            <a:pPr marL="0" indent="0" algn="ctr">
              <a:buNone/>
            </a:pPr>
            <a:endParaRPr lang="en-US" dirty="0">
              <a:latin typeface="Avenir Book"/>
              <a:cs typeface="Avenir Book"/>
            </a:endParaRPr>
          </a:p>
          <a:p>
            <a:r>
              <a:rPr lang="en-US" dirty="0">
                <a:latin typeface="Avenir Book"/>
                <a:cs typeface="Avenir Book"/>
              </a:rPr>
              <a:t>High-potency benzodiazepines combat anxiety and have few side effects other than drowsiness. </a:t>
            </a:r>
            <a:endParaRPr lang="en-US" dirty="0" smtClean="0">
              <a:latin typeface="Avenir Book"/>
              <a:cs typeface="Avenir Book"/>
            </a:endParaRPr>
          </a:p>
          <a:p>
            <a:r>
              <a:rPr lang="en-US" dirty="0" smtClean="0">
                <a:latin typeface="Avenir Book"/>
                <a:cs typeface="Avenir Book"/>
              </a:rPr>
              <a:t>Because </a:t>
            </a:r>
            <a:r>
              <a:rPr lang="en-US" dirty="0">
                <a:latin typeface="Avenir Book"/>
                <a:cs typeface="Avenir Book"/>
              </a:rPr>
              <a:t>people can get used to them and may need higher and higher doses to get the same effect, benzodiazepines are generally prescribed for short periods of time</a:t>
            </a:r>
            <a:r>
              <a:rPr lang="en-US" dirty="0" smtClean="0">
                <a:latin typeface="Avenir Book"/>
                <a:cs typeface="Avenir Book"/>
              </a:rPr>
              <a:t>,</a:t>
            </a:r>
          </a:p>
          <a:p>
            <a:endParaRPr lang="en-US" dirty="0">
              <a:latin typeface="Avenir Book"/>
              <a:cs typeface="Avenir Book"/>
            </a:endParaRPr>
          </a:p>
          <a:p>
            <a:r>
              <a:rPr lang="en-US" dirty="0" err="1" smtClean="0">
                <a:latin typeface="Avenir Book"/>
                <a:cs typeface="Avenir Book"/>
              </a:rPr>
              <a:t>Klonopin</a:t>
            </a:r>
            <a:r>
              <a:rPr lang="en-US" dirty="0" smtClean="0">
                <a:latin typeface="Avenir Book"/>
                <a:cs typeface="Avenir Book"/>
              </a:rPr>
              <a:t> </a:t>
            </a:r>
            <a:r>
              <a:rPr lang="en-US" dirty="0">
                <a:latin typeface="Avenir Book"/>
                <a:cs typeface="Avenir Book"/>
              </a:rPr>
              <a:t>is used for social phobia and </a:t>
            </a:r>
            <a:r>
              <a:rPr lang="en-US" dirty="0" smtClean="0">
                <a:latin typeface="Avenir Book"/>
                <a:cs typeface="Avenir Book"/>
              </a:rPr>
              <a:t>GAD </a:t>
            </a:r>
            <a:endParaRPr lang="en-US" dirty="0">
              <a:latin typeface="Avenir Book"/>
              <a:cs typeface="Avenir Book"/>
            </a:endParaRPr>
          </a:p>
          <a:p>
            <a:r>
              <a:rPr lang="en-US" dirty="0" smtClean="0">
                <a:latin typeface="Avenir Book"/>
                <a:cs typeface="Avenir Book"/>
              </a:rPr>
              <a:t>Ativan </a:t>
            </a:r>
            <a:r>
              <a:rPr lang="en-US" dirty="0">
                <a:latin typeface="Avenir Book"/>
                <a:cs typeface="Avenir Book"/>
              </a:rPr>
              <a:t>is helpful for panic </a:t>
            </a:r>
            <a:r>
              <a:rPr lang="en-US" dirty="0" smtClean="0">
                <a:latin typeface="Avenir Book"/>
                <a:cs typeface="Avenir Book"/>
              </a:rPr>
              <a:t>disorder </a:t>
            </a:r>
            <a:endParaRPr lang="en-US" dirty="0">
              <a:latin typeface="Avenir Book"/>
              <a:cs typeface="Avenir Book"/>
            </a:endParaRPr>
          </a:p>
          <a:p>
            <a:r>
              <a:rPr lang="en-US" dirty="0" smtClean="0">
                <a:latin typeface="Avenir Book"/>
                <a:cs typeface="Avenir Book"/>
              </a:rPr>
              <a:t>Xanax </a:t>
            </a:r>
            <a:r>
              <a:rPr lang="en-US" dirty="0">
                <a:latin typeface="Avenir Book"/>
                <a:cs typeface="Avenir Book"/>
              </a:rPr>
              <a:t>is useful for both panic disorder and GAD</a:t>
            </a:r>
            <a:r>
              <a:rPr lang="en-US" dirty="0" smtClean="0">
                <a:latin typeface="Avenir Book"/>
                <a:cs typeface="Avenir Book"/>
              </a:rPr>
              <a:t>.</a:t>
            </a:r>
          </a:p>
          <a:p>
            <a:pPr marL="0" indent="0">
              <a:buNone/>
            </a:pPr>
            <a:endParaRPr lang="en-US" dirty="0">
              <a:latin typeface="Avenir Book"/>
              <a:cs typeface="Avenir Book"/>
            </a:endParaRPr>
          </a:p>
          <a:p>
            <a:r>
              <a:rPr lang="en-US" dirty="0">
                <a:latin typeface="Avenir Book"/>
                <a:cs typeface="Avenir Book"/>
              </a:rPr>
              <a:t>Some people experience withdrawal symptoms if they stop taking benzodiazepines abruptly instead of tapering off, and anxiety can return once the medication is stopped. </a:t>
            </a:r>
          </a:p>
        </p:txBody>
      </p:sp>
    </p:spTree>
    <p:extLst>
      <p:ext uri="{BB962C8B-B14F-4D97-AF65-F5344CB8AC3E}">
        <p14:creationId xmlns:p14="http://schemas.microsoft.com/office/powerpoint/2010/main" val="3058740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534400" cy="6019800"/>
          </a:xfrm>
        </p:spPr>
        <p:txBody>
          <a:bodyPr>
            <a:normAutofit fontScale="92500" lnSpcReduction="10000"/>
          </a:bodyPr>
          <a:lstStyle/>
          <a:p>
            <a:pPr marL="0" indent="0" algn="ctr">
              <a:buNone/>
            </a:pPr>
            <a:r>
              <a:rPr lang="en-US" dirty="0" smtClean="0">
                <a:solidFill>
                  <a:srgbClr val="FF0000"/>
                </a:solidFill>
                <a:latin typeface="Avenir Book"/>
                <a:cs typeface="Avenir Book"/>
              </a:rPr>
              <a:t>Treatment</a:t>
            </a:r>
          </a:p>
          <a:p>
            <a:pPr marL="0" indent="0" algn="just">
              <a:buNone/>
            </a:pPr>
            <a:endParaRPr lang="en-US" dirty="0">
              <a:latin typeface="Avenir Book"/>
              <a:cs typeface="Avenir Book"/>
            </a:endParaRPr>
          </a:p>
          <a:p>
            <a:pPr marL="0" indent="0" algn="just">
              <a:buNone/>
            </a:pPr>
            <a:r>
              <a:rPr lang="en-US" dirty="0" smtClean="0">
                <a:latin typeface="Avenir Book"/>
                <a:cs typeface="Avenir Book"/>
              </a:rPr>
              <a:t>In </a:t>
            </a:r>
            <a:r>
              <a:rPr lang="en-US" dirty="0">
                <a:latin typeface="Avenir Book"/>
                <a:cs typeface="Avenir Book"/>
              </a:rPr>
              <a:t>general, anxiety disorders are treated with medication, specific </a:t>
            </a:r>
            <a:r>
              <a:rPr lang="en-US" dirty="0" smtClean="0">
                <a:latin typeface="Avenir Book"/>
                <a:cs typeface="Avenir Book"/>
              </a:rPr>
              <a:t>types </a:t>
            </a:r>
            <a:r>
              <a:rPr lang="en-US" dirty="0">
                <a:latin typeface="Avenir Book"/>
                <a:cs typeface="Avenir Book"/>
              </a:rPr>
              <a:t>of psychotherapy, or both. Treatment choices depend on the problem and the person’s preference</a:t>
            </a:r>
            <a:r>
              <a:rPr lang="en-US" dirty="0" smtClean="0">
                <a:latin typeface="Avenir Book"/>
                <a:cs typeface="Avenir Book"/>
              </a:rPr>
              <a:t>.</a:t>
            </a:r>
          </a:p>
          <a:p>
            <a:pPr marL="0" indent="0" algn="ctr">
              <a:buNone/>
            </a:pPr>
            <a:endParaRPr lang="en-US" dirty="0">
              <a:solidFill>
                <a:srgbClr val="FF0000"/>
              </a:solidFill>
              <a:latin typeface="Avenir Book"/>
              <a:cs typeface="Avenir Book"/>
            </a:endParaRPr>
          </a:p>
          <a:p>
            <a:pPr marL="0" indent="0" algn="ctr">
              <a:buNone/>
            </a:pPr>
            <a:r>
              <a:rPr lang="en-US" dirty="0" smtClean="0">
                <a:solidFill>
                  <a:srgbClr val="FF0000"/>
                </a:solidFill>
                <a:latin typeface="Avenir Book"/>
                <a:cs typeface="Avenir Book"/>
              </a:rPr>
              <a:t>	Antidepressants</a:t>
            </a:r>
          </a:p>
          <a:p>
            <a:pPr algn="just"/>
            <a:endParaRPr lang="en-US" dirty="0" smtClean="0">
              <a:latin typeface="Avenir Book"/>
              <a:cs typeface="Avenir Book"/>
            </a:endParaRPr>
          </a:p>
          <a:p>
            <a:pPr algn="just"/>
            <a:r>
              <a:rPr lang="en-US" dirty="0" smtClean="0">
                <a:latin typeface="Avenir Book"/>
                <a:cs typeface="Avenir Book"/>
              </a:rPr>
              <a:t>SSRIs:  Some </a:t>
            </a:r>
            <a:r>
              <a:rPr lang="en-US" dirty="0">
                <a:latin typeface="Avenir Book"/>
                <a:cs typeface="Avenir Book"/>
              </a:rPr>
              <a:t>of the newest antidepressants are called selective serotonin reuptake inhibitors, or SSRIs. SSRIs alter the levels of the neurotransmitter serotonin in the brain, which, like other neurotransmitters, helps brain cells communicate with one another</a:t>
            </a:r>
            <a:r>
              <a:rPr lang="en-US" dirty="0" smtClean="0">
                <a:latin typeface="Avenir Book"/>
                <a:cs typeface="Avenir Book"/>
              </a:rPr>
              <a:t>.</a:t>
            </a:r>
          </a:p>
          <a:p>
            <a:pPr algn="just"/>
            <a:endParaRPr lang="en-US" dirty="0">
              <a:latin typeface="Avenir Book"/>
              <a:cs typeface="Avenir Book"/>
            </a:endParaRPr>
          </a:p>
          <a:p>
            <a:pPr algn="just"/>
            <a:r>
              <a:rPr lang="en-US" dirty="0" smtClean="0">
                <a:latin typeface="Avenir Book"/>
                <a:cs typeface="Avenir Book"/>
              </a:rPr>
              <a:t>Prozac, Zoloft, Lexapro, Paxil, </a:t>
            </a:r>
            <a:r>
              <a:rPr lang="en-US" dirty="0" err="1" smtClean="0">
                <a:latin typeface="Avenir Book"/>
                <a:cs typeface="Avenir Book"/>
              </a:rPr>
              <a:t>Celexa</a:t>
            </a:r>
            <a:r>
              <a:rPr lang="en-US" dirty="0" smtClean="0">
                <a:latin typeface="Avenir Book"/>
                <a:cs typeface="Avenir Book"/>
              </a:rPr>
              <a:t> </a:t>
            </a:r>
            <a:r>
              <a:rPr lang="en-US" dirty="0">
                <a:latin typeface="Avenir Book"/>
                <a:cs typeface="Avenir Book"/>
              </a:rPr>
              <a:t>are some of the SSRIs commonly prescribed for panic disorder, OCD, PTSD, and social phobia. </a:t>
            </a:r>
          </a:p>
          <a:p>
            <a:pPr marL="0" indent="0" algn="just">
              <a:buNone/>
            </a:pPr>
            <a:endParaRPr lang="en-US" dirty="0">
              <a:latin typeface="Avenir Book"/>
              <a:cs typeface="Avenir Book"/>
            </a:endParaRPr>
          </a:p>
        </p:txBody>
      </p:sp>
    </p:spTree>
    <p:extLst>
      <p:ext uri="{BB962C8B-B14F-4D97-AF65-F5344CB8AC3E}">
        <p14:creationId xmlns:p14="http://schemas.microsoft.com/office/powerpoint/2010/main" val="37254269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5943600"/>
          </a:xfrm>
        </p:spPr>
        <p:txBody>
          <a:bodyPr>
            <a:normAutofit fontScale="92500" lnSpcReduction="10000"/>
          </a:bodyPr>
          <a:lstStyle/>
          <a:p>
            <a:pPr marL="0" indent="0" algn="just">
              <a:buNone/>
            </a:pPr>
            <a:r>
              <a:rPr lang="en-US" dirty="0" smtClean="0">
                <a:solidFill>
                  <a:srgbClr val="FF0000"/>
                </a:solidFill>
                <a:latin typeface="Avenir Book"/>
                <a:cs typeface="Avenir Book"/>
              </a:rPr>
              <a:t>Psychotherapy</a:t>
            </a:r>
          </a:p>
          <a:p>
            <a:pPr algn="just"/>
            <a:endParaRPr lang="en-US" dirty="0">
              <a:latin typeface="Avenir Book"/>
              <a:cs typeface="Avenir Book"/>
            </a:endParaRPr>
          </a:p>
          <a:p>
            <a:pPr algn="just"/>
            <a:r>
              <a:rPr lang="en-US" dirty="0">
                <a:latin typeface="Avenir Book"/>
                <a:cs typeface="Avenir Book"/>
              </a:rPr>
              <a:t>Psychotherapy involves </a:t>
            </a:r>
            <a:r>
              <a:rPr lang="en-US" dirty="0" smtClean="0">
                <a:latin typeface="Avenir Book"/>
                <a:cs typeface="Avenir Book"/>
              </a:rPr>
              <a:t>talking</a:t>
            </a:r>
          </a:p>
          <a:p>
            <a:pPr marL="0" indent="0" algn="just">
              <a:buNone/>
            </a:pPr>
            <a:r>
              <a:rPr lang="en-US" dirty="0" smtClean="0">
                <a:latin typeface="Avenir Book"/>
                <a:cs typeface="Avenir Book"/>
              </a:rPr>
              <a:t>with </a:t>
            </a:r>
            <a:r>
              <a:rPr lang="en-US" dirty="0">
                <a:latin typeface="Avenir Book"/>
                <a:cs typeface="Avenir Book"/>
              </a:rPr>
              <a:t>a trained mental health </a:t>
            </a:r>
            <a:endParaRPr lang="en-US" dirty="0" smtClean="0">
              <a:latin typeface="Avenir Book"/>
              <a:cs typeface="Avenir Book"/>
            </a:endParaRPr>
          </a:p>
          <a:p>
            <a:pPr marL="0" indent="0" algn="just">
              <a:buNone/>
            </a:pPr>
            <a:r>
              <a:rPr lang="en-US" dirty="0" smtClean="0">
                <a:latin typeface="Avenir Book"/>
                <a:cs typeface="Avenir Book"/>
              </a:rPr>
              <a:t>professional</a:t>
            </a:r>
            <a:r>
              <a:rPr lang="en-US" dirty="0">
                <a:latin typeface="Avenir Book"/>
                <a:cs typeface="Avenir Book"/>
              </a:rPr>
              <a:t>, such as a </a:t>
            </a:r>
            <a:r>
              <a:rPr lang="en-US" dirty="0" smtClean="0">
                <a:latin typeface="Avenir Book"/>
                <a:cs typeface="Avenir Book"/>
              </a:rPr>
              <a:t>psychiatrist</a:t>
            </a:r>
          </a:p>
          <a:p>
            <a:pPr marL="0" indent="0" algn="just">
              <a:buNone/>
            </a:pPr>
            <a:r>
              <a:rPr lang="en-US" dirty="0" smtClean="0">
                <a:latin typeface="Avenir Book"/>
                <a:cs typeface="Avenir Book"/>
              </a:rPr>
              <a:t>psychologist</a:t>
            </a:r>
            <a:r>
              <a:rPr lang="en-US" dirty="0">
                <a:latin typeface="Avenir Book"/>
                <a:cs typeface="Avenir Book"/>
              </a:rPr>
              <a:t>, social worker, or </a:t>
            </a:r>
            <a:endParaRPr lang="en-US" dirty="0" smtClean="0">
              <a:latin typeface="Avenir Book"/>
              <a:cs typeface="Avenir Book"/>
            </a:endParaRPr>
          </a:p>
          <a:p>
            <a:pPr marL="0" indent="0" algn="just">
              <a:buNone/>
            </a:pPr>
            <a:r>
              <a:rPr lang="en-US" dirty="0" smtClean="0">
                <a:latin typeface="Avenir Book"/>
                <a:cs typeface="Avenir Book"/>
              </a:rPr>
              <a:t>counselor</a:t>
            </a:r>
            <a:r>
              <a:rPr lang="en-US" dirty="0">
                <a:latin typeface="Avenir Book"/>
                <a:cs typeface="Avenir Book"/>
              </a:rPr>
              <a:t>, to discover what caused </a:t>
            </a:r>
            <a:endParaRPr lang="en-US" dirty="0" smtClean="0">
              <a:latin typeface="Avenir Book"/>
              <a:cs typeface="Avenir Book"/>
            </a:endParaRPr>
          </a:p>
          <a:p>
            <a:pPr marL="0" indent="0" algn="just">
              <a:buNone/>
            </a:pPr>
            <a:r>
              <a:rPr lang="en-US" dirty="0" smtClean="0">
                <a:latin typeface="Avenir Book"/>
                <a:cs typeface="Avenir Book"/>
              </a:rPr>
              <a:t>an </a:t>
            </a:r>
            <a:r>
              <a:rPr lang="en-US" dirty="0">
                <a:latin typeface="Avenir Book"/>
                <a:cs typeface="Avenir Book"/>
              </a:rPr>
              <a:t>anxiety disorder and how to </a:t>
            </a:r>
            <a:r>
              <a:rPr lang="en-US" dirty="0" smtClean="0">
                <a:latin typeface="Avenir Book"/>
                <a:cs typeface="Avenir Book"/>
              </a:rPr>
              <a:t>deal</a:t>
            </a:r>
          </a:p>
          <a:p>
            <a:pPr marL="0" indent="0" algn="just">
              <a:buNone/>
            </a:pPr>
            <a:r>
              <a:rPr lang="en-US" dirty="0" smtClean="0">
                <a:latin typeface="Avenir Book"/>
                <a:cs typeface="Avenir Book"/>
              </a:rPr>
              <a:t> </a:t>
            </a:r>
            <a:r>
              <a:rPr lang="en-US" dirty="0">
                <a:latin typeface="Avenir Book"/>
                <a:cs typeface="Avenir Book"/>
              </a:rPr>
              <a:t>with its symptoms</a:t>
            </a:r>
            <a:r>
              <a:rPr lang="en-US" dirty="0" smtClean="0">
                <a:latin typeface="Avenir Book"/>
                <a:cs typeface="Avenir Book"/>
              </a:rPr>
              <a:t>.</a:t>
            </a:r>
          </a:p>
          <a:p>
            <a:pPr algn="just"/>
            <a:endParaRPr lang="en-US" dirty="0">
              <a:solidFill>
                <a:srgbClr val="FF0000"/>
              </a:solidFill>
              <a:latin typeface="Avenir Book"/>
              <a:cs typeface="Avenir Book"/>
            </a:endParaRPr>
          </a:p>
          <a:p>
            <a:pPr marL="0" indent="0" algn="just">
              <a:buNone/>
            </a:pPr>
            <a:r>
              <a:rPr lang="en-US" dirty="0">
                <a:solidFill>
                  <a:srgbClr val="FF0000"/>
                </a:solidFill>
                <a:latin typeface="Avenir Book"/>
                <a:cs typeface="Avenir Book"/>
              </a:rPr>
              <a:t>Cognitive-Behavioral </a:t>
            </a:r>
            <a:r>
              <a:rPr lang="en-US" dirty="0" smtClean="0">
                <a:solidFill>
                  <a:srgbClr val="FF0000"/>
                </a:solidFill>
                <a:latin typeface="Avenir Book"/>
                <a:cs typeface="Avenir Book"/>
              </a:rPr>
              <a:t>Therapy</a:t>
            </a:r>
          </a:p>
          <a:p>
            <a:pPr marL="0" indent="0" algn="just">
              <a:buNone/>
            </a:pPr>
            <a:endParaRPr lang="en-US" dirty="0">
              <a:latin typeface="Avenir Book"/>
              <a:cs typeface="Avenir Book"/>
            </a:endParaRPr>
          </a:p>
          <a:p>
            <a:pPr algn="just"/>
            <a:r>
              <a:rPr lang="en-US" dirty="0">
                <a:latin typeface="Avenir Book"/>
                <a:cs typeface="Avenir Book"/>
              </a:rPr>
              <a:t>Cognitive-behavioral therapy (CBT) is very useful in treating anxiety disorders. The cognitive part helps people change the thinking patterns that support their fears, and the behavioral part helps people change the way they react to anxiety-provoking situations.</a:t>
            </a:r>
          </a:p>
        </p:txBody>
      </p:sp>
      <p:pic>
        <p:nvPicPr>
          <p:cNvPr id="2" name="Picture 1" descr="downloa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838200"/>
            <a:ext cx="3733800" cy="3886200"/>
          </a:xfrm>
          <a:prstGeom prst="rect">
            <a:avLst/>
          </a:prstGeom>
        </p:spPr>
      </p:pic>
    </p:spTree>
    <p:extLst>
      <p:ext uri="{BB962C8B-B14F-4D97-AF65-F5344CB8AC3E}">
        <p14:creationId xmlns:p14="http://schemas.microsoft.com/office/powerpoint/2010/main" val="665747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28600" y="609600"/>
            <a:ext cx="8458200" cy="5943600"/>
          </a:xfrm>
        </p:spPr>
        <p:txBody>
          <a:bodyPr>
            <a:normAutofit/>
          </a:bodyPr>
          <a:lstStyle/>
          <a:p>
            <a:pPr marL="0" indent="0" algn="ctr">
              <a:buNone/>
            </a:pPr>
            <a:r>
              <a:rPr lang="en-US" dirty="0" smtClean="0">
                <a:solidFill>
                  <a:srgbClr val="FF0000"/>
                </a:solidFill>
                <a:latin typeface="Avenir Book"/>
                <a:cs typeface="Avenir Book"/>
              </a:rPr>
              <a:t>Recognizing </a:t>
            </a:r>
            <a:r>
              <a:rPr lang="en-US" dirty="0">
                <a:solidFill>
                  <a:srgbClr val="FF0000"/>
                </a:solidFill>
                <a:latin typeface="Avenir Book"/>
                <a:cs typeface="Avenir Book"/>
              </a:rPr>
              <a:t>depression in </a:t>
            </a:r>
            <a:r>
              <a:rPr lang="en-US" dirty="0" smtClean="0">
                <a:solidFill>
                  <a:srgbClr val="FF0000"/>
                </a:solidFill>
                <a:latin typeface="Avenir Book"/>
                <a:cs typeface="Avenir Book"/>
              </a:rPr>
              <a:t>older adults </a:t>
            </a:r>
            <a:r>
              <a:rPr lang="en-US" dirty="0">
                <a:solidFill>
                  <a:srgbClr val="FF0000"/>
                </a:solidFill>
                <a:latin typeface="Avenir Book"/>
                <a:cs typeface="Avenir Book"/>
              </a:rPr>
              <a:t>starts with knowing the signs and </a:t>
            </a:r>
            <a:r>
              <a:rPr lang="en-US" dirty="0" smtClean="0">
                <a:solidFill>
                  <a:srgbClr val="FF0000"/>
                </a:solidFill>
                <a:latin typeface="Avenir Book"/>
                <a:cs typeface="Avenir Book"/>
              </a:rPr>
              <a:t>symptoms</a:t>
            </a:r>
            <a:r>
              <a:rPr lang="en-US" dirty="0">
                <a:solidFill>
                  <a:srgbClr val="FF0000"/>
                </a:solidFill>
                <a:latin typeface="Avenir Book"/>
                <a:cs typeface="Avenir Book"/>
              </a:rPr>
              <a:t>:</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Sadness or feelings of despair</a:t>
            </a:r>
          </a:p>
          <a:p>
            <a:pPr algn="just">
              <a:buFont typeface="Wingdings" charset="2"/>
              <a:buChar char="§"/>
            </a:pPr>
            <a:r>
              <a:rPr lang="en-US" dirty="0">
                <a:latin typeface="Avenir Book"/>
                <a:cs typeface="Avenir Book"/>
              </a:rPr>
              <a:t>Unexplained or aggravated aches and pains</a:t>
            </a:r>
          </a:p>
          <a:p>
            <a:pPr algn="just">
              <a:buFont typeface="Wingdings" charset="2"/>
              <a:buChar char="§"/>
            </a:pPr>
            <a:r>
              <a:rPr lang="en-US" dirty="0">
                <a:latin typeface="Avenir Book"/>
                <a:cs typeface="Avenir Book"/>
              </a:rPr>
              <a:t>Loss of interest in socializing or hobbies</a:t>
            </a:r>
          </a:p>
          <a:p>
            <a:pPr algn="just">
              <a:buFont typeface="Wingdings" charset="2"/>
              <a:buChar char="§"/>
            </a:pPr>
            <a:r>
              <a:rPr lang="en-US" dirty="0">
                <a:latin typeface="Avenir Book"/>
                <a:cs typeface="Avenir Book"/>
              </a:rPr>
              <a:t>Weight loss or loss of appetite</a:t>
            </a:r>
          </a:p>
          <a:p>
            <a:pPr algn="just">
              <a:buFont typeface="Wingdings" charset="2"/>
              <a:buChar char="§"/>
            </a:pPr>
            <a:r>
              <a:rPr lang="en-US" dirty="0">
                <a:latin typeface="Avenir Book"/>
                <a:cs typeface="Avenir Book"/>
              </a:rPr>
              <a:t>Feelings of hopelessness or helplessness</a:t>
            </a:r>
          </a:p>
          <a:p>
            <a:pPr algn="just">
              <a:buFont typeface="Wingdings" charset="2"/>
              <a:buChar char="§"/>
            </a:pPr>
            <a:r>
              <a:rPr lang="en-US" dirty="0">
                <a:latin typeface="Avenir Book"/>
                <a:cs typeface="Avenir Book"/>
              </a:rPr>
              <a:t>Lack of motivation and energy</a:t>
            </a:r>
          </a:p>
          <a:p>
            <a:pPr algn="just">
              <a:buFont typeface="Wingdings" charset="2"/>
              <a:buChar char="§"/>
            </a:pPr>
            <a:r>
              <a:rPr lang="en-US" dirty="0">
                <a:latin typeface="Avenir Book"/>
                <a:cs typeface="Avenir Book"/>
              </a:rPr>
              <a:t>Sleep disturbances (difficulty falling asleep or staying asleep, oversleeping, or daytime sleepiness</a:t>
            </a:r>
            <a:r>
              <a:rPr lang="en-US" dirty="0" smtClean="0">
                <a:latin typeface="Avenir Book"/>
                <a:cs typeface="Avenir Book"/>
              </a:rPr>
              <a:t>)</a:t>
            </a:r>
            <a:endParaRPr lang="en-US" dirty="0">
              <a:latin typeface="Avenir Book"/>
              <a:cs typeface="Avenir Book"/>
            </a:endParaRPr>
          </a:p>
        </p:txBody>
      </p:sp>
      <p:sp>
        <p:nvSpPr>
          <p:cNvPr id="5" name="Slide Number Placeholder 4"/>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61099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685800"/>
            <a:ext cx="8686800" cy="6019800"/>
          </a:xfrm>
        </p:spPr>
        <p:txBody>
          <a:bodyPr>
            <a:normAutofit/>
          </a:bodyPr>
          <a:lstStyle/>
          <a:p>
            <a:pPr algn="just">
              <a:buFont typeface="Wingdings" charset="2"/>
              <a:buChar char="§"/>
            </a:pPr>
            <a:r>
              <a:rPr lang="en-US" sz="2400" dirty="0">
                <a:latin typeface="Avenir Book"/>
                <a:cs typeface="Avenir Book"/>
              </a:rPr>
              <a:t>Loss of self-worth (worries about being a burden, feelings of worthlessness or self-loathing</a:t>
            </a:r>
            <a:r>
              <a:rPr lang="en-US" sz="2400" dirty="0" smtClean="0">
                <a:latin typeface="Avenir Book"/>
                <a:cs typeface="Avenir Book"/>
              </a:rPr>
              <a:t>)</a:t>
            </a:r>
          </a:p>
          <a:p>
            <a:pPr marL="0" indent="0" algn="just">
              <a:buNone/>
            </a:pPr>
            <a:endParaRPr lang="en-US" sz="2400" dirty="0">
              <a:latin typeface="Avenir Book"/>
              <a:cs typeface="Avenir Book"/>
            </a:endParaRPr>
          </a:p>
          <a:p>
            <a:pPr algn="just">
              <a:buFont typeface="Wingdings" charset="2"/>
              <a:buChar char="§"/>
            </a:pPr>
            <a:r>
              <a:rPr lang="en-US" sz="2400" dirty="0">
                <a:latin typeface="Avenir Book"/>
                <a:cs typeface="Avenir Book"/>
              </a:rPr>
              <a:t>Slowed movement or </a:t>
            </a:r>
            <a:r>
              <a:rPr lang="en-US" sz="2400" dirty="0" smtClean="0">
                <a:latin typeface="Avenir Book"/>
                <a:cs typeface="Avenir Book"/>
              </a:rPr>
              <a:t>speech</a:t>
            </a:r>
          </a:p>
          <a:p>
            <a:pPr marL="0" indent="0" algn="just">
              <a:buNone/>
            </a:pPr>
            <a:endParaRPr lang="en-US" sz="2400" dirty="0">
              <a:latin typeface="Avenir Book"/>
              <a:cs typeface="Avenir Book"/>
            </a:endParaRPr>
          </a:p>
          <a:p>
            <a:pPr algn="just">
              <a:buFont typeface="Wingdings" charset="2"/>
              <a:buChar char="§"/>
            </a:pPr>
            <a:r>
              <a:rPr lang="en-US" sz="2400" dirty="0">
                <a:latin typeface="Avenir Book"/>
                <a:cs typeface="Avenir Book"/>
              </a:rPr>
              <a:t>Increased use of alcohol or other </a:t>
            </a:r>
            <a:r>
              <a:rPr lang="en-US" sz="2400" dirty="0" smtClean="0">
                <a:latin typeface="Avenir Book"/>
                <a:cs typeface="Avenir Book"/>
              </a:rPr>
              <a:t>drugs</a:t>
            </a:r>
          </a:p>
          <a:p>
            <a:pPr marL="0" indent="0" algn="just">
              <a:buNone/>
            </a:pPr>
            <a:endParaRPr lang="en-US" sz="2400" dirty="0">
              <a:latin typeface="Avenir Book"/>
              <a:cs typeface="Avenir Book"/>
            </a:endParaRPr>
          </a:p>
          <a:p>
            <a:pPr algn="just">
              <a:buFont typeface="Wingdings" charset="2"/>
              <a:buChar char="§"/>
            </a:pPr>
            <a:r>
              <a:rPr lang="en-US" sz="2400" dirty="0">
                <a:latin typeface="Avenir Book"/>
                <a:cs typeface="Avenir Book"/>
              </a:rPr>
              <a:t>Fixation on death; thoughts of </a:t>
            </a:r>
            <a:r>
              <a:rPr lang="en-US" sz="2400" dirty="0" smtClean="0">
                <a:latin typeface="Avenir Book"/>
                <a:cs typeface="Avenir Book"/>
              </a:rPr>
              <a:t>suicide</a:t>
            </a:r>
          </a:p>
          <a:p>
            <a:pPr marL="0" indent="0" algn="just">
              <a:buNone/>
            </a:pPr>
            <a:endParaRPr lang="en-US" sz="2400" dirty="0">
              <a:latin typeface="Avenir Book"/>
              <a:cs typeface="Avenir Book"/>
            </a:endParaRPr>
          </a:p>
          <a:p>
            <a:pPr algn="just">
              <a:buFont typeface="Wingdings" charset="2"/>
              <a:buChar char="§"/>
            </a:pPr>
            <a:r>
              <a:rPr lang="en-US" sz="2400" dirty="0">
                <a:latin typeface="Avenir Book"/>
                <a:cs typeface="Avenir Book"/>
              </a:rPr>
              <a:t>Memory </a:t>
            </a:r>
            <a:r>
              <a:rPr lang="en-US" sz="2400" dirty="0" smtClean="0">
                <a:latin typeface="Avenir Book"/>
                <a:cs typeface="Avenir Book"/>
              </a:rPr>
              <a:t>problems</a:t>
            </a:r>
          </a:p>
          <a:p>
            <a:pPr marL="0" indent="0" algn="just">
              <a:buNone/>
            </a:pPr>
            <a:endParaRPr lang="en-US" sz="2400" dirty="0">
              <a:latin typeface="Avenir Book"/>
              <a:cs typeface="Avenir Book"/>
            </a:endParaRPr>
          </a:p>
          <a:p>
            <a:pPr algn="just">
              <a:buFont typeface="Wingdings" charset="2"/>
              <a:buChar char="§"/>
            </a:pPr>
            <a:r>
              <a:rPr lang="en-US" sz="2400" dirty="0">
                <a:latin typeface="Avenir Book"/>
                <a:cs typeface="Avenir Book"/>
              </a:rPr>
              <a:t>Neglecting personal care (skipping meals, forgetting meds, neglecting personal hygiene)</a:t>
            </a:r>
          </a:p>
          <a:p>
            <a:endParaRPr lang="en-US" dirty="0"/>
          </a:p>
        </p:txBody>
      </p:sp>
      <p:sp>
        <p:nvSpPr>
          <p:cNvPr id="5" name="Slide Number Placeholder 4"/>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2984058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33400"/>
            <a:ext cx="9067800" cy="6172200"/>
          </a:xfrm>
        </p:spPr>
        <p:txBody>
          <a:bodyPr>
            <a:normAutofit fontScale="85000" lnSpcReduction="20000"/>
          </a:bodyPr>
          <a:lstStyle/>
          <a:p>
            <a:pPr marL="0" indent="0" algn="ctr">
              <a:buNone/>
            </a:pPr>
            <a:r>
              <a:rPr lang="en-US" sz="2800" dirty="0" smtClean="0">
                <a:solidFill>
                  <a:srgbClr val="FF0000"/>
                </a:solidFill>
                <a:latin typeface="Avenir Book"/>
                <a:cs typeface="Avenir Book"/>
              </a:rPr>
              <a:t>What </a:t>
            </a:r>
            <a:r>
              <a:rPr lang="en-US" sz="2800" dirty="0">
                <a:solidFill>
                  <a:srgbClr val="FF0000"/>
                </a:solidFill>
                <a:latin typeface="Avenir Book"/>
                <a:cs typeface="Avenir Book"/>
              </a:rPr>
              <a:t>causes depression in </a:t>
            </a:r>
            <a:r>
              <a:rPr lang="en-US" sz="2800" dirty="0" smtClean="0">
                <a:solidFill>
                  <a:srgbClr val="FF0000"/>
                </a:solidFill>
                <a:latin typeface="Avenir Book"/>
                <a:cs typeface="Avenir Book"/>
              </a:rPr>
              <a:t>older adulthood?</a:t>
            </a:r>
            <a:endParaRPr lang="en-US" sz="2800" dirty="0">
              <a:solidFill>
                <a:srgbClr val="FF0000"/>
              </a:solidFill>
              <a:latin typeface="Avenir Book"/>
              <a:cs typeface="Avenir Book"/>
            </a:endParaRPr>
          </a:p>
          <a:p>
            <a:pPr marL="0" indent="0" algn="just">
              <a:buNone/>
            </a:pPr>
            <a:endParaRPr lang="en-US" dirty="0">
              <a:latin typeface="Avenir Book"/>
              <a:cs typeface="Avenir Book"/>
            </a:endParaRPr>
          </a:p>
          <a:p>
            <a:pPr marL="0" indent="0" algn="just">
              <a:buNone/>
            </a:pPr>
            <a:r>
              <a:rPr lang="en-US" dirty="0">
                <a:latin typeface="Avenir Book"/>
                <a:cs typeface="Avenir Book"/>
              </a:rPr>
              <a:t>Although there is no single, definitive answer to the question of cause, many factors—psychological, biological, environmental and genetic—likely contribute to the development of depression.</a:t>
            </a:r>
          </a:p>
          <a:p>
            <a:pPr algn="just"/>
            <a:endParaRPr lang="en-US" dirty="0">
              <a:latin typeface="Avenir Book"/>
              <a:cs typeface="Avenir Book"/>
            </a:endParaRPr>
          </a:p>
          <a:p>
            <a:pPr algn="just">
              <a:buFont typeface="Wingdings" charset="2"/>
              <a:buChar char="§"/>
            </a:pPr>
            <a:r>
              <a:rPr lang="en-US" dirty="0">
                <a:latin typeface="Avenir Book"/>
                <a:cs typeface="Avenir Book"/>
              </a:rPr>
              <a:t>Imbalances in certain brain chemicals like norepinephrine, serotonin and dopamine are thought to be involved in major depression.</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While some people become depressed for no easily identified reason, depression tends to run in families and the vulnerability is often passed from parents to children.</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When such a genetic vulnerability exists, other factors like prolonged stress, loss or a major life change can trigger the depression.</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For some older people, particularly those with lifelong histories of depression, the development of a disabling illness, loss of a spouse or a friend, retirement, moving out of the family home or some other stressful event may bring about the onset of a depressive episode</a:t>
            </a:r>
            <a:endParaRPr lang="en-US" dirty="0">
              <a:solidFill>
                <a:srgbClr val="FFFFFF"/>
              </a:solidFill>
              <a:latin typeface="Avenir Book"/>
              <a:cs typeface="Avenir Book"/>
            </a:endParaRPr>
          </a:p>
          <a:p>
            <a:pPr algn="just"/>
            <a:endParaRPr lang="en-US" dirty="0"/>
          </a:p>
          <a:p>
            <a:endParaRPr lang="en-US" dirty="0"/>
          </a:p>
        </p:txBody>
      </p:sp>
    </p:spTree>
    <p:extLst>
      <p:ext uri="{BB962C8B-B14F-4D97-AF65-F5344CB8AC3E}">
        <p14:creationId xmlns:p14="http://schemas.microsoft.com/office/powerpoint/2010/main" val="22440702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10600" cy="6096000"/>
          </a:xfrm>
        </p:spPr>
        <p:txBody>
          <a:bodyPr>
            <a:normAutofit/>
          </a:bodyPr>
          <a:lstStyle/>
          <a:p>
            <a:pPr marL="0" indent="0">
              <a:buNone/>
            </a:pPr>
            <a:endParaRPr lang="en-US" dirty="0"/>
          </a:p>
          <a:p>
            <a:pPr algn="just">
              <a:buFont typeface="Wingdings" charset="2"/>
              <a:buChar char="§"/>
            </a:pPr>
            <a:r>
              <a:rPr lang="en-US" dirty="0">
                <a:latin typeface="Avenir Book"/>
                <a:cs typeface="Avenir Book"/>
              </a:rPr>
              <a:t>Health problems – Illness and disability; chronic or severe pain; cognitive decline; damage to your body image due to surgery or sickness.</a:t>
            </a:r>
          </a:p>
          <a:p>
            <a:pPr algn="just">
              <a:buFont typeface="Wingdings" charset="2"/>
              <a:buChar char="§"/>
            </a:pPr>
            <a:r>
              <a:rPr lang="en-US" dirty="0">
                <a:latin typeface="Avenir Book"/>
                <a:cs typeface="Avenir Book"/>
              </a:rPr>
              <a:t>Loneliness and isolation – Living alone; a dwindling social circle due to deaths or relocation; decreased mobility due to illness or a loss of driving privileges.</a:t>
            </a:r>
          </a:p>
          <a:p>
            <a:pPr algn="just">
              <a:buFont typeface="Wingdings" charset="2"/>
              <a:buChar char="§"/>
            </a:pPr>
            <a:r>
              <a:rPr lang="en-US" dirty="0">
                <a:latin typeface="Avenir Book"/>
                <a:cs typeface="Avenir Book"/>
              </a:rPr>
              <a:t>Reduced sense of purpose – Feelings of purposelessness or loss of identity due to retirement or physical limitations on activities you used to enjoy.</a:t>
            </a:r>
          </a:p>
          <a:p>
            <a:pPr algn="just">
              <a:buFont typeface="Wingdings" charset="2"/>
              <a:buChar char="§"/>
            </a:pPr>
            <a:r>
              <a:rPr lang="en-US" dirty="0">
                <a:latin typeface="Avenir Book"/>
                <a:cs typeface="Avenir Book"/>
              </a:rPr>
              <a:t>Fears – Fear of death or dying; anxiety over financial problems or health issues.</a:t>
            </a:r>
          </a:p>
          <a:p>
            <a:pPr algn="just">
              <a:buFont typeface="Wingdings" charset="2"/>
              <a:buChar char="§"/>
            </a:pPr>
            <a:r>
              <a:rPr lang="en-US" dirty="0">
                <a:latin typeface="Avenir Book"/>
                <a:cs typeface="Avenir Book"/>
              </a:rPr>
              <a:t>Recent bereavements – The death of friends, family members, and pets; the loss of a spouse or partner.</a:t>
            </a:r>
          </a:p>
        </p:txBody>
      </p:sp>
      <p:sp>
        <p:nvSpPr>
          <p:cNvPr id="4" name="Slide Number Placeholder 3"/>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924936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19800"/>
          </a:xfrm>
        </p:spPr>
        <p:txBody>
          <a:bodyPr>
            <a:normAutofit fontScale="77500" lnSpcReduction="20000"/>
          </a:bodyPr>
          <a:lstStyle/>
          <a:p>
            <a:pPr marL="0" indent="0" algn="ctr">
              <a:buNone/>
            </a:pPr>
            <a:r>
              <a:rPr lang="en-US" sz="3800" dirty="0">
                <a:solidFill>
                  <a:srgbClr val="FF0000"/>
                </a:solidFill>
                <a:latin typeface="Avenir Book"/>
                <a:cs typeface="Avenir Book"/>
              </a:rPr>
              <a:t>What Are Risk Factors for Depression In </a:t>
            </a:r>
            <a:r>
              <a:rPr lang="en-US" sz="3800" dirty="0" smtClean="0">
                <a:solidFill>
                  <a:srgbClr val="FF0000"/>
                </a:solidFill>
                <a:latin typeface="Avenir Book"/>
                <a:cs typeface="Avenir Book"/>
              </a:rPr>
              <a:t>Older Adulthood</a:t>
            </a:r>
            <a:endParaRPr lang="en-US" sz="3800" dirty="0">
              <a:solidFill>
                <a:srgbClr val="FF0000"/>
              </a:solidFill>
              <a:latin typeface="Avenir Book"/>
              <a:cs typeface="Avenir Book"/>
            </a:endParaRPr>
          </a:p>
          <a:p>
            <a:pPr marL="0" indent="0">
              <a:buNone/>
            </a:pPr>
            <a:endParaRPr lang="en-US" dirty="0">
              <a:latin typeface="Avenir Book"/>
              <a:cs typeface="Avenir Book"/>
            </a:endParaRPr>
          </a:p>
          <a:p>
            <a:pPr marL="0" indent="0">
              <a:buNone/>
            </a:pPr>
            <a:r>
              <a:rPr lang="en-US" sz="2600" dirty="0">
                <a:latin typeface="Avenir Book"/>
                <a:cs typeface="Avenir Book"/>
              </a:rPr>
              <a:t>Factors that increase the risk of depression in the elderly include:</a:t>
            </a:r>
          </a:p>
          <a:p>
            <a:pPr marL="0" indent="0">
              <a:buNone/>
            </a:pPr>
            <a:r>
              <a:rPr lang="en-US" sz="2600" dirty="0">
                <a:latin typeface="Avenir Book"/>
                <a:cs typeface="Avenir Book"/>
              </a:rPr>
              <a:t>	</a:t>
            </a:r>
          </a:p>
          <a:p>
            <a:pPr marL="0" indent="0">
              <a:buNone/>
            </a:pPr>
            <a:r>
              <a:rPr lang="en-US" sz="2600" dirty="0" smtClean="0">
                <a:latin typeface="Avenir Book"/>
                <a:cs typeface="Avenir Book"/>
              </a:rPr>
              <a:t>Being female   </a:t>
            </a:r>
            <a:r>
              <a:rPr lang="en-US" sz="2600" dirty="0">
                <a:latin typeface="Avenir Book"/>
                <a:cs typeface="Avenir Book"/>
              </a:rPr>
              <a:t>	</a:t>
            </a:r>
            <a:r>
              <a:rPr lang="en-US" sz="2600" dirty="0" smtClean="0">
                <a:latin typeface="Avenir Book"/>
                <a:cs typeface="Avenir Book"/>
              </a:rPr>
              <a:t>		         </a:t>
            </a:r>
            <a:r>
              <a:rPr lang="en-US" sz="2600" dirty="0" smtClean="0">
                <a:latin typeface="Avenir Book"/>
                <a:cs typeface="Avenir Book"/>
              </a:rPr>
              <a:t>S</a:t>
            </a:r>
            <a:r>
              <a:rPr lang="en-US" sz="2600" dirty="0" smtClean="0">
                <a:latin typeface="Avenir Book"/>
                <a:cs typeface="Avenir Book"/>
              </a:rPr>
              <a:t>ingle</a:t>
            </a:r>
            <a:r>
              <a:rPr lang="en-US" sz="2600" dirty="0">
                <a:latin typeface="Avenir Book"/>
                <a:cs typeface="Avenir Book"/>
              </a:rPr>
              <a:t>, unmarried, </a:t>
            </a:r>
            <a:r>
              <a:rPr lang="en-US" sz="2600" dirty="0" smtClean="0">
                <a:latin typeface="Avenir Book"/>
                <a:cs typeface="Avenir Book"/>
              </a:rPr>
              <a:t>divorced</a:t>
            </a:r>
            <a:r>
              <a:rPr lang="en-US" sz="2600" dirty="0">
                <a:latin typeface="Avenir Book"/>
                <a:cs typeface="Avenir Book"/>
              </a:rPr>
              <a:t>,</a:t>
            </a:r>
            <a:r>
              <a:rPr lang="en-US" sz="2600" dirty="0" smtClean="0">
                <a:latin typeface="Avenir Book"/>
                <a:cs typeface="Avenir Book"/>
              </a:rPr>
              <a:t> </a:t>
            </a:r>
            <a:r>
              <a:rPr lang="en-US" sz="2600" dirty="0">
                <a:latin typeface="Avenir Book"/>
                <a:cs typeface="Avenir Book"/>
              </a:rPr>
              <a:t>widowed</a:t>
            </a:r>
          </a:p>
          <a:p>
            <a:pPr marL="0" indent="0">
              <a:buNone/>
            </a:pPr>
            <a:r>
              <a:rPr lang="en-US" sz="2600" dirty="0" smtClean="0">
                <a:latin typeface="Avenir Book"/>
                <a:cs typeface="Avenir Book"/>
              </a:rPr>
              <a:t>Lack </a:t>
            </a:r>
            <a:r>
              <a:rPr lang="en-US" sz="2600" dirty="0">
                <a:latin typeface="Avenir Book"/>
                <a:cs typeface="Avenir Book"/>
              </a:rPr>
              <a:t>of a supportive social </a:t>
            </a:r>
            <a:r>
              <a:rPr lang="en-US" sz="2600" dirty="0" smtClean="0">
                <a:latin typeface="Avenir Book"/>
                <a:cs typeface="Avenir Book"/>
              </a:rPr>
              <a:t>network</a:t>
            </a:r>
            <a:r>
              <a:rPr lang="en-US" sz="2600" dirty="0">
                <a:latin typeface="Avenir Book"/>
                <a:cs typeface="Avenir Book"/>
              </a:rPr>
              <a:t> </a:t>
            </a:r>
            <a:r>
              <a:rPr lang="en-US" sz="2600" dirty="0" smtClean="0">
                <a:latin typeface="Avenir Book"/>
                <a:cs typeface="Avenir Book"/>
              </a:rPr>
              <a:t>    </a:t>
            </a:r>
            <a:r>
              <a:rPr lang="en-US" sz="2600" dirty="0" smtClean="0">
                <a:latin typeface="Avenir Book"/>
                <a:cs typeface="Avenir Book"/>
              </a:rPr>
              <a:t>Stressful </a:t>
            </a:r>
            <a:r>
              <a:rPr lang="en-US" sz="2600" dirty="0">
                <a:latin typeface="Avenir Book"/>
                <a:cs typeface="Avenir Book"/>
              </a:rPr>
              <a:t>life events</a:t>
            </a:r>
          </a:p>
          <a:p>
            <a:pPr marL="0" indent="0">
              <a:buNone/>
            </a:pPr>
            <a:r>
              <a:rPr lang="en-US" sz="2600" dirty="0">
                <a:latin typeface="Avenir Book"/>
                <a:cs typeface="Avenir Book"/>
              </a:rPr>
              <a:t>	</a:t>
            </a:r>
            <a:endParaRPr lang="en-US" sz="2600" dirty="0" smtClean="0">
              <a:latin typeface="Avenir Book"/>
              <a:cs typeface="Avenir Book"/>
            </a:endParaRPr>
          </a:p>
          <a:p>
            <a:pPr marL="0" indent="0">
              <a:buNone/>
            </a:pPr>
            <a:r>
              <a:rPr lang="en-US" sz="2600" dirty="0" smtClean="0">
                <a:latin typeface="Avenir Book"/>
                <a:cs typeface="Avenir Book"/>
              </a:rPr>
              <a:t>Physical </a:t>
            </a:r>
            <a:r>
              <a:rPr lang="en-US" sz="2600" dirty="0">
                <a:latin typeface="Avenir Book"/>
                <a:cs typeface="Avenir Book"/>
              </a:rPr>
              <a:t>conditions like stroke, hypertension, diabetes, cancer, dementia and </a:t>
            </a:r>
            <a:r>
              <a:rPr lang="en-US" sz="2600" dirty="0" smtClean="0">
                <a:latin typeface="Avenir Book"/>
                <a:cs typeface="Avenir Book"/>
              </a:rPr>
              <a:t>chronic </a:t>
            </a:r>
            <a:r>
              <a:rPr lang="en-US" sz="2600" dirty="0">
                <a:latin typeface="Avenir Book"/>
                <a:cs typeface="Avenir Book"/>
              </a:rPr>
              <a:t>pain increase the risk of depression.  </a:t>
            </a:r>
          </a:p>
          <a:p>
            <a:pPr marL="0" indent="0">
              <a:buNone/>
            </a:pPr>
            <a:endParaRPr lang="en-US" sz="2000" dirty="0">
              <a:latin typeface="Avenir Book"/>
              <a:cs typeface="Avenir Book"/>
            </a:endParaRPr>
          </a:p>
          <a:p>
            <a:pPr marL="0" indent="0">
              <a:buNone/>
            </a:pPr>
            <a:r>
              <a:rPr lang="en-US" sz="2300" dirty="0">
                <a:latin typeface="Avenir Book"/>
                <a:cs typeface="Avenir Book"/>
              </a:rPr>
              <a:t>Additionally the following risk factors for depression are often </a:t>
            </a:r>
            <a:r>
              <a:rPr lang="en-US" sz="2300" dirty="0" smtClean="0">
                <a:latin typeface="Avenir Book"/>
                <a:cs typeface="Avenir Book"/>
              </a:rPr>
              <a:t>seen:</a:t>
            </a:r>
            <a:endParaRPr lang="en-US" sz="2300" dirty="0">
              <a:latin typeface="Avenir Book"/>
              <a:cs typeface="Avenir Book"/>
              <a:hlinkClick r:id="rId2"/>
            </a:endParaRPr>
          </a:p>
          <a:p>
            <a:pPr marL="0" indent="0">
              <a:buNone/>
            </a:pPr>
            <a:endParaRPr lang="en-US" sz="2300" dirty="0">
              <a:latin typeface="Avenir Book"/>
              <a:cs typeface="Avenir Book"/>
            </a:endParaRPr>
          </a:p>
          <a:p>
            <a:pPr marL="0" indent="0">
              <a:buNone/>
            </a:pPr>
            <a:r>
              <a:rPr lang="en-US" sz="2300" dirty="0" smtClean="0">
                <a:latin typeface="Avenir Book"/>
                <a:cs typeface="Avenir Book"/>
              </a:rPr>
              <a:t>Certain </a:t>
            </a:r>
            <a:r>
              <a:rPr lang="en-US" sz="2300" dirty="0">
                <a:latin typeface="Avenir Book"/>
                <a:cs typeface="Avenir Book"/>
              </a:rPr>
              <a:t>medicines or combination of medicines	</a:t>
            </a:r>
          </a:p>
          <a:p>
            <a:pPr marL="0" indent="0">
              <a:buNone/>
            </a:pPr>
            <a:r>
              <a:rPr lang="en-US" sz="2300" dirty="0" smtClean="0">
                <a:latin typeface="Avenir Book"/>
                <a:cs typeface="Avenir Book"/>
              </a:rPr>
              <a:t>Damage </a:t>
            </a:r>
            <a:r>
              <a:rPr lang="en-US" sz="2300" dirty="0">
                <a:latin typeface="Avenir Book"/>
                <a:cs typeface="Avenir Book"/>
              </a:rPr>
              <a:t>to body image such as from amputation, cancer surgery or heart attack.</a:t>
            </a:r>
            <a:endParaRPr lang="en-US" sz="2300" dirty="0">
              <a:latin typeface="Avenir Book"/>
              <a:cs typeface="Avenir Book"/>
              <a:hlinkClick r:id="rId3"/>
            </a:endParaRPr>
          </a:p>
          <a:p>
            <a:pPr marL="0" indent="0">
              <a:buNone/>
            </a:pPr>
            <a:r>
              <a:rPr lang="en-US" sz="2300" dirty="0" smtClean="0">
                <a:latin typeface="Avenir Book"/>
                <a:cs typeface="Avenir Book"/>
              </a:rPr>
              <a:t>Family </a:t>
            </a:r>
            <a:r>
              <a:rPr lang="en-US" sz="2300" dirty="0">
                <a:latin typeface="Avenir Book"/>
                <a:cs typeface="Avenir Book"/>
              </a:rPr>
              <a:t>history of major depressive disorder</a:t>
            </a:r>
          </a:p>
          <a:p>
            <a:pPr marL="0" indent="0">
              <a:buNone/>
            </a:pPr>
            <a:r>
              <a:rPr lang="en-US" sz="2300" dirty="0" smtClean="0">
                <a:latin typeface="Avenir Book"/>
                <a:cs typeface="Avenir Book"/>
              </a:rPr>
              <a:t>Fear </a:t>
            </a:r>
            <a:r>
              <a:rPr lang="en-US" sz="2300" dirty="0">
                <a:latin typeface="Avenir Book"/>
                <a:cs typeface="Avenir Book"/>
              </a:rPr>
              <a:t>of </a:t>
            </a:r>
            <a:r>
              <a:rPr lang="en-US" sz="2300" dirty="0" smtClean="0">
                <a:latin typeface="Avenir Book"/>
                <a:cs typeface="Avenir Book"/>
              </a:rPr>
              <a:t>death				Living </a:t>
            </a:r>
            <a:r>
              <a:rPr lang="en-US" sz="2300" dirty="0">
                <a:latin typeface="Avenir Book"/>
                <a:cs typeface="Avenir Book"/>
              </a:rPr>
              <a:t>alone, social isolation</a:t>
            </a:r>
          </a:p>
          <a:p>
            <a:pPr marL="0" indent="0">
              <a:buNone/>
            </a:pPr>
            <a:r>
              <a:rPr lang="en-US" sz="2300" dirty="0" smtClean="0">
                <a:latin typeface="Avenir Book"/>
                <a:cs typeface="Avenir Book"/>
              </a:rPr>
              <a:t>Other illnesses				Past </a:t>
            </a:r>
            <a:r>
              <a:rPr lang="en-US" sz="2300" dirty="0">
                <a:latin typeface="Avenir Book"/>
                <a:cs typeface="Avenir Book"/>
              </a:rPr>
              <a:t>suicide attempt(s)</a:t>
            </a:r>
          </a:p>
          <a:p>
            <a:pPr marL="0" indent="0">
              <a:buNone/>
            </a:pPr>
            <a:r>
              <a:rPr lang="en-US" sz="2300" dirty="0" smtClean="0">
                <a:latin typeface="Avenir Book"/>
                <a:cs typeface="Avenir Book"/>
              </a:rPr>
              <a:t>Presence </a:t>
            </a:r>
            <a:r>
              <a:rPr lang="en-US" sz="2300" dirty="0">
                <a:latin typeface="Avenir Book"/>
                <a:cs typeface="Avenir Book"/>
              </a:rPr>
              <a:t>of chronic or severe </a:t>
            </a:r>
            <a:r>
              <a:rPr lang="en-US" sz="2300" dirty="0" smtClean="0">
                <a:latin typeface="Avenir Book"/>
                <a:cs typeface="Avenir Book"/>
              </a:rPr>
              <a:t>pain		Previous </a:t>
            </a:r>
            <a:r>
              <a:rPr lang="en-US" sz="2300" dirty="0">
                <a:latin typeface="Avenir Book"/>
                <a:cs typeface="Avenir Book"/>
              </a:rPr>
              <a:t>history of depression</a:t>
            </a:r>
          </a:p>
          <a:p>
            <a:pPr marL="0" indent="0">
              <a:buNone/>
            </a:pPr>
            <a:r>
              <a:rPr lang="en-US" sz="2300" dirty="0" smtClean="0">
                <a:latin typeface="Avenir Book"/>
                <a:cs typeface="Avenir Book"/>
              </a:rPr>
              <a:t>Recent </a:t>
            </a:r>
            <a:r>
              <a:rPr lang="en-US" sz="2300" dirty="0">
                <a:latin typeface="Avenir Book"/>
                <a:cs typeface="Avenir Book"/>
              </a:rPr>
              <a:t>loss of a loved one</a:t>
            </a:r>
          </a:p>
          <a:p>
            <a:endParaRPr lang="en-US" dirty="0"/>
          </a:p>
        </p:txBody>
      </p:sp>
    </p:spTree>
    <p:extLst>
      <p:ext uri="{BB962C8B-B14F-4D97-AF65-F5344CB8AC3E}">
        <p14:creationId xmlns:p14="http://schemas.microsoft.com/office/powerpoint/2010/main" val="25891946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943600"/>
          </a:xfrm>
        </p:spPr>
        <p:txBody>
          <a:bodyPr>
            <a:normAutofit fontScale="92500" lnSpcReduction="10000"/>
          </a:bodyPr>
          <a:lstStyle/>
          <a:p>
            <a:pPr marL="0" indent="0" algn="ctr">
              <a:buNone/>
            </a:pPr>
            <a:r>
              <a:rPr lang="en-US" sz="2600" dirty="0">
                <a:solidFill>
                  <a:srgbClr val="FF0000"/>
                </a:solidFill>
                <a:latin typeface="Avenir Book"/>
                <a:cs typeface="Avenir Book"/>
              </a:rPr>
              <a:t>Depression in older persons is at times characterized by:</a:t>
            </a:r>
          </a:p>
          <a:p>
            <a:pPr lvl="1"/>
            <a:endParaRPr lang="en-US" sz="1600" dirty="0">
              <a:latin typeface="Avenir Book"/>
              <a:cs typeface="Avenir Book"/>
            </a:endParaRPr>
          </a:p>
          <a:p>
            <a:pPr lvl="1"/>
            <a:r>
              <a:rPr lang="en-US" sz="1900" dirty="0">
                <a:latin typeface="Avenir Book"/>
                <a:cs typeface="Avenir Book"/>
              </a:rPr>
              <a:t>Memory problems			- Confusion</a:t>
            </a:r>
          </a:p>
          <a:p>
            <a:pPr lvl="1"/>
            <a:r>
              <a:rPr lang="en-US" sz="1900" dirty="0">
                <a:latin typeface="Avenir Book"/>
                <a:cs typeface="Avenir Book"/>
              </a:rPr>
              <a:t>Social withdrawal			- Loss of appetite</a:t>
            </a:r>
          </a:p>
          <a:p>
            <a:pPr lvl="1"/>
            <a:r>
              <a:rPr lang="en-US" sz="1900" dirty="0">
                <a:latin typeface="Avenir Book"/>
                <a:cs typeface="Avenir Book"/>
              </a:rPr>
              <a:t>Weight loss				- Vague complaints of pain</a:t>
            </a:r>
          </a:p>
          <a:p>
            <a:pPr lvl="1"/>
            <a:r>
              <a:rPr lang="en-US" sz="1900" dirty="0">
                <a:latin typeface="Avenir Book"/>
                <a:cs typeface="Avenir Book"/>
              </a:rPr>
              <a:t>Inability to sleep			- Irritability</a:t>
            </a:r>
          </a:p>
          <a:p>
            <a:pPr lvl="1"/>
            <a:r>
              <a:rPr lang="en-US" sz="1900" dirty="0">
                <a:latin typeface="Avenir Book"/>
                <a:cs typeface="Avenir Book"/>
              </a:rPr>
              <a:t>Delusions (fixed false beliefs)	</a:t>
            </a:r>
            <a:r>
              <a:rPr lang="en-US" sz="1900" dirty="0" smtClean="0">
                <a:latin typeface="Avenir Book"/>
                <a:cs typeface="Avenir Book"/>
              </a:rPr>
              <a:t>	- </a:t>
            </a:r>
            <a:r>
              <a:rPr lang="en-US" sz="1900" dirty="0">
                <a:latin typeface="Avenir Book"/>
                <a:cs typeface="Avenir Book"/>
              </a:rPr>
              <a:t>Hallucinations</a:t>
            </a:r>
          </a:p>
          <a:p>
            <a:pPr lvl="1"/>
            <a:endParaRPr lang="en-US" sz="1600" dirty="0">
              <a:latin typeface="Avenir Book"/>
              <a:cs typeface="Avenir Book"/>
            </a:endParaRPr>
          </a:p>
          <a:p>
            <a:pPr marL="0" indent="0" algn="just">
              <a:buNone/>
            </a:pPr>
            <a:r>
              <a:rPr lang="en-US" sz="2000" dirty="0">
                <a:latin typeface="Avenir Book"/>
                <a:cs typeface="Avenir Book"/>
              </a:rPr>
              <a:t>Depression also increases the risk of suicide, especially in </a:t>
            </a:r>
            <a:r>
              <a:rPr lang="en-US" sz="2000" dirty="0" smtClean="0">
                <a:latin typeface="Avenir Book"/>
                <a:cs typeface="Avenir Book"/>
              </a:rPr>
              <a:t>older</a:t>
            </a:r>
            <a:r>
              <a:rPr lang="en-US" sz="2000" dirty="0" smtClean="0">
                <a:latin typeface="Avenir Book"/>
                <a:cs typeface="Avenir Book"/>
              </a:rPr>
              <a:t> </a:t>
            </a:r>
            <a:r>
              <a:rPr lang="en-US" sz="2000" dirty="0">
                <a:latin typeface="Avenir Book"/>
                <a:cs typeface="Avenir Book"/>
              </a:rPr>
              <a:t>white men.</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suicide rate in people ages 80 to 84 is more than twice that of the general population.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National Institute of Mental Health considers depression in people age 65 and older to be a major public health problem.</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In addition, advancing age is often accompanied by loss of social support systems due to the death of a spouse or siblings, retirement, or relocation of residence. </a:t>
            </a:r>
          </a:p>
          <a:p>
            <a:endParaRPr lang="en-US" dirty="0"/>
          </a:p>
        </p:txBody>
      </p:sp>
    </p:spTree>
    <p:extLst>
      <p:ext uri="{BB962C8B-B14F-4D97-AF65-F5344CB8AC3E}">
        <p14:creationId xmlns:p14="http://schemas.microsoft.com/office/powerpoint/2010/main" val="35668348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6019800"/>
          </a:xfrm>
        </p:spPr>
        <p:txBody>
          <a:bodyPr>
            <a:normAutofit fontScale="92500" lnSpcReduction="10000"/>
          </a:bodyPr>
          <a:lstStyle/>
          <a:p>
            <a:pPr marL="0" indent="0" algn="ctr">
              <a:buNone/>
            </a:pPr>
            <a:r>
              <a:rPr lang="en-US" sz="2800" dirty="0">
                <a:solidFill>
                  <a:srgbClr val="FF0000"/>
                </a:solidFill>
                <a:latin typeface="Avenir Book"/>
                <a:cs typeface="Avenir Book"/>
              </a:rPr>
              <a:t>Loss of Independence</a:t>
            </a:r>
          </a:p>
          <a:p>
            <a:endParaRPr lang="en-US" dirty="0">
              <a:latin typeface="Avenir Book"/>
              <a:cs typeface="Avenir Book"/>
            </a:endParaRPr>
          </a:p>
          <a:p>
            <a:pPr marL="0" indent="0" algn="just">
              <a:buNone/>
            </a:pPr>
            <a:r>
              <a:rPr lang="en-US" dirty="0">
                <a:latin typeface="Avenir Book"/>
                <a:cs typeface="Avenir Book"/>
              </a:rPr>
              <a:t>As </a:t>
            </a:r>
            <a:r>
              <a:rPr lang="en-US" dirty="0" smtClean="0">
                <a:latin typeface="Avenir Book"/>
                <a:cs typeface="Avenir Book"/>
              </a:rPr>
              <a:t>older</a:t>
            </a:r>
            <a:r>
              <a:rPr lang="en-US" dirty="0" smtClean="0">
                <a:latin typeface="Avenir Book"/>
                <a:cs typeface="Avenir Book"/>
              </a:rPr>
              <a:t> </a:t>
            </a:r>
            <a:r>
              <a:rPr lang="en-US" dirty="0">
                <a:latin typeface="Avenir Book"/>
                <a:cs typeface="Avenir Book"/>
              </a:rPr>
              <a:t>people become less physically able to engage in favorite hobbies, drive themselves to appointments or take care of things around the house, they often mourn their loss of independence</a:t>
            </a:r>
            <a:r>
              <a:rPr lang="en-US" dirty="0" smtClean="0">
                <a:latin typeface="Avenir Book"/>
                <a:cs typeface="Avenir Book"/>
              </a:rPr>
              <a:t>.</a:t>
            </a:r>
          </a:p>
          <a:p>
            <a:pPr marL="0" indent="0" algn="just">
              <a:buNone/>
            </a:pPr>
            <a:endParaRPr lang="en-US" dirty="0">
              <a:latin typeface="Avenir Book"/>
              <a:cs typeface="Avenir Book"/>
            </a:endParaRPr>
          </a:p>
          <a:p>
            <a:pPr marL="0" indent="0" algn="just">
              <a:buNone/>
            </a:pPr>
            <a:r>
              <a:rPr lang="en-US" dirty="0" smtClean="0">
                <a:latin typeface="Avenir Book"/>
                <a:cs typeface="Avenir Book"/>
              </a:rPr>
              <a:t>It </a:t>
            </a:r>
            <a:r>
              <a:rPr lang="en-US" dirty="0">
                <a:latin typeface="Avenir Book"/>
                <a:cs typeface="Avenir Book"/>
              </a:rPr>
              <a:t>is difficult to rely on others for essential care or even to ask for small favors at times.</a:t>
            </a:r>
          </a:p>
          <a:p>
            <a:pPr marL="0" indent="0" algn="just">
              <a:buNone/>
            </a:pPr>
            <a:r>
              <a:rPr lang="en-US" dirty="0" smtClean="0">
                <a:latin typeface="Avenir Book"/>
                <a:cs typeface="Avenir Book"/>
              </a:rPr>
              <a:t>.</a:t>
            </a:r>
            <a:endParaRPr lang="en-US" dirty="0">
              <a:latin typeface="Avenir Book"/>
              <a:cs typeface="Avenir Book"/>
            </a:endParaRPr>
          </a:p>
          <a:p>
            <a:pPr marL="0" indent="0" algn="ctr">
              <a:buNone/>
            </a:pPr>
            <a:r>
              <a:rPr lang="en-US" sz="2800" dirty="0">
                <a:solidFill>
                  <a:srgbClr val="FF0000"/>
                </a:solidFill>
                <a:latin typeface="Avenir Book"/>
                <a:cs typeface="Avenir Book"/>
              </a:rPr>
              <a:t>Grief and Loss</a:t>
            </a:r>
          </a:p>
          <a:p>
            <a:pPr marL="0" indent="0" algn="just">
              <a:buNone/>
            </a:pPr>
            <a:endParaRPr lang="en-US" dirty="0">
              <a:latin typeface="Avenir Book"/>
              <a:cs typeface="Avenir Book"/>
            </a:endParaRPr>
          </a:p>
          <a:p>
            <a:pPr marL="0" indent="0" algn="just">
              <a:buNone/>
            </a:pPr>
            <a:r>
              <a:rPr lang="en-US" dirty="0">
                <a:latin typeface="Avenir Book"/>
                <a:cs typeface="Avenir Book"/>
              </a:rPr>
              <a:t>Your </a:t>
            </a:r>
            <a:r>
              <a:rPr lang="en-US" dirty="0" smtClean="0">
                <a:latin typeface="Avenir Book"/>
                <a:cs typeface="Avenir Book"/>
              </a:rPr>
              <a:t>olde</a:t>
            </a:r>
            <a:r>
              <a:rPr lang="en-US" dirty="0" smtClean="0">
                <a:latin typeface="Avenir Book"/>
                <a:cs typeface="Avenir Book"/>
              </a:rPr>
              <a:t>r </a:t>
            </a:r>
            <a:r>
              <a:rPr lang="en-US" dirty="0">
                <a:latin typeface="Avenir Book"/>
                <a:cs typeface="Avenir Book"/>
              </a:rPr>
              <a:t>loved one must face the fact that the longer he or she lives, the more friends and family members may pass away ahead of him or her. </a:t>
            </a:r>
            <a:endParaRPr lang="en-US" dirty="0" smtClean="0">
              <a:latin typeface="Avenir Book"/>
              <a:cs typeface="Avenir Book"/>
            </a:endParaRPr>
          </a:p>
          <a:p>
            <a:pPr marL="0" indent="0" algn="just">
              <a:buNone/>
            </a:pPr>
            <a:endParaRPr lang="en-US" dirty="0" smtClean="0">
              <a:latin typeface="Avenir Book"/>
              <a:cs typeface="Avenir Book"/>
            </a:endParaRPr>
          </a:p>
          <a:p>
            <a:pPr marL="0" indent="0" algn="just">
              <a:buNone/>
            </a:pPr>
            <a:r>
              <a:rPr lang="en-US" dirty="0" smtClean="0">
                <a:latin typeface="Avenir Book"/>
                <a:cs typeface="Avenir Book"/>
              </a:rPr>
              <a:t>Losing </a:t>
            </a:r>
            <a:r>
              <a:rPr lang="en-US" dirty="0">
                <a:latin typeface="Avenir Book"/>
                <a:cs typeface="Avenir Book"/>
              </a:rPr>
              <a:t>the people they care about can leave seniors feeling abandoned and vulnerable.</a:t>
            </a:r>
          </a:p>
          <a:p>
            <a:endParaRPr lang="en-US" dirty="0"/>
          </a:p>
        </p:txBody>
      </p:sp>
    </p:spTree>
    <p:extLst>
      <p:ext uri="{BB962C8B-B14F-4D97-AF65-F5344CB8AC3E}">
        <p14:creationId xmlns:p14="http://schemas.microsoft.com/office/powerpoint/2010/main" val="3905225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12313</TotalTime>
  <Words>2542</Words>
  <Application>Microsoft Macintosh PowerPoint</Application>
  <PresentationFormat>Letter Paper (8.5x11 in)</PresentationFormat>
  <Paragraphs>335</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Clarity</vt:lpstr>
      <vt:lpstr> Recognizing and Preventing Depression                                    in Older Adulthood                              by Elijah Levy, Ph.D.                                 www.elijahlevy.com  the                                               thelevylaunch@yahoo.com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Psychopharmacology</vt:lpstr>
      <vt:lpstr>PowerPoint Presentation</vt:lpstr>
      <vt:lpstr>PowerPoint Presentation</vt:lpstr>
      <vt:lpstr>PowerPoint Presentation</vt:lpstr>
      <vt:lpstr>PowerPoint Presentation</vt:lpstr>
      <vt:lpstr>PowerPoint Presentation</vt:lpstr>
    </vt:vector>
  </TitlesOfParts>
  <Company>Wiesenthal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Hate Crimes</dc:title>
  <dc:creator>The Simon</dc:creator>
  <cp:lastModifiedBy>Elijah Levy</cp:lastModifiedBy>
  <cp:revision>445</cp:revision>
  <cp:lastPrinted>2014-10-18T03:48:35Z</cp:lastPrinted>
  <dcterms:created xsi:type="dcterms:W3CDTF">2000-09-05T16:57:57Z</dcterms:created>
  <dcterms:modified xsi:type="dcterms:W3CDTF">2019-06-04T00:11:32Z</dcterms:modified>
</cp:coreProperties>
</file>