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9"/>
    <p:restoredTop sz="94663"/>
  </p:normalViewPr>
  <p:slideViewPr>
    <p:cSldViewPr snapToGrid="0" snapToObjects="1">
      <p:cViewPr varScale="1">
        <p:scale>
          <a:sx n="117" d="100"/>
          <a:sy n="117" d="100"/>
        </p:scale>
        <p:origin x="20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12/30/19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12/30/19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12/30/19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12/30/19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12/30/19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12/30/19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12/30/19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12/30/19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12/30/19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12/30/19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0BC34-215B-B740-8953-E5B11DA1F9DD}"/>
              </a:ext>
            </a:extLst>
          </p:cNvPr>
          <p:cNvSpPr>
            <a:spLocks noGrp="1"/>
          </p:cNvSpPr>
          <p:nvPr>
            <p:ph type="ctrTitle"/>
          </p:nvPr>
        </p:nvSpPr>
        <p:spPr/>
        <p:txBody>
          <a:bodyPr/>
          <a:lstStyle/>
          <a:p>
            <a:r>
              <a:rPr lang="en-US" dirty="0"/>
              <a:t>Adjustment disorders</a:t>
            </a:r>
          </a:p>
        </p:txBody>
      </p:sp>
    </p:spTree>
    <p:extLst>
      <p:ext uri="{BB962C8B-B14F-4D97-AF65-F5344CB8AC3E}">
        <p14:creationId xmlns:p14="http://schemas.microsoft.com/office/powerpoint/2010/main" val="2121004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17E-DD3B-E74F-94F6-E0935D8F1C77}"/>
              </a:ext>
            </a:extLst>
          </p:cNvPr>
          <p:cNvSpPr>
            <a:spLocks noGrp="1"/>
          </p:cNvSpPr>
          <p:nvPr>
            <p:ph idx="1"/>
          </p:nvPr>
        </p:nvSpPr>
        <p:spPr>
          <a:xfrm>
            <a:off x="293913" y="272143"/>
            <a:ext cx="11625943" cy="6248399"/>
          </a:xfrm>
        </p:spPr>
        <p:txBody>
          <a:bodyPr>
            <a:normAutofit/>
          </a:bodyPr>
          <a:lstStyle/>
          <a:p>
            <a:endParaRPr lang="en-US" dirty="0"/>
          </a:p>
          <a:p>
            <a:endParaRPr lang="en-US" dirty="0"/>
          </a:p>
          <a:p>
            <a:r>
              <a:rPr lang="en-US" dirty="0"/>
              <a:t>Adjustment disorders are stress-related conditions. </a:t>
            </a:r>
          </a:p>
          <a:p>
            <a:r>
              <a:rPr lang="en-US" dirty="0"/>
              <a:t>You experience more stress than would normally be expected in response to a stressful or unexpected event, and the stress causes significant problems in your relationships, at work or at school.</a:t>
            </a:r>
          </a:p>
          <a:p>
            <a:r>
              <a:rPr lang="en-US" dirty="0"/>
              <a:t>Work problems, going away to school, an illness, death of a close family member or any number of life changes can cause stress. </a:t>
            </a:r>
          </a:p>
          <a:p>
            <a:r>
              <a:rPr lang="en-US" dirty="0"/>
              <a:t>Most of the time, people adjust to such changes within a few months. </a:t>
            </a:r>
          </a:p>
          <a:p>
            <a:r>
              <a:rPr lang="en-US" dirty="0"/>
              <a:t>But if you have an adjustment disorder, you continue to have emotional or behavioral reactions that can contribute to feeling anxious or depressed.</a:t>
            </a:r>
          </a:p>
          <a:p>
            <a:r>
              <a:rPr lang="en-US" dirty="0"/>
              <a:t>You don't have to tough it out on your own, though. </a:t>
            </a:r>
          </a:p>
          <a:p>
            <a:r>
              <a:rPr lang="en-US" dirty="0"/>
              <a:t>Treatment can be brief and it's likely to help you regain your emotional footing.</a:t>
            </a:r>
          </a:p>
          <a:p>
            <a:endParaRPr lang="en-US" dirty="0"/>
          </a:p>
        </p:txBody>
      </p:sp>
    </p:spTree>
    <p:extLst>
      <p:ext uri="{BB962C8B-B14F-4D97-AF65-F5344CB8AC3E}">
        <p14:creationId xmlns:p14="http://schemas.microsoft.com/office/powerpoint/2010/main" val="1339340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BCE4C-B414-B34F-9EBC-D5E8D967CD56}"/>
              </a:ext>
            </a:extLst>
          </p:cNvPr>
          <p:cNvSpPr>
            <a:spLocks noGrp="1"/>
          </p:cNvSpPr>
          <p:nvPr>
            <p:ph type="title"/>
          </p:nvPr>
        </p:nvSpPr>
        <p:spPr>
          <a:xfrm>
            <a:off x="391885" y="250370"/>
            <a:ext cx="11527971" cy="1491343"/>
          </a:xfrm>
        </p:spPr>
        <p:txBody>
          <a:bodyPr>
            <a:normAutofit fontScale="90000"/>
          </a:bodyPr>
          <a:lstStyle/>
          <a:p>
            <a:r>
              <a:rPr lang="en-US" sz="2000" dirty="0"/>
              <a:t>Symptoms</a:t>
            </a:r>
            <a:br>
              <a:rPr lang="en-US" sz="2000" dirty="0"/>
            </a:br>
            <a:r>
              <a:rPr lang="en-US" sz="1600" dirty="0"/>
              <a:t>Symptoms of an adjustment disorder start within three months of a stressful event and last no longer than 6 months after the end of the stressful event. </a:t>
            </a:r>
            <a:br>
              <a:rPr lang="en-US" sz="1600" dirty="0"/>
            </a:br>
            <a:br>
              <a:rPr lang="en-US" sz="1600" dirty="0"/>
            </a:br>
            <a:r>
              <a:rPr lang="en-US" sz="1600" dirty="0"/>
              <a:t>However, persistent or chronic adjustment disorders can continue for more than 6 months, especially if the stressor is ongoing, such as unemployment</a:t>
            </a:r>
          </a:p>
        </p:txBody>
      </p:sp>
      <p:sp>
        <p:nvSpPr>
          <p:cNvPr id="3" name="Content Placeholder 2">
            <a:extLst>
              <a:ext uri="{FF2B5EF4-FFF2-40B4-BE49-F238E27FC236}">
                <a16:creationId xmlns:a16="http://schemas.microsoft.com/office/drawing/2014/main" id="{8A5737EC-D26A-8341-82E3-CB069451C09F}"/>
              </a:ext>
            </a:extLst>
          </p:cNvPr>
          <p:cNvSpPr>
            <a:spLocks noGrp="1"/>
          </p:cNvSpPr>
          <p:nvPr>
            <p:ph idx="1"/>
          </p:nvPr>
        </p:nvSpPr>
        <p:spPr>
          <a:xfrm>
            <a:off x="195943" y="1556656"/>
            <a:ext cx="11832771" cy="5225143"/>
          </a:xfrm>
        </p:spPr>
        <p:txBody>
          <a:bodyPr>
            <a:normAutofit fontScale="77500" lnSpcReduction="20000"/>
          </a:bodyPr>
          <a:lstStyle/>
          <a:p>
            <a:pPr marL="0" indent="0">
              <a:buNone/>
            </a:pPr>
            <a:endParaRPr lang="en-US" dirty="0"/>
          </a:p>
          <a:p>
            <a:r>
              <a:rPr lang="en-US" dirty="0"/>
              <a:t>Signs and symptoms depend on the type of adjustment disorder and can vary from person to person. </a:t>
            </a:r>
          </a:p>
          <a:p>
            <a:r>
              <a:rPr lang="en-US" dirty="0"/>
              <a:t>You experience more stress than would normally be expected in response to a stressful event, and the stress causes significant problems in your life.</a:t>
            </a:r>
          </a:p>
          <a:p>
            <a:endParaRPr lang="en-US" dirty="0"/>
          </a:p>
          <a:p>
            <a:pPr algn="ctr"/>
            <a:r>
              <a:rPr lang="en-US" dirty="0"/>
              <a:t>Adjustment disorders affect how you feel and think about yourself and the world and may also affect </a:t>
            </a:r>
          </a:p>
          <a:p>
            <a:pPr marL="0" indent="0" algn="ctr">
              <a:buNone/>
            </a:pPr>
            <a:r>
              <a:rPr lang="en-US" dirty="0"/>
              <a:t>your actions or behavior. Some examples include:</a:t>
            </a:r>
          </a:p>
          <a:p>
            <a:r>
              <a:rPr lang="en-US" dirty="0"/>
              <a:t>Feeling sad, hopeless or not enjoying things you used to enjoy</a:t>
            </a:r>
          </a:p>
          <a:p>
            <a:r>
              <a:rPr lang="en-US" dirty="0"/>
              <a:t>Frequent crying</a:t>
            </a:r>
          </a:p>
          <a:p>
            <a:r>
              <a:rPr lang="en-US" dirty="0"/>
              <a:t>Worrying or feeling anxious, nervous, jittery or stressed out</a:t>
            </a:r>
          </a:p>
          <a:p>
            <a:r>
              <a:rPr lang="en-US" dirty="0"/>
              <a:t>Trouble sleeping</a:t>
            </a:r>
          </a:p>
          <a:p>
            <a:r>
              <a:rPr lang="en-US" dirty="0"/>
              <a:t>Lack of appetite</a:t>
            </a:r>
          </a:p>
          <a:p>
            <a:r>
              <a:rPr lang="en-US" dirty="0"/>
              <a:t>Difficulty concentrating</a:t>
            </a:r>
          </a:p>
          <a:p>
            <a:r>
              <a:rPr lang="en-US" dirty="0"/>
              <a:t>Feeling overwhelmed</a:t>
            </a:r>
          </a:p>
          <a:p>
            <a:r>
              <a:rPr lang="en-US" dirty="0"/>
              <a:t>Difficulty functioning in daily activities</a:t>
            </a:r>
          </a:p>
          <a:p>
            <a:r>
              <a:rPr lang="en-US" dirty="0"/>
              <a:t>Withdrawing from social supports</a:t>
            </a:r>
          </a:p>
          <a:p>
            <a:r>
              <a:rPr lang="en-US" dirty="0"/>
              <a:t>Avoiding important things such as going to work or paying bills</a:t>
            </a:r>
          </a:p>
          <a:p>
            <a:r>
              <a:rPr lang="en-US" dirty="0"/>
              <a:t>Suicidal thoughts or behavior</a:t>
            </a:r>
          </a:p>
          <a:p>
            <a:pPr marL="0" indent="0">
              <a:buNone/>
            </a:pPr>
            <a:endParaRPr lang="en-US" dirty="0"/>
          </a:p>
        </p:txBody>
      </p:sp>
    </p:spTree>
    <p:extLst>
      <p:ext uri="{BB962C8B-B14F-4D97-AF65-F5344CB8AC3E}">
        <p14:creationId xmlns:p14="http://schemas.microsoft.com/office/powerpoint/2010/main" val="2609552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AF7B7-8F35-9A48-8BE7-3C82A987CDEE}"/>
              </a:ext>
            </a:extLst>
          </p:cNvPr>
          <p:cNvSpPr>
            <a:spLocks noGrp="1"/>
          </p:cNvSpPr>
          <p:nvPr>
            <p:ph type="title"/>
          </p:nvPr>
        </p:nvSpPr>
        <p:spPr>
          <a:xfrm>
            <a:off x="2231136" y="180921"/>
            <a:ext cx="7729728" cy="668165"/>
          </a:xfrm>
        </p:spPr>
        <p:txBody>
          <a:bodyPr>
            <a:normAutofit fontScale="90000"/>
          </a:bodyPr>
          <a:lstStyle/>
          <a:p>
            <a:r>
              <a:rPr lang="en-US" dirty="0"/>
              <a:t>causes</a:t>
            </a:r>
          </a:p>
        </p:txBody>
      </p:sp>
      <p:sp>
        <p:nvSpPr>
          <p:cNvPr id="3" name="Content Placeholder 2">
            <a:extLst>
              <a:ext uri="{FF2B5EF4-FFF2-40B4-BE49-F238E27FC236}">
                <a16:creationId xmlns:a16="http://schemas.microsoft.com/office/drawing/2014/main" id="{6F249B87-B95E-0C47-A0FE-A706DA830ED5}"/>
              </a:ext>
            </a:extLst>
          </p:cNvPr>
          <p:cNvSpPr>
            <a:spLocks noGrp="1"/>
          </p:cNvSpPr>
          <p:nvPr>
            <p:ph idx="1"/>
          </p:nvPr>
        </p:nvSpPr>
        <p:spPr>
          <a:xfrm>
            <a:off x="239485" y="1143000"/>
            <a:ext cx="11821885" cy="5534079"/>
          </a:xfrm>
        </p:spPr>
        <p:txBody>
          <a:bodyPr>
            <a:normAutofit lnSpcReduction="10000"/>
          </a:bodyPr>
          <a:lstStyle/>
          <a:p>
            <a:pPr marL="0" indent="0">
              <a:buNone/>
            </a:pPr>
            <a:endParaRPr lang="en-US" dirty="0"/>
          </a:p>
          <a:p>
            <a:r>
              <a:rPr lang="en-US" dirty="0"/>
              <a:t>Adjustment disorders are caused by significant changes or stressors in your life. </a:t>
            </a:r>
          </a:p>
          <a:p>
            <a:r>
              <a:rPr lang="en-US" dirty="0"/>
              <a:t>Genetics, your life experiences, and your temperament may increase your likelihood of developing an adjustment disorder.</a:t>
            </a:r>
          </a:p>
          <a:p>
            <a:r>
              <a:rPr lang="en-US" dirty="0"/>
              <a:t>Risk factors</a:t>
            </a:r>
          </a:p>
          <a:p>
            <a:r>
              <a:rPr lang="en-US" dirty="0"/>
              <a:t>Some things may make you more likely to have an adjustment disorder.</a:t>
            </a:r>
          </a:p>
          <a:p>
            <a:pPr marL="0" indent="0" algn="ctr">
              <a:buNone/>
            </a:pPr>
            <a:r>
              <a:rPr lang="en-US" b="1" dirty="0"/>
              <a:t>Stressful events</a:t>
            </a:r>
          </a:p>
          <a:p>
            <a:r>
              <a:rPr lang="en-US" dirty="0"/>
              <a:t>Stressful life events — both positive and negative — may put you at risk of developing an adjustment disorder. For example:</a:t>
            </a:r>
          </a:p>
          <a:p>
            <a:r>
              <a:rPr lang="en-US" dirty="0"/>
              <a:t>Divorce or marital problems</a:t>
            </a:r>
          </a:p>
          <a:p>
            <a:r>
              <a:rPr lang="en-US" dirty="0"/>
              <a:t>Relationship or interpersonal problems</a:t>
            </a:r>
          </a:p>
          <a:p>
            <a:r>
              <a:rPr lang="en-US" dirty="0"/>
              <a:t>Changes in situation, such as retirement, having a baby or going away to school</a:t>
            </a:r>
          </a:p>
          <a:p>
            <a:r>
              <a:rPr lang="en-US" dirty="0"/>
              <a:t>Adverse situations, such as losing a job, loss of a loved one or having financial issues</a:t>
            </a:r>
          </a:p>
          <a:p>
            <a:r>
              <a:rPr lang="en-US" dirty="0"/>
              <a:t>Problems in school or at work</a:t>
            </a:r>
          </a:p>
          <a:p>
            <a:r>
              <a:rPr lang="en-US" dirty="0"/>
              <a:t>Life-threatening experiences, such as physical assault, combat or natural disaster</a:t>
            </a:r>
          </a:p>
          <a:p>
            <a:r>
              <a:rPr lang="en-US" dirty="0"/>
              <a:t>Ongoing stressors, such as having a medical illness or living in a crime-ridden neighborhood</a:t>
            </a:r>
          </a:p>
          <a:p>
            <a:pPr marL="0" indent="0">
              <a:buNone/>
            </a:pPr>
            <a:endParaRPr lang="en-US" dirty="0"/>
          </a:p>
        </p:txBody>
      </p:sp>
    </p:spTree>
    <p:extLst>
      <p:ext uri="{BB962C8B-B14F-4D97-AF65-F5344CB8AC3E}">
        <p14:creationId xmlns:p14="http://schemas.microsoft.com/office/powerpoint/2010/main" val="82097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4A9DD-0088-1F49-BB80-256313FE109E}"/>
              </a:ext>
            </a:extLst>
          </p:cNvPr>
          <p:cNvSpPr>
            <a:spLocks noGrp="1"/>
          </p:cNvSpPr>
          <p:nvPr>
            <p:ph type="title"/>
          </p:nvPr>
        </p:nvSpPr>
        <p:spPr>
          <a:xfrm>
            <a:off x="2231136" y="250371"/>
            <a:ext cx="7729728" cy="468086"/>
          </a:xfrm>
        </p:spPr>
        <p:txBody>
          <a:bodyPr>
            <a:normAutofit fontScale="90000"/>
          </a:bodyPr>
          <a:lstStyle/>
          <a:p>
            <a:r>
              <a:rPr lang="en-US" dirty="0"/>
              <a:t>Life experiences</a:t>
            </a:r>
          </a:p>
        </p:txBody>
      </p:sp>
      <p:sp>
        <p:nvSpPr>
          <p:cNvPr id="3" name="Content Placeholder 2">
            <a:extLst>
              <a:ext uri="{FF2B5EF4-FFF2-40B4-BE49-F238E27FC236}">
                <a16:creationId xmlns:a16="http://schemas.microsoft.com/office/drawing/2014/main" id="{E34EC364-4653-1344-989C-6B63EDA58FDB}"/>
              </a:ext>
            </a:extLst>
          </p:cNvPr>
          <p:cNvSpPr>
            <a:spLocks noGrp="1"/>
          </p:cNvSpPr>
          <p:nvPr>
            <p:ph idx="1"/>
          </p:nvPr>
        </p:nvSpPr>
        <p:spPr>
          <a:xfrm>
            <a:off x="239486" y="914400"/>
            <a:ext cx="11789228" cy="5791200"/>
          </a:xfrm>
        </p:spPr>
        <p:txBody>
          <a:bodyPr>
            <a:normAutofit fontScale="92500" lnSpcReduction="10000"/>
          </a:bodyPr>
          <a:lstStyle/>
          <a:p>
            <a:pPr marL="0" indent="0">
              <a:buNone/>
            </a:pPr>
            <a:endParaRPr lang="en-US" b="1" dirty="0"/>
          </a:p>
          <a:p>
            <a:pPr marL="0" indent="0" algn="ctr">
              <a:buNone/>
            </a:pPr>
            <a:r>
              <a:rPr lang="en-US" dirty="0"/>
              <a:t>Life experiences can impact how you cope with stress. </a:t>
            </a:r>
          </a:p>
          <a:p>
            <a:pPr marL="0" indent="0" algn="ctr">
              <a:buNone/>
            </a:pPr>
            <a:r>
              <a:rPr lang="en-US" dirty="0"/>
              <a:t>For example, your risk of developing an adjustment disorder may be increased if you:</a:t>
            </a:r>
          </a:p>
          <a:p>
            <a:r>
              <a:rPr lang="en-US" dirty="0"/>
              <a:t>Experienced significant stress in childhood</a:t>
            </a:r>
          </a:p>
          <a:p>
            <a:r>
              <a:rPr lang="en-US" dirty="0"/>
              <a:t>Have other mental health problems</a:t>
            </a:r>
          </a:p>
          <a:p>
            <a:r>
              <a:rPr lang="en-US" dirty="0"/>
              <a:t>Have a number of difficult life circumstances happening at the same time</a:t>
            </a:r>
          </a:p>
          <a:p>
            <a:pPr marL="0" indent="0" algn="ctr">
              <a:buNone/>
            </a:pPr>
            <a:r>
              <a:rPr lang="en-US" b="1" dirty="0"/>
              <a:t>Complications</a:t>
            </a:r>
          </a:p>
          <a:p>
            <a:r>
              <a:rPr lang="en-US" dirty="0"/>
              <a:t>If adjustment disorders do not resolve, they can eventually lead to more serious mental health problems such as anxiety disorders, depression or substance abuse.</a:t>
            </a:r>
          </a:p>
          <a:p>
            <a:r>
              <a:rPr lang="en-US" dirty="0"/>
              <a:t>Prevention</a:t>
            </a:r>
          </a:p>
          <a:p>
            <a:r>
              <a:rPr lang="en-US" dirty="0"/>
              <a:t>There are no guaranteed ways to prevent adjustment disorders. </a:t>
            </a:r>
          </a:p>
          <a:p>
            <a:r>
              <a:rPr lang="en-US" dirty="0"/>
              <a:t>But developing healthy coping skills and learning to be resilient may help you during times of high stress.</a:t>
            </a:r>
          </a:p>
          <a:p>
            <a:r>
              <a:rPr lang="en-US" dirty="0"/>
              <a:t>If you know that a stressful situation is coming up — such as a move or retirement — call on your inner strength, increase your healthy habits and rally your social supports in advance. </a:t>
            </a:r>
          </a:p>
          <a:p>
            <a:r>
              <a:rPr lang="en-US" dirty="0"/>
              <a:t>Remind yourself that this is usually time-limited and that you can get through it. </a:t>
            </a:r>
          </a:p>
          <a:p>
            <a:r>
              <a:rPr lang="en-US" dirty="0"/>
              <a:t>Also consider checking in with your doctor or mental health professional to review healthy ways to manage your stress.</a:t>
            </a:r>
          </a:p>
          <a:p>
            <a:pPr marL="0" indent="0">
              <a:buNone/>
            </a:pPr>
            <a:endParaRPr lang="en-US" dirty="0"/>
          </a:p>
        </p:txBody>
      </p:sp>
    </p:spTree>
    <p:extLst>
      <p:ext uri="{BB962C8B-B14F-4D97-AF65-F5344CB8AC3E}">
        <p14:creationId xmlns:p14="http://schemas.microsoft.com/office/powerpoint/2010/main" val="2017446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9B21C-3B3E-C541-A550-76FBCD9D4488}"/>
              </a:ext>
            </a:extLst>
          </p:cNvPr>
          <p:cNvSpPr>
            <a:spLocks noGrp="1"/>
          </p:cNvSpPr>
          <p:nvPr>
            <p:ph type="title"/>
          </p:nvPr>
        </p:nvSpPr>
        <p:spPr>
          <a:xfrm>
            <a:off x="2231136" y="293914"/>
            <a:ext cx="7729728" cy="696686"/>
          </a:xfrm>
        </p:spPr>
        <p:txBody>
          <a:bodyPr>
            <a:normAutofit fontScale="90000"/>
          </a:bodyPr>
          <a:lstStyle/>
          <a:p>
            <a:r>
              <a:rPr lang="en-US" dirty="0"/>
              <a:t>diagnosis</a:t>
            </a:r>
          </a:p>
        </p:txBody>
      </p:sp>
      <p:sp>
        <p:nvSpPr>
          <p:cNvPr id="3" name="Content Placeholder 2">
            <a:extLst>
              <a:ext uri="{FF2B5EF4-FFF2-40B4-BE49-F238E27FC236}">
                <a16:creationId xmlns:a16="http://schemas.microsoft.com/office/drawing/2014/main" id="{C00E33B3-F5F7-7947-8303-BCF966CAB6B3}"/>
              </a:ext>
            </a:extLst>
          </p:cNvPr>
          <p:cNvSpPr>
            <a:spLocks noGrp="1"/>
          </p:cNvSpPr>
          <p:nvPr>
            <p:ph idx="1"/>
          </p:nvPr>
        </p:nvSpPr>
        <p:spPr>
          <a:xfrm>
            <a:off x="272143" y="1317171"/>
            <a:ext cx="11691257" cy="5246915"/>
          </a:xfrm>
        </p:spPr>
        <p:txBody>
          <a:bodyPr/>
          <a:lstStyle/>
          <a:p>
            <a:r>
              <a:rPr lang="en-US" dirty="0"/>
              <a:t>Diagnosis of adjustment disorders is based on identification of major life stressors, your symptoms and how they impact your ability to function. </a:t>
            </a:r>
          </a:p>
          <a:p>
            <a:r>
              <a:rPr lang="en-US" dirty="0"/>
              <a:t>Your doctor will ask about your medical, mental health and social history. </a:t>
            </a:r>
          </a:p>
          <a:p>
            <a:r>
              <a:rPr lang="en-US" dirty="0"/>
              <a:t>He or she may use the criteria in the Diagnostic and Statistical Manual of Mental Disorders (DSM-5), published by the American Psychiatric Association.</a:t>
            </a:r>
          </a:p>
          <a:p>
            <a:pPr marL="0" indent="0" algn="ctr">
              <a:buNone/>
            </a:pPr>
            <a:endParaRPr lang="en-US" b="1" dirty="0"/>
          </a:p>
          <a:p>
            <a:pPr marL="0" indent="0" algn="ctr">
              <a:buNone/>
            </a:pPr>
            <a:r>
              <a:rPr lang="en-US" b="1" dirty="0"/>
              <a:t>For diagnosis of adjustment disorders, the DSM-5 lists these criteria:</a:t>
            </a:r>
          </a:p>
          <a:p>
            <a:pPr marL="0" indent="0" algn="ctr">
              <a:buNone/>
            </a:pPr>
            <a:endParaRPr lang="en-US" b="1" dirty="0"/>
          </a:p>
          <a:p>
            <a:r>
              <a:rPr lang="en-US" dirty="0"/>
              <a:t>Having emotional or behavioral symptoms within three months of a specific stressor occurring in your life</a:t>
            </a:r>
          </a:p>
          <a:p>
            <a:r>
              <a:rPr lang="en-US" dirty="0"/>
              <a:t>Experiencing more stress than would normally be expected in response to a stressful life event and/or having stress that causes significant problems in your relationships, at work or at school</a:t>
            </a:r>
          </a:p>
          <a:p>
            <a:r>
              <a:rPr lang="en-US" dirty="0"/>
              <a:t>Symptoms are not the result of another mental health disorder or part of normal grieving</a:t>
            </a:r>
          </a:p>
          <a:p>
            <a:pPr marL="0" indent="0">
              <a:buNone/>
            </a:pPr>
            <a:endParaRPr lang="en-US" dirty="0"/>
          </a:p>
        </p:txBody>
      </p:sp>
    </p:spTree>
    <p:extLst>
      <p:ext uri="{BB962C8B-B14F-4D97-AF65-F5344CB8AC3E}">
        <p14:creationId xmlns:p14="http://schemas.microsoft.com/office/powerpoint/2010/main" val="3997530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41FA2-9057-D147-A14B-F33D84C2B984}"/>
              </a:ext>
            </a:extLst>
          </p:cNvPr>
          <p:cNvSpPr>
            <a:spLocks noGrp="1"/>
          </p:cNvSpPr>
          <p:nvPr>
            <p:ph type="title"/>
          </p:nvPr>
        </p:nvSpPr>
        <p:spPr>
          <a:xfrm>
            <a:off x="2231136" y="239486"/>
            <a:ext cx="7729728" cy="664028"/>
          </a:xfrm>
        </p:spPr>
        <p:txBody>
          <a:bodyPr>
            <a:normAutofit fontScale="90000"/>
          </a:bodyPr>
          <a:lstStyle/>
          <a:p>
            <a:r>
              <a:rPr lang="en-US" dirty="0"/>
              <a:t>Types of adjustment disorders</a:t>
            </a:r>
          </a:p>
        </p:txBody>
      </p:sp>
      <p:sp>
        <p:nvSpPr>
          <p:cNvPr id="3" name="Content Placeholder 2">
            <a:extLst>
              <a:ext uri="{FF2B5EF4-FFF2-40B4-BE49-F238E27FC236}">
                <a16:creationId xmlns:a16="http://schemas.microsoft.com/office/drawing/2014/main" id="{EBD1DCF8-A9A6-6749-8AAE-025F9641672A}"/>
              </a:ext>
            </a:extLst>
          </p:cNvPr>
          <p:cNvSpPr>
            <a:spLocks noGrp="1"/>
          </p:cNvSpPr>
          <p:nvPr>
            <p:ph idx="1"/>
          </p:nvPr>
        </p:nvSpPr>
        <p:spPr>
          <a:xfrm>
            <a:off x="250371" y="1240971"/>
            <a:ext cx="11625943" cy="5508172"/>
          </a:xfrm>
        </p:spPr>
        <p:txBody>
          <a:bodyPr>
            <a:normAutofit/>
          </a:bodyPr>
          <a:lstStyle/>
          <a:p>
            <a:pPr marL="0" indent="0" algn="ctr">
              <a:buNone/>
            </a:pPr>
            <a:r>
              <a:rPr lang="en-US" b="1" dirty="0"/>
              <a:t>The DSM-5 lists six different types of adjustment disorders. </a:t>
            </a:r>
          </a:p>
          <a:p>
            <a:pPr marL="0" indent="0" algn="ctr">
              <a:buNone/>
            </a:pPr>
            <a:r>
              <a:rPr lang="en-US" b="1" dirty="0"/>
              <a:t>Although they're all related, each type has unique signs and symptoms. </a:t>
            </a:r>
          </a:p>
          <a:p>
            <a:pPr marL="0" indent="0" algn="ctr">
              <a:buNone/>
            </a:pPr>
            <a:r>
              <a:rPr lang="en-US" b="1" dirty="0"/>
              <a:t>Adjustment disorders can be:</a:t>
            </a:r>
          </a:p>
          <a:p>
            <a:r>
              <a:rPr lang="en-US" b="1" dirty="0"/>
              <a:t>With depressed mood.</a:t>
            </a:r>
            <a:r>
              <a:rPr lang="en-US" dirty="0"/>
              <a:t> Symptoms mainly include feeling sad, tearful and hopeless and experiencing a lack of pleasure in the things you used to enjoy.</a:t>
            </a:r>
          </a:p>
          <a:p>
            <a:r>
              <a:rPr lang="en-US" b="1" dirty="0"/>
              <a:t>With anxiety.</a:t>
            </a:r>
            <a:r>
              <a:rPr lang="en-US" dirty="0"/>
              <a:t> Symptoms mainly include nervousness, worry, difficulty concentrating or remembering things, and feeling overwhelmed. Children who have an adjustment disorder with anxiety may strongly fear being separated from their parents and loved ones.</a:t>
            </a:r>
          </a:p>
          <a:p>
            <a:r>
              <a:rPr lang="en-US" b="1" dirty="0"/>
              <a:t>With mixed anxiety and depressed mood.</a:t>
            </a:r>
            <a:r>
              <a:rPr lang="en-US" dirty="0"/>
              <a:t> Symptoms include a combination of depression and anxiety.</a:t>
            </a:r>
          </a:p>
          <a:p>
            <a:r>
              <a:rPr lang="en-US" b="1" dirty="0"/>
              <a:t>With disturbance of conduct.</a:t>
            </a:r>
            <a:r>
              <a:rPr lang="en-US" dirty="0"/>
              <a:t> Symptoms mainly involve behavioral problems, such as fighting or reckless driving. Youths may skip school or vandalize property.</a:t>
            </a:r>
          </a:p>
          <a:p>
            <a:r>
              <a:rPr lang="en-US" b="1" dirty="0"/>
              <a:t>With mixed disturbance of emotions and conduct.</a:t>
            </a:r>
            <a:r>
              <a:rPr lang="en-US" dirty="0"/>
              <a:t> Symptoms include a mix of depression and anxiety as well as behavioral problems.</a:t>
            </a:r>
          </a:p>
          <a:p>
            <a:r>
              <a:rPr lang="en-US" b="1" dirty="0"/>
              <a:t>Unspecified.</a:t>
            </a:r>
            <a:r>
              <a:rPr lang="en-US" dirty="0"/>
              <a:t> Symptoms don't fit the other types of adjustment disorders, but often include physical problems, problems with family or friends, or work or school problems.</a:t>
            </a:r>
          </a:p>
          <a:p>
            <a:endParaRPr lang="en-US" dirty="0"/>
          </a:p>
        </p:txBody>
      </p:sp>
    </p:spTree>
    <p:extLst>
      <p:ext uri="{BB962C8B-B14F-4D97-AF65-F5344CB8AC3E}">
        <p14:creationId xmlns:p14="http://schemas.microsoft.com/office/powerpoint/2010/main" val="1324931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900A-51E8-2647-80B1-7CB957E6C37B}"/>
              </a:ext>
            </a:extLst>
          </p:cNvPr>
          <p:cNvSpPr>
            <a:spLocks noGrp="1"/>
          </p:cNvSpPr>
          <p:nvPr>
            <p:ph type="title"/>
          </p:nvPr>
        </p:nvSpPr>
        <p:spPr>
          <a:xfrm>
            <a:off x="2002536" y="180920"/>
            <a:ext cx="7729728" cy="417794"/>
          </a:xfrm>
        </p:spPr>
        <p:txBody>
          <a:bodyPr>
            <a:noAutofit/>
          </a:bodyPr>
          <a:lstStyle/>
          <a:p>
            <a:r>
              <a:rPr lang="en-US" sz="2000" dirty="0"/>
              <a:t>Length of symptoms</a:t>
            </a:r>
          </a:p>
        </p:txBody>
      </p:sp>
      <p:sp>
        <p:nvSpPr>
          <p:cNvPr id="3" name="Content Placeholder 2">
            <a:extLst>
              <a:ext uri="{FF2B5EF4-FFF2-40B4-BE49-F238E27FC236}">
                <a16:creationId xmlns:a16="http://schemas.microsoft.com/office/drawing/2014/main" id="{EF2F3620-1340-8640-81A0-2486DC759432}"/>
              </a:ext>
            </a:extLst>
          </p:cNvPr>
          <p:cNvSpPr>
            <a:spLocks noGrp="1"/>
          </p:cNvSpPr>
          <p:nvPr>
            <p:ph idx="1"/>
          </p:nvPr>
        </p:nvSpPr>
        <p:spPr>
          <a:xfrm>
            <a:off x="228599" y="751114"/>
            <a:ext cx="11832771" cy="5925966"/>
          </a:xfrm>
        </p:spPr>
        <p:txBody>
          <a:bodyPr>
            <a:normAutofit fontScale="92500" lnSpcReduction="20000"/>
          </a:bodyPr>
          <a:lstStyle/>
          <a:p>
            <a:r>
              <a:rPr lang="en-US" dirty="0"/>
              <a:t>How long you have signs and symptoms of an adjustment disorder also can vary. Adjustment disorders can be:</a:t>
            </a:r>
          </a:p>
          <a:p>
            <a:r>
              <a:rPr lang="en-US" b="1" dirty="0"/>
              <a:t>Acute.</a:t>
            </a:r>
            <a:r>
              <a:rPr lang="en-US" dirty="0"/>
              <a:t> Signs and symptoms last six months or less. They should ease once the stressor is removed.</a:t>
            </a:r>
          </a:p>
          <a:p>
            <a:r>
              <a:rPr lang="en-US" b="1" dirty="0"/>
              <a:t>Persistent (chronic).</a:t>
            </a:r>
            <a:r>
              <a:rPr lang="en-US" dirty="0"/>
              <a:t> Signs and symptoms last more than six months. They continue to bother you and disrupt your life.</a:t>
            </a:r>
          </a:p>
          <a:p>
            <a:pPr algn="ctr"/>
            <a:r>
              <a:rPr lang="en-US" sz="1700" b="1" dirty="0"/>
              <a:t>Treatment</a:t>
            </a:r>
          </a:p>
          <a:p>
            <a:r>
              <a:rPr lang="en-US" sz="1700" dirty="0"/>
              <a:t>Many people with adjustment disorders find treatment helpful, and they often need only brief treatment. </a:t>
            </a:r>
          </a:p>
          <a:p>
            <a:r>
              <a:rPr lang="en-US" sz="1700" dirty="0"/>
              <a:t>Others, including those with persistent adjustment disorders or ongoing stressors, may benefit from longer treatment. </a:t>
            </a:r>
          </a:p>
          <a:p>
            <a:r>
              <a:rPr lang="en-US" sz="1700" dirty="0"/>
              <a:t>Treatments for adjustment disorders include psychotherapy, medications or both.</a:t>
            </a:r>
          </a:p>
          <a:p>
            <a:pPr algn="ctr"/>
            <a:r>
              <a:rPr lang="en-US" b="1" dirty="0"/>
              <a:t>Psychotherapy</a:t>
            </a:r>
          </a:p>
          <a:p>
            <a:r>
              <a:rPr lang="en-US" sz="1700" dirty="0"/>
              <a:t>Psychotherapy, also called talk therapy, is the main treatment for adjustment disorders. This can be provided as individual, group or family therapy. Therapy can:</a:t>
            </a:r>
          </a:p>
          <a:p>
            <a:r>
              <a:rPr lang="en-US" sz="1700" dirty="0"/>
              <a:t>Provide emotional support</a:t>
            </a:r>
          </a:p>
          <a:p>
            <a:r>
              <a:rPr lang="en-US" sz="1700" dirty="0"/>
              <a:t>Help you get back to your normal routine</a:t>
            </a:r>
          </a:p>
          <a:p>
            <a:r>
              <a:rPr lang="en-US" sz="1700" dirty="0"/>
              <a:t>Help you learn why the stressful event affected you so much</a:t>
            </a:r>
          </a:p>
          <a:p>
            <a:r>
              <a:rPr lang="en-US" sz="1700" dirty="0"/>
              <a:t>Help you learn stress-management and coping skills to deal with stressful events</a:t>
            </a:r>
          </a:p>
          <a:p>
            <a:pPr algn="ctr"/>
            <a:r>
              <a:rPr lang="en-US" b="1" dirty="0"/>
              <a:t>Medications</a:t>
            </a:r>
            <a:endParaRPr lang="en-US" sz="1700" b="1" dirty="0"/>
          </a:p>
          <a:p>
            <a:r>
              <a:rPr lang="en-US" sz="1700" dirty="0"/>
              <a:t>Medications such as antidepressants and anti-anxiety drugs may be added to help with symptoms of depression and anxiety.</a:t>
            </a:r>
          </a:p>
          <a:p>
            <a:r>
              <a:rPr lang="en-US" sz="1700" dirty="0"/>
              <a:t>As with therapy, you may need medications only for a few months, but don't stop taking any medication without talking with your doctor first. If stopped suddenly, some medications, such as certain antidepressants, may cause withdrawal-like symptoms.</a:t>
            </a:r>
          </a:p>
          <a:p>
            <a:pPr algn="ctr"/>
            <a:endParaRPr lang="en-US" b="1" dirty="0"/>
          </a:p>
        </p:txBody>
      </p:sp>
    </p:spTree>
    <p:extLst>
      <p:ext uri="{BB962C8B-B14F-4D97-AF65-F5344CB8AC3E}">
        <p14:creationId xmlns:p14="http://schemas.microsoft.com/office/powerpoint/2010/main" val="4284645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C6A16-163A-A346-A96A-321084689439}"/>
              </a:ext>
            </a:extLst>
          </p:cNvPr>
          <p:cNvSpPr>
            <a:spLocks noGrp="1"/>
          </p:cNvSpPr>
          <p:nvPr>
            <p:ph type="title"/>
          </p:nvPr>
        </p:nvSpPr>
        <p:spPr/>
        <p:txBody>
          <a:bodyPr/>
          <a:lstStyle/>
          <a:p>
            <a:r>
              <a:rPr lang="en-US" dirty="0"/>
              <a:t>medications</a:t>
            </a:r>
          </a:p>
        </p:txBody>
      </p:sp>
      <p:sp>
        <p:nvSpPr>
          <p:cNvPr id="3" name="Content Placeholder 2">
            <a:extLst>
              <a:ext uri="{FF2B5EF4-FFF2-40B4-BE49-F238E27FC236}">
                <a16:creationId xmlns:a16="http://schemas.microsoft.com/office/drawing/2014/main" id="{1FBDB5E9-1C42-A848-BB9A-1295DF805F93}"/>
              </a:ext>
            </a:extLst>
          </p:cNvPr>
          <p:cNvSpPr>
            <a:spLocks noGrp="1"/>
          </p:cNvSpPr>
          <p:nvPr>
            <p:ph idx="1"/>
          </p:nvPr>
        </p:nvSpPr>
        <p:spPr/>
        <p:txBody>
          <a:bodyPr/>
          <a:lstStyle/>
          <a:p>
            <a:pPr marL="0" indent="0">
              <a:buNone/>
            </a:pPr>
            <a:endParaRPr lang="en-US" b="1" dirty="0"/>
          </a:p>
          <a:p>
            <a:r>
              <a:rPr lang="en-US" dirty="0"/>
              <a:t>Medications such as antidepressants and anti-anxiety drugs may be added to help with symptoms of depression and anxiety.</a:t>
            </a:r>
          </a:p>
          <a:p>
            <a:r>
              <a:rPr lang="en-US" dirty="0"/>
              <a:t>As with therapy, you may need medications only for a few months, but don't stop taking any medication without talking with your doctor first. If stopped suddenly, some medications, such as certain antidepressants, may cause withdrawal-like symptoms.</a:t>
            </a:r>
          </a:p>
          <a:p>
            <a:endParaRPr lang="en-US" dirty="0"/>
          </a:p>
        </p:txBody>
      </p:sp>
    </p:spTree>
    <p:extLst>
      <p:ext uri="{BB962C8B-B14F-4D97-AF65-F5344CB8AC3E}">
        <p14:creationId xmlns:p14="http://schemas.microsoft.com/office/powerpoint/2010/main" val="254701995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1021</TotalTime>
  <Words>859</Words>
  <Application>Microsoft Macintosh PowerPoint</Application>
  <PresentationFormat>Widescreen</PresentationFormat>
  <Paragraphs>99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Gill Sans MT</vt:lpstr>
      <vt:lpstr>Parcel</vt:lpstr>
      <vt:lpstr>Adjustment disorders</vt:lpstr>
      <vt:lpstr>PowerPoint Presentation</vt:lpstr>
      <vt:lpstr>Symptoms Symptoms of an adjustment disorder start within three months of a stressful event and last no longer than 6 months after the end of the stressful event.   However, persistent or chronic adjustment disorders can continue for more than 6 months, especially if the stressor is ongoing, such as unemployment</vt:lpstr>
      <vt:lpstr>causes</vt:lpstr>
      <vt:lpstr>Life experiences</vt:lpstr>
      <vt:lpstr>diagnosis</vt:lpstr>
      <vt:lpstr>Types of adjustment disorders</vt:lpstr>
      <vt:lpstr>Length of symptoms</vt:lpstr>
      <vt:lpstr>medications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Adjustment disorders</dc:title>
  <dc:creator>Microsoft Office User</dc:creator>
  <cp:lastModifiedBy>Microsoft Office User</cp:lastModifiedBy>
  <cp:revision>10</cp:revision>
  <dcterms:created xsi:type="dcterms:W3CDTF">2019-12-07T21:27:01Z</dcterms:created>
  <dcterms:modified xsi:type="dcterms:W3CDTF">2019-12-30T17:20:49Z</dcterms:modified>
</cp:coreProperties>
</file>