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2" r:id="rId10"/>
    <p:sldId id="263" r:id="rId11"/>
    <p:sldId id="26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34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70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81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67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92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04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50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9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3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04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F00C-8411-6244-AFA9-2AA17F848F8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245DF11-F91D-E24A-ABCF-54DE07290C9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93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health/systematic-desensitiza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3CEB79E-196A-6444-BDBA-F14D9C4061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101" y="152400"/>
            <a:ext cx="11752080" cy="6464299"/>
          </a:xfrm>
        </p:spPr>
        <p:txBody>
          <a:bodyPr/>
          <a:lstStyle/>
          <a:p>
            <a:pPr algn="ctr"/>
            <a:r>
              <a:rPr lang="en-US" sz="2800" dirty="0"/>
              <a:t>Modalities of Therapy</a:t>
            </a:r>
          </a:p>
          <a:p>
            <a:endParaRPr lang="en-US" dirty="0"/>
          </a:p>
          <a:p>
            <a:pPr algn="l"/>
            <a:r>
              <a:rPr lang="en-US" dirty="0"/>
              <a:t>If you are thinking of trying therapy, you will notice the many types available. </a:t>
            </a:r>
          </a:p>
          <a:p>
            <a:pPr algn="l"/>
            <a:r>
              <a:rPr lang="en-US" dirty="0"/>
              <a:t>Though some approaches work best for specific conditions, others can help with a range of issues.</a:t>
            </a:r>
          </a:p>
          <a:p>
            <a:pPr algn="l"/>
            <a:r>
              <a:rPr lang="en-US" dirty="0"/>
              <a:t>In therapy, you’ll work with a trained mental health professional. </a:t>
            </a:r>
          </a:p>
          <a:p>
            <a:pPr algn="l"/>
            <a:r>
              <a:rPr lang="en-US" dirty="0"/>
              <a:t>What you’ll do in each appointment depends on the preferred methods of your therapist and the issues you’re looking to address.</a:t>
            </a:r>
          </a:p>
          <a:p>
            <a:pPr algn="l"/>
            <a:r>
              <a:rPr lang="en-US" dirty="0"/>
              <a:t>You can expect to spend some time discussing how challenging situations, emotions, and behaviors affect your life.</a:t>
            </a:r>
          </a:p>
          <a:p>
            <a:pPr algn="l"/>
            <a:r>
              <a:rPr lang="en-US" dirty="0"/>
              <a:t>This will likely involve working through some negative events or distressing thoughts. </a:t>
            </a:r>
          </a:p>
          <a:p>
            <a:pPr algn="l"/>
            <a:r>
              <a:rPr lang="en-US" dirty="0"/>
              <a:t>It may be difficult in the moment, but the end result is usually a happier, more fulfilling life.</a:t>
            </a:r>
          </a:p>
          <a:p>
            <a:pPr algn="l"/>
            <a:r>
              <a:rPr lang="en-US" dirty="0"/>
              <a:t>Here’s a look at some common types of therapy and how to choose which one is best for you.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1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20977-E003-4B45-8883-A4E168A00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419100"/>
            <a:ext cx="11582400" cy="57578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/>
              <a:t>Humanistic Therapy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Humanistic Therapy is an approach that looks at how your worldview affects the choices you make, especially choices that cause distress. </a:t>
            </a:r>
          </a:p>
          <a:p>
            <a:pPr marL="0" indent="0">
              <a:buNone/>
            </a:pPr>
            <a:r>
              <a:rPr lang="en-US" dirty="0"/>
              <a:t>It’s based on the belief that you’re the best person to understand your experiences and needs.</a:t>
            </a:r>
          </a:p>
          <a:p>
            <a:r>
              <a:rPr lang="en-US" dirty="0"/>
              <a:t>Humanistic therapists work to help you better understand what you’re experiencing, offering guidance and support without interpreting your feelings for you.</a:t>
            </a:r>
          </a:p>
          <a:p>
            <a:pPr marL="0" indent="0" algn="ctr">
              <a:buNone/>
            </a:pPr>
            <a:r>
              <a:rPr lang="en-US" b="1" dirty="0"/>
              <a:t>How It Works</a:t>
            </a:r>
            <a:endParaRPr lang="en-US" dirty="0"/>
          </a:p>
          <a:p>
            <a:r>
              <a:rPr lang="en-US" dirty="0"/>
              <a:t>Your therapist will help you work toward the goal of living your most fulfilling life, largely by enabling you to be your true self. </a:t>
            </a:r>
          </a:p>
          <a:p>
            <a:r>
              <a:rPr lang="en-US" dirty="0"/>
              <a:t>You’ll spend time exploring ways to grow and increase self-acceptance along with discussing the issues you’re dealing with.</a:t>
            </a:r>
          </a:p>
          <a:p>
            <a:r>
              <a:rPr lang="en-US" dirty="0"/>
              <a:t>Another important principle in humanistic therapy is unconditional positive regard.</a:t>
            </a:r>
          </a:p>
          <a:p>
            <a:r>
              <a:rPr lang="en-US" dirty="0"/>
              <a:t>This simply means your therapist will accept you, even if they disagree with you on some things. </a:t>
            </a:r>
          </a:p>
          <a:p>
            <a:r>
              <a:rPr lang="en-US" dirty="0"/>
              <a:t>Humanistic therapy is particularly useful for coping with negative judgement (perceived or real) from others.</a:t>
            </a:r>
          </a:p>
          <a:p>
            <a:r>
              <a:rPr lang="en-US" dirty="0"/>
              <a:t>Generally, you’ll be the one directing the session. </a:t>
            </a:r>
          </a:p>
          <a:p>
            <a:r>
              <a:rPr lang="en-US" dirty="0"/>
              <a:t>Your therapist will step in when needed, but otherwise they’ll be actively listening to you, occasionally asking questions to ensure they understand what you’re saying.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378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ADEE3-6D3A-D54E-9DD9-699594D95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00" y="215900"/>
            <a:ext cx="11709400" cy="61595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Humanistic approaches to therapy include:</a:t>
            </a:r>
          </a:p>
          <a:p>
            <a:endParaRPr lang="en-US" dirty="0"/>
          </a:p>
          <a:p>
            <a:pPr lvl="0"/>
            <a:r>
              <a:rPr lang="en-US" b="1" dirty="0"/>
              <a:t>Existential therapy.</a:t>
            </a:r>
            <a:r>
              <a:rPr lang="en-US" dirty="0"/>
              <a:t> In this philosophical approach to treatment, you’ll consider concepts such as responsibility for your choices and your freedom to make choices. </a:t>
            </a:r>
          </a:p>
          <a:p>
            <a:pPr lvl="0"/>
            <a:r>
              <a:rPr lang="en-US" dirty="0"/>
              <a:t>You might spend time talking about what certain parts of your life mean to you and how you might find greater meaning in life.</a:t>
            </a:r>
          </a:p>
          <a:p>
            <a:pPr lvl="0"/>
            <a:r>
              <a:rPr lang="en-US" b="1" dirty="0"/>
              <a:t>Person-centered therapy.</a:t>
            </a:r>
            <a:r>
              <a:rPr lang="en-US" dirty="0"/>
              <a:t> This approach works from the belief that emotional distress can result when others criticize you or show disapproval for your choices or actions. </a:t>
            </a:r>
          </a:p>
          <a:p>
            <a:pPr lvl="0"/>
            <a:r>
              <a:rPr lang="en-US" dirty="0"/>
              <a:t>This can make self-acceptance and growth difficult. </a:t>
            </a:r>
          </a:p>
          <a:p>
            <a:pPr lvl="0"/>
            <a:r>
              <a:rPr lang="en-US" dirty="0"/>
              <a:t>Therapists offer acceptance, empathy, and guidance as you work on personal growth and positive change.</a:t>
            </a:r>
          </a:p>
          <a:p>
            <a:pPr lvl="0"/>
            <a:r>
              <a:rPr lang="en-US" b="1" dirty="0"/>
              <a:t>Gestalt therapy.</a:t>
            </a:r>
            <a:r>
              <a:rPr lang="en-US" dirty="0"/>
              <a:t> With this approach, you’ll look at unresolved issues, such as relationship and family conflicts, considering how they affect your emotional well-being. </a:t>
            </a:r>
          </a:p>
          <a:p>
            <a:pPr lvl="0"/>
            <a:r>
              <a:rPr lang="en-US" dirty="0"/>
              <a:t>Gestalt therapy focuses on the present moment and often involves role-playing or acting out scenarios with movement or visualization.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287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BEF42-9E6F-D646-BFB0-F3B4114D6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368300"/>
            <a:ext cx="11633200" cy="6350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cap="all" dirty="0"/>
              <a:t>WHAT IT’S GOOD FOR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Humanistic therapy can be useful for addressing: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self-esteem issues</a:t>
            </a:r>
          </a:p>
          <a:p>
            <a:pPr lvl="1"/>
            <a:r>
              <a:rPr lang="en-US" dirty="0"/>
              <a:t>difficulty coping with chronic health concerns</a:t>
            </a:r>
          </a:p>
          <a:p>
            <a:pPr lvl="1"/>
            <a:r>
              <a:rPr lang="en-US" dirty="0"/>
              <a:t>effects of trauma</a:t>
            </a:r>
          </a:p>
          <a:p>
            <a:pPr lvl="1"/>
            <a:r>
              <a:rPr lang="en-US" dirty="0"/>
              <a:t>depression</a:t>
            </a:r>
          </a:p>
          <a:p>
            <a:pPr lvl="1"/>
            <a:r>
              <a:rPr lang="en-US" dirty="0"/>
              <a:t>relationship issues</a:t>
            </a:r>
          </a:p>
          <a:p>
            <a:pPr lvl="1"/>
            <a:r>
              <a:rPr lang="en-US" dirty="0"/>
              <a:t>substance use disorder</a:t>
            </a:r>
          </a:p>
          <a:p>
            <a:pPr lvl="1"/>
            <a:r>
              <a:rPr lang="en-US" dirty="0"/>
              <a:t>feelings of worthlessness or being lost in life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965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DEC6A-B1AF-004A-9100-1683C296A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00" y="241300"/>
            <a:ext cx="11112500" cy="59356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Psychodynamic Therapy</a:t>
            </a:r>
            <a:endParaRPr lang="en-US" dirty="0"/>
          </a:p>
          <a:p>
            <a:r>
              <a:rPr lang="en-US" dirty="0"/>
              <a:t>Psychodynamic therapy developed from psychoanalysis, a long-term approach to mental health treatment.</a:t>
            </a:r>
          </a:p>
          <a:p>
            <a:r>
              <a:rPr lang="en-US" dirty="0"/>
              <a:t>In psychodynamic therapy, you can expect to talk about anything on your mind to uncover patterns in thoughts or behavior that might be contributing to distress. </a:t>
            </a:r>
          </a:p>
          <a:p>
            <a:r>
              <a:rPr lang="en-US" dirty="0"/>
              <a:t>It’s also common to talk about your childhood and past, along with recurring dreams or fantasies you might have.</a:t>
            </a:r>
          </a:p>
          <a:p>
            <a:pPr marL="0" indent="0" algn="ctr">
              <a:buNone/>
            </a:pPr>
            <a:r>
              <a:rPr lang="en-US" b="1" dirty="0"/>
              <a:t>How it  Works</a:t>
            </a:r>
            <a:endParaRPr lang="en-US" dirty="0"/>
          </a:p>
          <a:p>
            <a:r>
              <a:rPr lang="en-US" dirty="0"/>
              <a:t>In psychodynamic therapy, you’ll work with a therapist to explore the connection between your unconscious mind and your actions. </a:t>
            </a:r>
          </a:p>
          <a:p>
            <a:r>
              <a:rPr lang="en-US" dirty="0"/>
              <a:t>This involves examining your emotions, relationships, and thought patterns.</a:t>
            </a:r>
          </a:p>
          <a:p>
            <a:r>
              <a:rPr lang="en-US" dirty="0"/>
              <a:t>Psychodynamic therapy can be a longer-term approach to mental health treatment, compared to cognitive behavioral therapy (CBT) and other types of therapy.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39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249D7-664D-2943-92D0-946AC765A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508000"/>
            <a:ext cx="11684000" cy="5668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cap="all" dirty="0"/>
              <a:t>WHAT IT’S GOOD FOR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Psychodynamic therapy may be a good choice for addressing:</a:t>
            </a:r>
          </a:p>
          <a:p>
            <a:endParaRPr lang="en-US" dirty="0"/>
          </a:p>
          <a:p>
            <a:pPr lvl="2"/>
            <a:r>
              <a:rPr lang="en-US" dirty="0"/>
              <a:t>Depression</a:t>
            </a:r>
          </a:p>
          <a:p>
            <a:pPr lvl="2"/>
            <a:r>
              <a:rPr lang="en-US" dirty="0"/>
              <a:t>anxiety</a:t>
            </a:r>
          </a:p>
          <a:p>
            <a:pPr lvl="2"/>
            <a:r>
              <a:rPr lang="en-US" dirty="0"/>
              <a:t>eating disorders</a:t>
            </a:r>
          </a:p>
          <a:p>
            <a:pPr lvl="2"/>
            <a:r>
              <a:rPr lang="en-US" dirty="0"/>
              <a:t>somatic symptoms</a:t>
            </a:r>
          </a:p>
          <a:p>
            <a:pPr lvl="2"/>
            <a:r>
              <a:rPr lang="en-US" dirty="0"/>
              <a:t>substance use disorder</a:t>
            </a:r>
          </a:p>
          <a:p>
            <a:pPr lvl="2"/>
            <a:r>
              <a:rPr lang="en-US" dirty="0"/>
              <a:t>a variety of other conditions</a:t>
            </a:r>
          </a:p>
        </p:txBody>
      </p:sp>
    </p:spTree>
    <p:extLst>
      <p:ext uri="{BB962C8B-B14F-4D97-AF65-F5344CB8AC3E}">
        <p14:creationId xmlns:p14="http://schemas.microsoft.com/office/powerpoint/2010/main" val="3024552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50F7D-C855-204C-80F3-49EB4BBC8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66700"/>
            <a:ext cx="11620500" cy="6286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Behavioral Therapy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Behavioral Therapy is a focused, action-oriented approach to mental health treatment.</a:t>
            </a:r>
          </a:p>
          <a:p>
            <a:r>
              <a:rPr lang="en-US" dirty="0"/>
              <a:t>According to behavioral theory, certain behaviors develop from things you learned in your past. </a:t>
            </a:r>
          </a:p>
          <a:p>
            <a:r>
              <a:rPr lang="en-US" dirty="0"/>
              <a:t>Some of these behaviors might affect your life negatively or cause distress.</a:t>
            </a:r>
          </a:p>
          <a:p>
            <a:r>
              <a:rPr lang="en-US" dirty="0"/>
              <a:t>Behavioral therapy can help you change your behavioral responses.</a:t>
            </a:r>
          </a:p>
          <a:p>
            <a:pPr marL="0" indent="0" algn="ctr">
              <a:buNone/>
            </a:pPr>
            <a:r>
              <a:rPr lang="en-US" b="1" dirty="0"/>
              <a:t>How it Works</a:t>
            </a:r>
            <a:endParaRPr lang="en-US" dirty="0"/>
          </a:p>
          <a:p>
            <a:r>
              <a:rPr lang="en-US" dirty="0"/>
              <a:t>In behavioral therapy, you won’t spend much time talking about unconscious reasons for your behavior or working through emotional difficulties.</a:t>
            </a:r>
          </a:p>
          <a:p>
            <a:r>
              <a:rPr lang="en-US" dirty="0"/>
              <a:t>Instead, you’ll focus on ways to change behavioral reactions and patterns that cause distress.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04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BB8A6-79BE-9C4F-94EF-5983A845D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266700"/>
            <a:ext cx="11099800" cy="59102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are many subtypes of behavioral therapy, including:</a:t>
            </a:r>
          </a:p>
          <a:p>
            <a:pPr lvl="0"/>
            <a:r>
              <a:rPr lang="en-US" b="1" dirty="0"/>
              <a:t>Systematic desensitization.</a:t>
            </a:r>
            <a:r>
              <a:rPr lang="en-US" dirty="0"/>
              <a:t> 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Systematic desensitization</a:t>
            </a:r>
            <a:r>
              <a:rPr lang="en-US" dirty="0"/>
              <a:t> combines relaxation exercises with gradual exposure to something you fear.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This can help you slowly get used to replacing feelings of fear and anxiety with a relaxation response.</a:t>
            </a:r>
          </a:p>
          <a:p>
            <a:pPr lvl="0"/>
            <a:r>
              <a:rPr lang="en-US" b="1" dirty="0"/>
              <a:t>Aversion therapy.</a:t>
            </a:r>
            <a:r>
              <a:rPr lang="en-US" dirty="0"/>
              <a:t> In aversion therapy, you learn to associate the behavior you want to change with something that’s uncomfortable or unpleasant in some way. </a:t>
            </a:r>
          </a:p>
          <a:p>
            <a:pPr lvl="0"/>
            <a:r>
              <a:rPr lang="en-US" dirty="0"/>
              <a:t>This association may help you stop the behavior.</a:t>
            </a:r>
          </a:p>
          <a:p>
            <a:pPr lvl="0"/>
            <a:r>
              <a:rPr lang="en-US" b="1" dirty="0"/>
              <a:t>Flooding.</a:t>
            </a:r>
            <a:r>
              <a:rPr lang="en-US" dirty="0"/>
              <a:t> This is similar to systematic desensitization, but it involves facing your fears directly from the start, rather than gradually. </a:t>
            </a:r>
          </a:p>
          <a:p>
            <a:pPr lvl="0"/>
            <a:r>
              <a:rPr lang="en-US" dirty="0"/>
              <a:t>If you have a phobia of dogs, for example, the first exposure step might be sitting in a room of friendly, playful dogs. </a:t>
            </a:r>
          </a:p>
          <a:p>
            <a:pPr lvl="0"/>
            <a:r>
              <a:rPr lang="en-US" dirty="0"/>
              <a:t>With systematic desensitization, on the other hand, your first exposure step might be looking at pictures of dogs.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05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019DA-EEE6-C34D-B63F-73ABDCBCD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17500"/>
            <a:ext cx="11684000" cy="58594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cap="all" dirty="0"/>
          </a:p>
          <a:p>
            <a:pPr marL="0" indent="0" algn="ctr">
              <a:buNone/>
            </a:pPr>
            <a:r>
              <a:rPr lang="en-US" b="1" cap="all" dirty="0"/>
              <a:t>WHAT IT’S GOOD FOR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Behavioral therapy may be a good option for addressing:</a:t>
            </a:r>
          </a:p>
          <a:p>
            <a:endParaRPr lang="en-US" dirty="0"/>
          </a:p>
          <a:p>
            <a:pPr lvl="1"/>
            <a:r>
              <a:rPr lang="en-US" dirty="0"/>
              <a:t>anxiety</a:t>
            </a:r>
          </a:p>
          <a:p>
            <a:pPr lvl="1"/>
            <a:r>
              <a:rPr lang="en-US" dirty="0"/>
              <a:t>phobias</a:t>
            </a:r>
          </a:p>
          <a:p>
            <a:pPr lvl="1"/>
            <a:r>
              <a:rPr lang="en-US" dirty="0"/>
              <a:t>substance use disorder</a:t>
            </a:r>
          </a:p>
          <a:p>
            <a:pPr lvl="1"/>
            <a:r>
              <a:rPr lang="en-US" dirty="0"/>
              <a:t>attention deficit hyperactivity disorder</a:t>
            </a:r>
          </a:p>
          <a:p>
            <a:pPr lvl="1"/>
            <a:r>
              <a:rPr lang="en-US" dirty="0"/>
              <a:t>obsessive compulsive disorder (OCD)</a:t>
            </a:r>
          </a:p>
          <a:p>
            <a:pPr lvl="1"/>
            <a:r>
              <a:rPr lang="en-US" dirty="0"/>
              <a:t>oppositional and defiant behaviors</a:t>
            </a:r>
          </a:p>
          <a:p>
            <a:pPr lvl="1"/>
            <a:r>
              <a:rPr lang="en-US" dirty="0"/>
              <a:t>behavioral issues that result from communication difficulties or emotional challenges</a:t>
            </a:r>
          </a:p>
        </p:txBody>
      </p:sp>
    </p:spTree>
    <p:extLst>
      <p:ext uri="{BB962C8B-B14F-4D97-AF65-F5344CB8AC3E}">
        <p14:creationId xmlns:p14="http://schemas.microsoft.com/office/powerpoint/2010/main" val="1060495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8A8C7-CF91-D84E-A42C-A8C7F35F8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355600"/>
            <a:ext cx="11137900" cy="58213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Cognitive Behavioral  Therapy </a:t>
            </a:r>
            <a:endParaRPr lang="en-US" dirty="0"/>
          </a:p>
          <a:p>
            <a:r>
              <a:rPr lang="en-US" dirty="0"/>
              <a:t>It is a short-term approach to mental health treatment. </a:t>
            </a:r>
          </a:p>
          <a:p>
            <a:r>
              <a:rPr lang="en-US" dirty="0"/>
              <a:t>It’s similar to behavioral therapy, but it also addresses unhelpful thought patterns or problematic thoughts.</a:t>
            </a:r>
          </a:p>
          <a:p>
            <a:r>
              <a:rPr lang="en-US" dirty="0"/>
              <a:t>The idea behind CBT is that certain feelings or beliefs you have about yourself or situations in your life can lead to distress.</a:t>
            </a:r>
          </a:p>
          <a:p>
            <a:r>
              <a:rPr lang="en-US" dirty="0"/>
              <a:t>This distress may contribute to mental health issues, occur alongside them, or develop as a complication of other mental health issues.</a:t>
            </a:r>
          </a:p>
          <a:p>
            <a:pPr marL="0" indent="0" algn="ctr">
              <a:buNone/>
            </a:pPr>
            <a:r>
              <a:rPr lang="en-US" b="1" dirty="0"/>
              <a:t>How it  Works</a:t>
            </a:r>
            <a:endParaRPr lang="en-US" dirty="0"/>
          </a:p>
          <a:p>
            <a:r>
              <a:rPr lang="en-US" dirty="0"/>
              <a:t>In CBT sessions, you’ll work on identifying patterns and learning more about how they might negatively affect you.</a:t>
            </a:r>
          </a:p>
          <a:p>
            <a:r>
              <a:rPr lang="en-US" dirty="0"/>
              <a:t>With your therapist’s guidance, you’ll explore ways to replace negative thought patterns or behaviors with ones that are more helpful and accurate.</a:t>
            </a:r>
          </a:p>
          <a:p>
            <a:r>
              <a:rPr lang="en-US" dirty="0"/>
              <a:t>Like behavioral therapy, CBT doesn’t spend much time addressing past events. </a:t>
            </a:r>
          </a:p>
          <a:p>
            <a:r>
              <a:rPr lang="en-US" dirty="0"/>
              <a:t>Instead, it focuses on addressing existing symptoms and making changes.</a:t>
            </a:r>
          </a:p>
        </p:txBody>
      </p:sp>
    </p:spTree>
    <p:extLst>
      <p:ext uri="{BB962C8B-B14F-4D97-AF65-F5344CB8AC3E}">
        <p14:creationId xmlns:p14="http://schemas.microsoft.com/office/powerpoint/2010/main" val="34900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03564-7EA5-9F43-86F4-C3DF0E8E3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41300"/>
            <a:ext cx="11531600" cy="62992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CBT often involves homework or practice outside the therapy session.</a:t>
            </a:r>
          </a:p>
          <a:p>
            <a:r>
              <a:rPr lang="en-US" dirty="0"/>
              <a:t>For example, you might keep track of negative thoughts or things that trouble you between sessions in a journal. </a:t>
            </a:r>
          </a:p>
          <a:p>
            <a:r>
              <a:rPr lang="en-US" dirty="0"/>
              <a:t>This practice helps to reinforce what you learn in therapy and apply your new skills to everyday situations.</a:t>
            </a:r>
          </a:p>
          <a:p>
            <a:r>
              <a:rPr lang="en-US" dirty="0"/>
              <a:t>There are also some subtypes of CBT, such as:</a:t>
            </a:r>
          </a:p>
          <a:p>
            <a:pPr lvl="0"/>
            <a:r>
              <a:rPr lang="en-US" b="1" dirty="0"/>
              <a:t>Dialectical behavioral therapy (DBT).</a:t>
            </a:r>
            <a:r>
              <a:rPr lang="en-US" dirty="0"/>
              <a:t> DBT uses CBT skills, but it prioritizes acceptance and emotional regulation. </a:t>
            </a:r>
          </a:p>
          <a:p>
            <a:pPr lvl="0"/>
            <a:r>
              <a:rPr lang="en-US" dirty="0"/>
              <a:t>You can expect to work on developing skills to cope with distressing or challenging situations. </a:t>
            </a:r>
          </a:p>
          <a:p>
            <a:pPr lvl="0"/>
            <a:r>
              <a:rPr lang="en-US" dirty="0"/>
              <a:t>You may also learn how to accept and deal with difficult emotions when they arise.</a:t>
            </a:r>
          </a:p>
          <a:p>
            <a:pPr lvl="0"/>
            <a:r>
              <a:rPr lang="en-US" b="1" dirty="0"/>
              <a:t>Rational emotive therapy.</a:t>
            </a:r>
            <a:r>
              <a:rPr lang="en-US" dirty="0"/>
              <a:t>  It helps you learn how to challenge irrational beliefs that contribute to emotional distress or other issues. </a:t>
            </a:r>
          </a:p>
          <a:p>
            <a:pPr lvl="0"/>
            <a:r>
              <a:rPr lang="en-US" dirty="0"/>
              <a:t>The idea behind rational emotive therapy is that replacing irrational thoughts with more rational ones can improve your well-being.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8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01C7B-D652-3F42-A806-F674F7FA0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00" y="279400"/>
            <a:ext cx="11620500" cy="6273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cap="all" dirty="0"/>
              <a:t>WHAT IT’S GOOD FOR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CBT may be a good option for addressing:</a:t>
            </a:r>
          </a:p>
          <a:p>
            <a:endParaRPr lang="en-US" dirty="0"/>
          </a:p>
          <a:p>
            <a:pPr lvl="1"/>
            <a:r>
              <a:rPr lang="en-US" dirty="0"/>
              <a:t>mood disorders, such as depression and bipolar disorder</a:t>
            </a:r>
          </a:p>
          <a:p>
            <a:pPr lvl="1"/>
            <a:r>
              <a:rPr lang="en-US" dirty="0"/>
              <a:t>anxiety and phobias</a:t>
            </a:r>
          </a:p>
          <a:p>
            <a:pPr lvl="1"/>
            <a:r>
              <a:rPr lang="en-US" dirty="0"/>
              <a:t>eating disorders</a:t>
            </a:r>
          </a:p>
          <a:p>
            <a:pPr lvl="1"/>
            <a:r>
              <a:rPr lang="en-US" dirty="0"/>
              <a:t>substance use disorders</a:t>
            </a:r>
          </a:p>
          <a:p>
            <a:pPr lvl="1"/>
            <a:r>
              <a:rPr lang="en-US" dirty="0"/>
              <a:t>OCD</a:t>
            </a:r>
          </a:p>
          <a:p>
            <a:pPr lvl="1"/>
            <a:r>
              <a:rPr lang="en-US" dirty="0"/>
              <a:t>insomnia</a:t>
            </a:r>
          </a:p>
          <a:p>
            <a:pPr lvl="1"/>
            <a:r>
              <a:rPr lang="en-US" dirty="0"/>
              <a:t>some symptoms of schizophrenia</a:t>
            </a:r>
          </a:p>
          <a:p>
            <a:pPr lvl="1"/>
            <a:r>
              <a:rPr lang="en-US" dirty="0"/>
              <a:t>CBT can also be very helpful for certain conditions when combined with medication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5044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{3C8E642D-D306-4343-B3C4-7017EC7F5FFA}tf10001119</Template>
  <TotalTime>28</TotalTime>
  <Words>1339</Words>
  <Application>Microsoft Macintosh PowerPoint</Application>
  <PresentationFormat>Widescreen</PresentationFormat>
  <Paragraphs>122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Levy, Elijah</dc:creator>
  <cp:lastModifiedBy>Levy, Elijah</cp:lastModifiedBy>
  <cp:revision>4</cp:revision>
  <dcterms:created xsi:type="dcterms:W3CDTF">2021-11-08T04:37:50Z</dcterms:created>
  <dcterms:modified xsi:type="dcterms:W3CDTF">2021-11-08T22:24:47Z</dcterms:modified>
</cp:coreProperties>
</file>