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1" d="100"/>
          <a:sy n="71" d="100"/>
        </p:scale>
        <p:origin x="-7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0B008C-5DF0-AD40-8EFC-3225396A1B5D}" type="datetimeFigureOut">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1429782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0B008C-5DF0-AD40-8EFC-3225396A1B5D}" type="datetimeFigureOut">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2662452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0B008C-5DF0-AD40-8EFC-3225396A1B5D}" type="datetimeFigureOut">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156181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0B008C-5DF0-AD40-8EFC-3225396A1B5D}" type="datetimeFigureOut">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367375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B008C-5DF0-AD40-8EFC-3225396A1B5D}" type="datetimeFigureOut">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2139026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0B008C-5DF0-AD40-8EFC-3225396A1B5D}" type="datetimeFigureOut">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960883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0B008C-5DF0-AD40-8EFC-3225396A1B5D}" type="datetimeFigureOut">
              <a:rPr lang="en-US" smtClean="0"/>
              <a:t>6/11/18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1868676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0B008C-5DF0-AD40-8EFC-3225396A1B5D}" type="datetimeFigureOut">
              <a:rPr lang="en-US" smtClean="0"/>
              <a:t>6/11/18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323059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B008C-5DF0-AD40-8EFC-3225396A1B5D}" type="datetimeFigureOut">
              <a:rPr lang="en-US" smtClean="0"/>
              <a:t>6/11/18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380836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B008C-5DF0-AD40-8EFC-3225396A1B5D}" type="datetimeFigureOut">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59217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B008C-5DF0-AD40-8EFC-3225396A1B5D}" type="datetimeFigureOut">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3B4DA-12C9-6045-9492-496D99A20D44}" type="slidenum">
              <a:rPr lang="en-US" smtClean="0"/>
              <a:t>‹#›</a:t>
            </a:fld>
            <a:endParaRPr lang="en-US"/>
          </a:p>
        </p:txBody>
      </p:sp>
    </p:spTree>
    <p:extLst>
      <p:ext uri="{BB962C8B-B14F-4D97-AF65-F5344CB8AC3E}">
        <p14:creationId xmlns:p14="http://schemas.microsoft.com/office/powerpoint/2010/main" val="39319730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B008C-5DF0-AD40-8EFC-3225396A1B5D}" type="datetimeFigureOut">
              <a:rPr lang="en-US" smtClean="0"/>
              <a:t>6/11/18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3B4DA-12C9-6045-9492-496D99A20D44}" type="slidenum">
              <a:rPr lang="en-US" smtClean="0"/>
              <a:t>‹#›</a:t>
            </a:fld>
            <a:endParaRPr lang="en-US"/>
          </a:p>
        </p:txBody>
      </p:sp>
    </p:spTree>
    <p:extLst>
      <p:ext uri="{BB962C8B-B14F-4D97-AF65-F5344CB8AC3E}">
        <p14:creationId xmlns:p14="http://schemas.microsoft.com/office/powerpoint/2010/main" val="2122314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199" y="0"/>
            <a:ext cx="9018801" cy="6657260"/>
          </a:xfrm>
        </p:spPr>
        <p:txBody>
          <a:bodyPr>
            <a:normAutofit fontScale="55000" lnSpcReduction="20000"/>
          </a:bodyPr>
          <a:lstStyle/>
          <a:p>
            <a:endParaRPr lang="en-US" sz="5800" dirty="0" smtClean="0">
              <a:solidFill>
                <a:srgbClr val="000000"/>
              </a:solidFill>
              <a:latin typeface="Avenir Book"/>
              <a:cs typeface="Avenir Book"/>
            </a:endParaRPr>
          </a:p>
          <a:p>
            <a:r>
              <a:rPr lang="en-US" sz="5800" dirty="0" smtClean="0">
                <a:solidFill>
                  <a:srgbClr val="000000"/>
                </a:solidFill>
                <a:latin typeface="Avenir Book"/>
                <a:cs typeface="Avenir Book"/>
              </a:rPr>
              <a:t>Hoarding Disorder</a:t>
            </a:r>
          </a:p>
          <a:p>
            <a:endParaRPr lang="en-US" sz="5800" dirty="0" smtClean="0">
              <a:solidFill>
                <a:srgbClr val="000000"/>
              </a:solidFill>
              <a:latin typeface="Avenir Book"/>
              <a:cs typeface="Avenir Book"/>
            </a:endParaRPr>
          </a:p>
          <a:p>
            <a:pPr algn="just"/>
            <a:endParaRPr lang="en-US" sz="2400" dirty="0" smtClean="0">
              <a:solidFill>
                <a:srgbClr val="000000"/>
              </a:solidFill>
              <a:latin typeface="Avenir Book"/>
              <a:cs typeface="Avenir Book"/>
            </a:endParaRPr>
          </a:p>
          <a:p>
            <a:pPr marL="457200" indent="-457200" algn="just">
              <a:buFont typeface="Wingdings" charset="2"/>
              <a:buChar char="§"/>
            </a:pPr>
            <a:r>
              <a:rPr lang="en-US" sz="3800" dirty="0" smtClean="0">
                <a:solidFill>
                  <a:srgbClr val="000000"/>
                </a:solidFill>
                <a:latin typeface="Avenir Book"/>
                <a:cs typeface="Avenir Book"/>
              </a:rPr>
              <a:t>The main feature of hoarding disorder is a person’s irrational, persistent difficulty in discarding or parting with possessions — regardless of their actual value.</a:t>
            </a:r>
          </a:p>
          <a:p>
            <a:pPr marL="457200" indent="-457200" algn="just">
              <a:buFont typeface="Wingdings" charset="2"/>
              <a:buChar char="§"/>
            </a:pPr>
            <a:endParaRPr lang="en-US" sz="3800" u="sng" dirty="0" smtClean="0">
              <a:solidFill>
                <a:srgbClr val="000000"/>
              </a:solidFill>
              <a:latin typeface="Avenir Book"/>
              <a:cs typeface="Avenir Book"/>
            </a:endParaRPr>
          </a:p>
          <a:p>
            <a:pPr marL="457200" indent="-457200" algn="just">
              <a:buFont typeface="Wingdings" charset="2"/>
              <a:buChar char="§"/>
            </a:pPr>
            <a:r>
              <a:rPr lang="en-US" sz="3800" dirty="0" smtClean="0">
                <a:solidFill>
                  <a:srgbClr val="000000"/>
                </a:solidFill>
                <a:latin typeface="Avenir Book"/>
                <a:cs typeface="Avenir Book"/>
              </a:rPr>
              <a:t>Hoarding disorder is a psychiatric condition that produces symptoms such as the compulsive urge to acquire unusually large amounts of possessions with an inability to discard these possessions despite them not having any practical usefulness or value</a:t>
            </a:r>
            <a:endParaRPr lang="en-US" sz="3800" dirty="0">
              <a:solidFill>
                <a:srgbClr val="000000"/>
              </a:solidFill>
              <a:latin typeface="Avenir Book"/>
              <a:cs typeface="Avenir Book"/>
            </a:endParaRPr>
          </a:p>
          <a:p>
            <a:pPr marL="457200" indent="-457200" algn="just">
              <a:buFont typeface="Wingdings" charset="2"/>
              <a:buChar char="§"/>
            </a:pPr>
            <a:endParaRPr lang="en-US" sz="3800" dirty="0">
              <a:solidFill>
                <a:srgbClr val="000000"/>
              </a:solidFill>
              <a:latin typeface="Avenir Book"/>
              <a:cs typeface="Avenir Book"/>
            </a:endParaRPr>
          </a:p>
          <a:p>
            <a:pPr marL="457200" indent="-457200" algn="just">
              <a:buFont typeface="Wingdings" charset="2"/>
              <a:buChar char="§"/>
            </a:pPr>
            <a:r>
              <a:rPr lang="en-US" sz="3800" dirty="0" smtClean="0">
                <a:solidFill>
                  <a:srgbClr val="000000"/>
                </a:solidFill>
                <a:latin typeface="Avenir Book"/>
                <a:cs typeface="Avenir Book"/>
              </a:rPr>
              <a:t> The individual has corresponding anxiety or mental anguish whenever their possessions are discarded.</a:t>
            </a:r>
          </a:p>
          <a:p>
            <a:pPr marL="457200" indent="-457200" algn="just">
              <a:buFont typeface="Wingdings" charset="2"/>
              <a:buChar char="§"/>
            </a:pPr>
            <a:endParaRPr lang="en-US" sz="3800" dirty="0">
              <a:solidFill>
                <a:srgbClr val="000000"/>
              </a:solidFill>
              <a:latin typeface="Avenir Book"/>
              <a:cs typeface="Avenir Book"/>
            </a:endParaRPr>
          </a:p>
          <a:p>
            <a:pPr marL="457200" indent="-457200" algn="just">
              <a:buFont typeface="Wingdings" charset="2"/>
              <a:buChar char="§"/>
            </a:pPr>
            <a:r>
              <a:rPr lang="en-US" sz="3800" dirty="0" smtClean="0">
                <a:solidFill>
                  <a:srgbClr val="000000"/>
                </a:solidFill>
                <a:latin typeface="Avenir Book"/>
                <a:cs typeface="Avenir Book"/>
              </a:rPr>
              <a:t>Items collected include books, pencils, old magazines, self-made notes, outdated clothing or old mail.</a:t>
            </a:r>
          </a:p>
          <a:p>
            <a:pPr algn="l"/>
            <a:endParaRPr lang="en-US" sz="3300" dirty="0" smtClean="0">
              <a:solidFill>
                <a:srgbClr val="000000"/>
              </a:solidFill>
            </a:endParaRPr>
          </a:p>
          <a:p>
            <a:pPr marL="342900" indent="-342900" algn="l">
              <a:buFont typeface="Wingdings" charset="2"/>
              <a:buChar char="§"/>
            </a:pPr>
            <a:endParaRPr lang="en-US" sz="2000" dirty="0">
              <a:solidFill>
                <a:srgbClr val="000000"/>
              </a:solidFill>
            </a:endParaRPr>
          </a:p>
          <a:p>
            <a:pPr algn="l"/>
            <a:r>
              <a:rPr lang="en-US" sz="2000" dirty="0" smtClean="0"/>
              <a:t>.</a:t>
            </a:r>
            <a:endParaRPr lang="en-US" sz="2000" dirty="0"/>
          </a:p>
        </p:txBody>
      </p:sp>
    </p:spTree>
    <p:extLst>
      <p:ext uri="{BB962C8B-B14F-4D97-AF65-F5344CB8AC3E}">
        <p14:creationId xmlns:p14="http://schemas.microsoft.com/office/powerpoint/2010/main" val="116210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055" y="304104"/>
            <a:ext cx="8692389" cy="6225195"/>
          </a:xfrm>
        </p:spPr>
        <p:txBody>
          <a:bodyPr>
            <a:normAutofit fontScale="92500" lnSpcReduction="20000"/>
          </a:bodyPr>
          <a:lstStyle/>
          <a:p>
            <a:pPr marL="457200" indent="-457200" algn="just">
              <a:buFont typeface="Wingdings" charset="2"/>
              <a:buChar char="§"/>
            </a:pPr>
            <a:r>
              <a:rPr lang="en-US" dirty="0">
                <a:solidFill>
                  <a:srgbClr val="000000"/>
                </a:solidFill>
                <a:latin typeface="Avenir Book"/>
                <a:cs typeface="Avenir Book"/>
              </a:rPr>
              <a:t>People with hoarding disorder may accumulate possessions in locations that include their houses, yards or vehicles, or in their offices or other workplace settings. </a:t>
            </a:r>
          </a:p>
          <a:p>
            <a:pPr algn="just"/>
            <a:endParaRPr lang="en-US" dirty="0">
              <a:solidFill>
                <a:srgbClr val="000000"/>
              </a:solidFill>
              <a:latin typeface="Avenir Book"/>
              <a:cs typeface="Avenir Book"/>
            </a:endParaRPr>
          </a:p>
          <a:p>
            <a:pPr marL="457200" indent="-457200" algn="just">
              <a:buFont typeface="Wingdings" charset="2"/>
              <a:buChar char="§"/>
            </a:pPr>
            <a:r>
              <a:rPr lang="en-US" dirty="0">
                <a:solidFill>
                  <a:srgbClr val="000000"/>
                </a:solidFill>
                <a:latin typeface="Avenir Book"/>
                <a:cs typeface="Avenir Book"/>
              </a:rPr>
              <a:t>In some cases, the collected material also produces an active, ongoing danger in the form of such things as fire hazards or hygiene hazards.</a:t>
            </a:r>
          </a:p>
          <a:p>
            <a:pPr marL="457200" indent="-457200" algn="just">
              <a:buFont typeface="Wingdings" charset="2"/>
              <a:buChar char="§"/>
            </a:pPr>
            <a:endParaRPr lang="en-US" dirty="0">
              <a:solidFill>
                <a:srgbClr val="000000"/>
              </a:solidFill>
              <a:latin typeface="Avenir Book"/>
              <a:cs typeface="Avenir Book"/>
            </a:endParaRPr>
          </a:p>
          <a:p>
            <a:pPr marL="457200" indent="-457200" algn="just">
              <a:buFont typeface="Wingdings" charset="2"/>
              <a:buChar char="§"/>
            </a:pPr>
            <a:r>
              <a:rPr lang="en-US" dirty="0">
                <a:solidFill>
                  <a:srgbClr val="000000"/>
                </a:solidFill>
                <a:latin typeface="Avenir Book"/>
                <a:cs typeface="Avenir Book"/>
              </a:rPr>
              <a:t>To qualify for a hoarding disorder diagnosis, affected individuals must experience a disruption in important aspects of their lives (work, home life, social interaction, etc.) as a direct result of their hoarding behaviors.</a:t>
            </a:r>
          </a:p>
          <a:p>
            <a:endParaRPr lang="en-US" dirty="0"/>
          </a:p>
        </p:txBody>
      </p:sp>
    </p:spTree>
    <p:extLst>
      <p:ext uri="{BB962C8B-B14F-4D97-AF65-F5344CB8AC3E}">
        <p14:creationId xmlns:p14="http://schemas.microsoft.com/office/powerpoint/2010/main" val="85276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855" y="321184"/>
            <a:ext cx="8781817" cy="6387000"/>
          </a:xfrm>
        </p:spPr>
        <p:txBody>
          <a:bodyPr>
            <a:normAutofit fontScale="62500" lnSpcReduction="20000"/>
          </a:bodyPr>
          <a:lstStyle/>
          <a:p>
            <a:pPr marL="0" indent="0" algn="ctr">
              <a:buNone/>
            </a:pPr>
            <a:endParaRPr lang="en-US" sz="3800" dirty="0" smtClean="0">
              <a:latin typeface="Avenir Book"/>
              <a:cs typeface="Avenir Book"/>
            </a:endParaRPr>
          </a:p>
          <a:p>
            <a:pPr marL="0" indent="0" algn="ctr">
              <a:buNone/>
            </a:pPr>
            <a:r>
              <a:rPr lang="en-US" sz="3800" dirty="0" smtClean="0">
                <a:latin typeface="Avenir Book"/>
                <a:cs typeface="Avenir Book"/>
              </a:rPr>
              <a:t>Diagnostic </a:t>
            </a:r>
            <a:r>
              <a:rPr lang="en-US" sz="3800" dirty="0">
                <a:latin typeface="Avenir Book"/>
                <a:cs typeface="Avenir Book"/>
              </a:rPr>
              <a:t>Criteria </a:t>
            </a:r>
            <a:endParaRPr lang="en-US" sz="3800" dirty="0" smtClean="0">
              <a:latin typeface="Avenir Book"/>
              <a:cs typeface="Avenir Book"/>
            </a:endParaRPr>
          </a:p>
          <a:p>
            <a:endParaRPr lang="en-US" dirty="0" smtClean="0">
              <a:latin typeface="Avenir Book"/>
              <a:cs typeface="Avenir Book"/>
            </a:endParaRPr>
          </a:p>
          <a:p>
            <a:pPr>
              <a:buFont typeface="Wingdings" charset="2"/>
              <a:buChar char="§"/>
            </a:pPr>
            <a:r>
              <a:rPr lang="en-US" sz="3400" dirty="0" smtClean="0">
                <a:latin typeface="Avenir Book"/>
                <a:cs typeface="Avenir Book"/>
              </a:rPr>
              <a:t>Persistent </a:t>
            </a:r>
            <a:r>
              <a:rPr lang="en-US" sz="3400" dirty="0">
                <a:latin typeface="Avenir Book"/>
                <a:cs typeface="Avenir Book"/>
              </a:rPr>
              <a:t>difficulty discarding or parting with possessions, regardless of their actual value. </a:t>
            </a:r>
          </a:p>
          <a:p>
            <a:pPr>
              <a:buFont typeface="Wingdings" charset="2"/>
              <a:buChar char="§"/>
            </a:pPr>
            <a:r>
              <a:rPr lang="en-US" sz="3400" dirty="0">
                <a:latin typeface="Avenir Book"/>
                <a:cs typeface="Avenir Book"/>
              </a:rPr>
              <a:t>This difficulty is due to a perceived need to save the items and to distress associated with discarding them. </a:t>
            </a:r>
          </a:p>
          <a:p>
            <a:pPr>
              <a:buFont typeface="Wingdings" charset="2"/>
              <a:buChar char="§"/>
            </a:pPr>
            <a:r>
              <a:rPr lang="en-US" sz="3400" dirty="0">
                <a:latin typeface="Avenir Book"/>
                <a:cs typeface="Avenir Book"/>
              </a:rPr>
              <a:t>The difficulty discarding possessions results in the accumulation of possessions that congest and clutter active living areas and substantially compromises their intended use. </a:t>
            </a:r>
          </a:p>
          <a:p>
            <a:pPr>
              <a:buFont typeface="Wingdings" charset="2"/>
              <a:buChar char="§"/>
            </a:pPr>
            <a:r>
              <a:rPr lang="en-US" sz="3400" dirty="0" smtClean="0">
                <a:latin typeface="Avenir Book"/>
                <a:cs typeface="Avenir Book"/>
              </a:rPr>
              <a:t>The </a:t>
            </a:r>
            <a:r>
              <a:rPr lang="en-US" sz="3400" dirty="0">
                <a:latin typeface="Avenir Book"/>
                <a:cs typeface="Avenir Book"/>
              </a:rPr>
              <a:t>hoarding causes clinically significant distress or impairment in social, occupational, or other important areas of functioning (including maintaining a safe environment for self and others)</a:t>
            </a:r>
            <a:r>
              <a:rPr lang="en-US" sz="3400" dirty="0" smtClean="0">
                <a:latin typeface="Avenir Book"/>
                <a:cs typeface="Avenir Book"/>
              </a:rPr>
              <a:t>.</a:t>
            </a:r>
            <a:endParaRPr lang="en-US" sz="3400" dirty="0">
              <a:latin typeface="Avenir Book"/>
              <a:cs typeface="Avenir Book"/>
            </a:endParaRPr>
          </a:p>
          <a:p>
            <a:pPr>
              <a:buFont typeface="Wingdings" charset="2"/>
              <a:buChar char="§"/>
            </a:pPr>
            <a:r>
              <a:rPr lang="en-US" sz="3400" dirty="0">
                <a:latin typeface="Avenir Book"/>
                <a:cs typeface="Avenir Book"/>
              </a:rPr>
              <a:t>The hoarding is not attributable to another medical condition (e.g., brain injury, cerebrovascular </a:t>
            </a:r>
            <a:r>
              <a:rPr lang="en-US" sz="3400" dirty="0" smtClean="0">
                <a:latin typeface="Avenir Book"/>
                <a:cs typeface="Avenir Book"/>
              </a:rPr>
              <a:t>disease</a:t>
            </a:r>
            <a:r>
              <a:rPr lang="en-US" sz="3400" dirty="0">
                <a:latin typeface="Avenir Book"/>
                <a:cs typeface="Avenir Book"/>
              </a:rPr>
              <a:t>)</a:t>
            </a:r>
            <a:r>
              <a:rPr lang="en-US" sz="3400" dirty="0" smtClean="0">
                <a:latin typeface="Avenir Book"/>
                <a:cs typeface="Avenir Book"/>
              </a:rPr>
              <a:t>. </a:t>
            </a:r>
            <a:endParaRPr lang="en-US" sz="3400" dirty="0">
              <a:latin typeface="Avenir Book"/>
              <a:cs typeface="Avenir Book"/>
            </a:endParaRPr>
          </a:p>
          <a:p>
            <a:pPr>
              <a:buFont typeface="Wingdings" charset="2"/>
              <a:buChar char="§"/>
            </a:pPr>
            <a:r>
              <a:rPr lang="en-US" sz="3400" dirty="0">
                <a:latin typeface="Avenir Book"/>
                <a:cs typeface="Avenir Book"/>
              </a:rPr>
              <a:t>The hoarding is not better explained by the symptoms of another mental disorder (e.g., obsessions in obsessive-compulsive disorder, decreased energy in major depressive disorder, delusions in schizophrenia or another psychotic disorder, cognitive deficits in major neurocognitive disorder, restricted interests in autism spectrum disorder). </a:t>
            </a:r>
          </a:p>
          <a:p>
            <a:endParaRPr lang="en-US" dirty="0"/>
          </a:p>
        </p:txBody>
      </p:sp>
    </p:spTree>
    <p:extLst>
      <p:ext uri="{BB962C8B-B14F-4D97-AF65-F5344CB8AC3E}">
        <p14:creationId xmlns:p14="http://schemas.microsoft.com/office/powerpoint/2010/main" val="1055209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940" y="262787"/>
            <a:ext cx="8585076" cy="6266511"/>
          </a:xfrm>
        </p:spPr>
        <p:txBody>
          <a:bodyPr>
            <a:normAutofit fontScale="77500" lnSpcReduction="20000"/>
          </a:bodyPr>
          <a:lstStyle/>
          <a:p>
            <a:pPr marL="0" indent="0">
              <a:buNone/>
            </a:pPr>
            <a:endParaRPr lang="en-US" sz="2900" dirty="0"/>
          </a:p>
          <a:p>
            <a:pPr marL="0" indent="0" algn="ctr">
              <a:buNone/>
            </a:pPr>
            <a:r>
              <a:rPr lang="en-US" sz="2900" dirty="0">
                <a:latin typeface="Avenir Book"/>
                <a:cs typeface="Avenir Book"/>
              </a:rPr>
              <a:t>Specify if</a:t>
            </a:r>
            <a:r>
              <a:rPr lang="en-US" sz="2900" dirty="0" smtClean="0">
                <a:latin typeface="Avenir Book"/>
                <a:cs typeface="Avenir Book"/>
              </a:rPr>
              <a:t>:</a:t>
            </a:r>
          </a:p>
          <a:p>
            <a:pPr marL="0" indent="0">
              <a:buNone/>
            </a:pPr>
            <a:endParaRPr lang="en-US" sz="2900" dirty="0">
              <a:latin typeface="Avenir Book"/>
              <a:cs typeface="Avenir Book"/>
            </a:endParaRPr>
          </a:p>
          <a:p>
            <a:pPr algn="just">
              <a:buFont typeface="Wingdings" charset="2"/>
              <a:buChar char="§"/>
            </a:pPr>
            <a:r>
              <a:rPr lang="en-US" sz="2900" dirty="0">
                <a:latin typeface="Avenir Book"/>
                <a:cs typeface="Avenir Book"/>
              </a:rPr>
              <a:t>With good or fair insight: The individual recognizes that hoarding-related beliefs and behaviors (pertaining to difficulty discarding items, clutter, or excessive acquisition) are problematic</a:t>
            </a:r>
            <a:r>
              <a:rPr lang="en-US" sz="2900" dirty="0" smtClean="0">
                <a:latin typeface="Avenir Book"/>
                <a:cs typeface="Avenir Book"/>
              </a:rPr>
              <a:t>.</a:t>
            </a:r>
          </a:p>
          <a:p>
            <a:pPr marL="0" indent="0" algn="just">
              <a:buNone/>
            </a:pPr>
            <a:endParaRPr lang="en-US" sz="2900" dirty="0">
              <a:latin typeface="Avenir Book"/>
              <a:cs typeface="Avenir Book"/>
            </a:endParaRPr>
          </a:p>
          <a:p>
            <a:pPr algn="just">
              <a:buFont typeface="Wingdings" charset="2"/>
              <a:buChar char="§"/>
            </a:pPr>
            <a:r>
              <a:rPr lang="en-US" sz="2900" dirty="0">
                <a:latin typeface="Avenir Book"/>
                <a:cs typeface="Avenir Book"/>
              </a:rPr>
              <a:t>With poor insight: The individual is mostly convinced that hoarding-related beliefs and behaviors (pertaining to difficulty discarding items, clutter, or excessive acquisition) are not problematic despite evidence to the contrary</a:t>
            </a:r>
            <a:r>
              <a:rPr lang="en-US" sz="2900" dirty="0" smtClean="0">
                <a:latin typeface="Avenir Book"/>
                <a:cs typeface="Avenir Book"/>
              </a:rPr>
              <a:t>.</a:t>
            </a:r>
          </a:p>
          <a:p>
            <a:pPr marL="0" indent="0" algn="just">
              <a:buNone/>
            </a:pPr>
            <a:endParaRPr lang="en-US" sz="2900" dirty="0">
              <a:latin typeface="Avenir Book"/>
              <a:cs typeface="Avenir Book"/>
            </a:endParaRPr>
          </a:p>
          <a:p>
            <a:pPr algn="just">
              <a:buFont typeface="Wingdings" charset="2"/>
              <a:buChar char="§"/>
            </a:pPr>
            <a:r>
              <a:rPr lang="en-US" sz="2900" dirty="0">
                <a:latin typeface="Avenir Book"/>
                <a:cs typeface="Avenir Book"/>
              </a:rPr>
              <a:t>With absent insight/delusional beliefs: The individual is completely convinced that hoarding-related beliefs and behaviors (pertaining to difficulty discarding items, clutter, or excessive acquisition) are not problematic despite evidence to the contrary.</a:t>
            </a:r>
          </a:p>
        </p:txBody>
      </p:sp>
    </p:spTree>
    <p:extLst>
      <p:ext uri="{BB962C8B-B14F-4D97-AF65-F5344CB8AC3E}">
        <p14:creationId xmlns:p14="http://schemas.microsoft.com/office/powerpoint/2010/main" val="3584571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TotalTime>
  <Words>476</Words>
  <Application>Microsoft Macintosh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The Levy Launch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Elijah Levy</dc:creator>
  <cp:lastModifiedBy>Elijah Levy</cp:lastModifiedBy>
  <cp:revision>5</cp:revision>
  <dcterms:created xsi:type="dcterms:W3CDTF">2018-06-11T03:21:10Z</dcterms:created>
  <dcterms:modified xsi:type="dcterms:W3CDTF">2018-06-12T01:42:13Z</dcterms:modified>
</cp:coreProperties>
</file>