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8" r:id="rId4"/>
    <p:sldId id="259" r:id="rId5"/>
    <p:sldId id="260" r:id="rId6"/>
    <p:sldId id="271" r:id="rId7"/>
    <p:sldId id="269" r:id="rId8"/>
    <p:sldId id="263" r:id="rId9"/>
    <p:sldId id="279" r:id="rId10"/>
    <p:sldId id="286" r:id="rId11"/>
    <p:sldId id="283" r:id="rId12"/>
    <p:sldId id="287" r:id="rId13"/>
    <p:sldId id="265" r:id="rId14"/>
    <p:sldId id="282" r:id="rId15"/>
    <p:sldId id="284" r:id="rId16"/>
    <p:sldId id="267" r:id="rId17"/>
    <p:sldId id="268" r:id="rId18"/>
    <p:sldId id="272"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p:restoredTop sz="94733"/>
  </p:normalViewPr>
  <p:slideViewPr>
    <p:cSldViewPr snapToGrid="0" snapToObjects="1">
      <p:cViewPr varScale="1">
        <p:scale>
          <a:sx n="117" d="100"/>
          <a:sy n="117" d="100"/>
        </p:scale>
        <p:origin x="200" y="176"/>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47D4DA-DBAD-4648-B7F0-20D0A84027F2}"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C8FCBBF3-E803-4F24-BD16-CFB7112A1476}">
      <dgm:prSet/>
      <dgm:spPr/>
      <dgm:t>
        <a:bodyPr/>
        <a:lstStyle/>
        <a:p>
          <a:r>
            <a:rPr lang="en-US" dirty="0"/>
            <a:t>Kahneman (2011) distinguishes between two types of thinking: system 1 and system 2.</a:t>
          </a:r>
        </a:p>
      </dgm:t>
    </dgm:pt>
    <dgm:pt modelId="{E04A5588-ECF0-4F0B-A01F-229569A4EDF2}" type="parTrans" cxnId="{35350449-1102-4C42-8669-778B93FC8541}">
      <dgm:prSet/>
      <dgm:spPr/>
      <dgm:t>
        <a:bodyPr/>
        <a:lstStyle/>
        <a:p>
          <a:endParaRPr lang="en-US"/>
        </a:p>
      </dgm:t>
    </dgm:pt>
    <dgm:pt modelId="{E4C063DE-6D36-47BE-9084-BD31B7A6F131}" type="sibTrans" cxnId="{35350449-1102-4C42-8669-778B93FC8541}">
      <dgm:prSet/>
      <dgm:spPr/>
      <dgm:t>
        <a:bodyPr/>
        <a:lstStyle/>
        <a:p>
          <a:endParaRPr lang="en-US"/>
        </a:p>
      </dgm:t>
    </dgm:pt>
    <dgm:pt modelId="{E5CE79CA-5227-4999-B003-E91F85D789B2}">
      <dgm:prSet/>
      <dgm:spPr/>
      <dgm:t>
        <a:bodyPr/>
        <a:lstStyle/>
        <a:p>
          <a:r>
            <a:rPr lang="en-US" dirty="0"/>
            <a:t>System 1 is the brain's fast, emotional, unconscious thinking mode. </a:t>
          </a:r>
        </a:p>
        <a:p>
          <a:r>
            <a:rPr lang="en-US" dirty="0"/>
            <a:t>Implicit biases are examples of System 1 Thinking</a:t>
          </a:r>
        </a:p>
      </dgm:t>
    </dgm:pt>
    <dgm:pt modelId="{2C5154F4-72E7-47C6-9600-E6168542CC88}" type="parTrans" cxnId="{40C8B9A6-68A9-4074-A624-2D9E7B9D578A}">
      <dgm:prSet/>
      <dgm:spPr/>
      <dgm:t>
        <a:bodyPr/>
        <a:lstStyle/>
        <a:p>
          <a:endParaRPr lang="en-US"/>
        </a:p>
      </dgm:t>
    </dgm:pt>
    <dgm:pt modelId="{2A5B6BB2-872B-4AC1-B989-649344C7097E}" type="sibTrans" cxnId="{40C8B9A6-68A9-4074-A624-2D9E7B9D578A}">
      <dgm:prSet/>
      <dgm:spPr/>
      <dgm:t>
        <a:bodyPr/>
        <a:lstStyle/>
        <a:p>
          <a:endParaRPr lang="en-US"/>
        </a:p>
      </dgm:t>
    </dgm:pt>
    <dgm:pt modelId="{84E93411-F5FA-4D70-A157-F6573994429E}">
      <dgm:prSet/>
      <dgm:spPr/>
      <dgm:t>
        <a:bodyPr/>
        <a:lstStyle/>
        <a:p>
          <a:r>
            <a:rPr lang="en-US" dirty="0"/>
            <a:t>This type of thinking requires little effort, but it is often error prone. </a:t>
          </a:r>
        </a:p>
      </dgm:t>
    </dgm:pt>
    <dgm:pt modelId="{B564522B-4925-4AE1-8E37-AB52ECA06501}" type="parTrans" cxnId="{0C434368-1A5A-49B5-B6C7-6806340F99BE}">
      <dgm:prSet/>
      <dgm:spPr/>
      <dgm:t>
        <a:bodyPr/>
        <a:lstStyle/>
        <a:p>
          <a:endParaRPr lang="en-US"/>
        </a:p>
      </dgm:t>
    </dgm:pt>
    <dgm:pt modelId="{520725B8-D28F-4F9A-AC25-2D027E0E4136}" type="sibTrans" cxnId="{0C434368-1A5A-49B5-B6C7-6806340F99BE}">
      <dgm:prSet/>
      <dgm:spPr/>
      <dgm:t>
        <a:bodyPr/>
        <a:lstStyle/>
        <a:p>
          <a:endParaRPr lang="en-US"/>
        </a:p>
      </dgm:t>
    </dgm:pt>
    <dgm:pt modelId="{4D281B31-C5A2-40E2-A958-924C44E8AE1D}">
      <dgm:prSet/>
      <dgm:spPr/>
      <dgm:t>
        <a:bodyPr/>
        <a:lstStyle/>
        <a:p>
          <a:r>
            <a:rPr lang="en-US"/>
            <a:t>Most everyday activities (like driving, talking, cleaning, etc.) make heavy use of the type 1 system.</a:t>
          </a:r>
        </a:p>
      </dgm:t>
    </dgm:pt>
    <dgm:pt modelId="{12492E00-F420-4DA2-B0F0-7B78797A0BF4}" type="parTrans" cxnId="{A948752F-48F5-4699-85B4-8AE4B5627B91}">
      <dgm:prSet/>
      <dgm:spPr/>
      <dgm:t>
        <a:bodyPr/>
        <a:lstStyle/>
        <a:p>
          <a:endParaRPr lang="en-US"/>
        </a:p>
      </dgm:t>
    </dgm:pt>
    <dgm:pt modelId="{606BC186-443C-43DC-81AD-616EF09C2327}" type="sibTrans" cxnId="{A948752F-48F5-4699-85B4-8AE4B5627B91}">
      <dgm:prSet/>
      <dgm:spPr/>
      <dgm:t>
        <a:bodyPr/>
        <a:lstStyle/>
        <a:p>
          <a:endParaRPr lang="en-US"/>
        </a:p>
      </dgm:t>
    </dgm:pt>
    <dgm:pt modelId="{A2A51F3E-6AE0-462F-896A-E0C3F38F3A9E}">
      <dgm:prSet/>
      <dgm:spPr/>
      <dgm:t>
        <a:bodyPr/>
        <a:lstStyle/>
        <a:p>
          <a:r>
            <a:rPr lang="en-US"/>
            <a:t>The type 2 system is slow, logical, effortful, conscious thought, where reason dominates.</a:t>
          </a:r>
        </a:p>
      </dgm:t>
    </dgm:pt>
    <dgm:pt modelId="{A9516B94-4990-423E-85A4-AF58A69FD3BB}" type="parTrans" cxnId="{6823EA4F-FC1A-4142-83E7-19A8549F4A29}">
      <dgm:prSet/>
      <dgm:spPr/>
      <dgm:t>
        <a:bodyPr/>
        <a:lstStyle/>
        <a:p>
          <a:endParaRPr lang="en-US"/>
        </a:p>
      </dgm:t>
    </dgm:pt>
    <dgm:pt modelId="{F51DE191-7C97-4873-8814-B0C17D88F980}" type="sibTrans" cxnId="{6823EA4F-FC1A-4142-83E7-19A8549F4A29}">
      <dgm:prSet/>
      <dgm:spPr/>
      <dgm:t>
        <a:bodyPr/>
        <a:lstStyle/>
        <a:p>
          <a:endParaRPr lang="en-US"/>
        </a:p>
      </dgm:t>
    </dgm:pt>
    <dgm:pt modelId="{0E7A0E28-B768-3247-80E1-6EF04DB130AF}" type="pres">
      <dgm:prSet presAssocID="{DF47D4DA-DBAD-4648-B7F0-20D0A84027F2}" presName="vert0" presStyleCnt="0">
        <dgm:presLayoutVars>
          <dgm:dir/>
          <dgm:animOne val="branch"/>
          <dgm:animLvl val="lvl"/>
        </dgm:presLayoutVars>
      </dgm:prSet>
      <dgm:spPr/>
    </dgm:pt>
    <dgm:pt modelId="{19F066A0-68FA-9548-83D7-B87F92B554E3}" type="pres">
      <dgm:prSet presAssocID="{C8FCBBF3-E803-4F24-BD16-CFB7112A1476}" presName="thickLine" presStyleLbl="alignNode1" presStyleIdx="0" presStyleCnt="5"/>
      <dgm:spPr/>
    </dgm:pt>
    <dgm:pt modelId="{001F86BE-564D-D849-A20F-C09B74252FCC}" type="pres">
      <dgm:prSet presAssocID="{C8FCBBF3-E803-4F24-BD16-CFB7112A1476}" presName="horz1" presStyleCnt="0"/>
      <dgm:spPr/>
    </dgm:pt>
    <dgm:pt modelId="{14330849-86D1-414C-A8F0-1579D32250B0}" type="pres">
      <dgm:prSet presAssocID="{C8FCBBF3-E803-4F24-BD16-CFB7112A1476}" presName="tx1" presStyleLbl="revTx" presStyleIdx="0" presStyleCnt="5"/>
      <dgm:spPr/>
    </dgm:pt>
    <dgm:pt modelId="{313AC75D-F3A6-BB47-8BF4-D7B4E5DF8DA5}" type="pres">
      <dgm:prSet presAssocID="{C8FCBBF3-E803-4F24-BD16-CFB7112A1476}" presName="vert1" presStyleCnt="0"/>
      <dgm:spPr/>
    </dgm:pt>
    <dgm:pt modelId="{4792559C-831B-1A4F-B120-2ECF5CD1A707}" type="pres">
      <dgm:prSet presAssocID="{E5CE79CA-5227-4999-B003-E91F85D789B2}" presName="thickLine" presStyleLbl="alignNode1" presStyleIdx="1" presStyleCnt="5"/>
      <dgm:spPr/>
    </dgm:pt>
    <dgm:pt modelId="{37A926ED-FC48-FA40-8E93-ECA5B2F398D7}" type="pres">
      <dgm:prSet presAssocID="{E5CE79CA-5227-4999-B003-E91F85D789B2}" presName="horz1" presStyleCnt="0"/>
      <dgm:spPr/>
    </dgm:pt>
    <dgm:pt modelId="{8DF5CC04-8406-3443-8D04-A6980DBB5C25}" type="pres">
      <dgm:prSet presAssocID="{E5CE79CA-5227-4999-B003-E91F85D789B2}" presName="tx1" presStyleLbl="revTx" presStyleIdx="1" presStyleCnt="5"/>
      <dgm:spPr/>
    </dgm:pt>
    <dgm:pt modelId="{8D6BD356-F713-794A-A7EB-430F832E10F7}" type="pres">
      <dgm:prSet presAssocID="{E5CE79CA-5227-4999-B003-E91F85D789B2}" presName="vert1" presStyleCnt="0"/>
      <dgm:spPr/>
    </dgm:pt>
    <dgm:pt modelId="{31E2852F-491F-E141-94FD-875112FAC73E}" type="pres">
      <dgm:prSet presAssocID="{84E93411-F5FA-4D70-A157-F6573994429E}" presName="thickLine" presStyleLbl="alignNode1" presStyleIdx="2" presStyleCnt="5"/>
      <dgm:spPr/>
    </dgm:pt>
    <dgm:pt modelId="{568FEB82-1247-104C-AE1D-B2D6DEAA2738}" type="pres">
      <dgm:prSet presAssocID="{84E93411-F5FA-4D70-A157-F6573994429E}" presName="horz1" presStyleCnt="0"/>
      <dgm:spPr/>
    </dgm:pt>
    <dgm:pt modelId="{46DD0F1E-231C-4E43-B2D5-F6D61C958EC4}" type="pres">
      <dgm:prSet presAssocID="{84E93411-F5FA-4D70-A157-F6573994429E}" presName="tx1" presStyleLbl="revTx" presStyleIdx="2" presStyleCnt="5"/>
      <dgm:spPr/>
    </dgm:pt>
    <dgm:pt modelId="{E4C6FA5A-1827-B344-B9DD-23F973551658}" type="pres">
      <dgm:prSet presAssocID="{84E93411-F5FA-4D70-A157-F6573994429E}" presName="vert1" presStyleCnt="0"/>
      <dgm:spPr/>
    </dgm:pt>
    <dgm:pt modelId="{C281A699-2E9D-1B49-BA3E-C46A223F3B7B}" type="pres">
      <dgm:prSet presAssocID="{4D281B31-C5A2-40E2-A958-924C44E8AE1D}" presName="thickLine" presStyleLbl="alignNode1" presStyleIdx="3" presStyleCnt="5"/>
      <dgm:spPr/>
    </dgm:pt>
    <dgm:pt modelId="{D0C22AAF-5DB0-2542-B9D3-748C9809B44C}" type="pres">
      <dgm:prSet presAssocID="{4D281B31-C5A2-40E2-A958-924C44E8AE1D}" presName="horz1" presStyleCnt="0"/>
      <dgm:spPr/>
    </dgm:pt>
    <dgm:pt modelId="{F0F17C3B-D5BF-9141-A8B1-1585E3EA8BAB}" type="pres">
      <dgm:prSet presAssocID="{4D281B31-C5A2-40E2-A958-924C44E8AE1D}" presName="tx1" presStyleLbl="revTx" presStyleIdx="3" presStyleCnt="5"/>
      <dgm:spPr/>
    </dgm:pt>
    <dgm:pt modelId="{8A03F982-0B69-E940-8C7B-8B14A2DCEB68}" type="pres">
      <dgm:prSet presAssocID="{4D281B31-C5A2-40E2-A958-924C44E8AE1D}" presName="vert1" presStyleCnt="0"/>
      <dgm:spPr/>
    </dgm:pt>
    <dgm:pt modelId="{53BEDACF-D832-724A-9532-1927860C5C7F}" type="pres">
      <dgm:prSet presAssocID="{A2A51F3E-6AE0-462F-896A-E0C3F38F3A9E}" presName="thickLine" presStyleLbl="alignNode1" presStyleIdx="4" presStyleCnt="5"/>
      <dgm:spPr/>
    </dgm:pt>
    <dgm:pt modelId="{FB5A312A-7281-B244-A58A-F41B2B57F00A}" type="pres">
      <dgm:prSet presAssocID="{A2A51F3E-6AE0-462F-896A-E0C3F38F3A9E}" presName="horz1" presStyleCnt="0"/>
      <dgm:spPr/>
    </dgm:pt>
    <dgm:pt modelId="{D52F8DB8-B844-4B45-9684-F6714CCC8DF4}" type="pres">
      <dgm:prSet presAssocID="{A2A51F3E-6AE0-462F-896A-E0C3F38F3A9E}" presName="tx1" presStyleLbl="revTx" presStyleIdx="4" presStyleCnt="5"/>
      <dgm:spPr/>
    </dgm:pt>
    <dgm:pt modelId="{0869B9F4-7686-2E4A-A4B0-ECDA6275F821}" type="pres">
      <dgm:prSet presAssocID="{A2A51F3E-6AE0-462F-896A-E0C3F38F3A9E}" presName="vert1" presStyleCnt="0"/>
      <dgm:spPr/>
    </dgm:pt>
  </dgm:ptLst>
  <dgm:cxnLst>
    <dgm:cxn modelId="{3E3AE60C-E7D3-6548-A474-FC7CDB4C18FD}" type="presOf" srcId="{84E93411-F5FA-4D70-A157-F6573994429E}" destId="{46DD0F1E-231C-4E43-B2D5-F6D61C958EC4}" srcOrd="0" destOrd="0" presId="urn:microsoft.com/office/officeart/2008/layout/LinedList"/>
    <dgm:cxn modelId="{9F32E80D-FB32-654F-8007-6F8C2E6A58FC}" type="presOf" srcId="{4D281B31-C5A2-40E2-A958-924C44E8AE1D}" destId="{F0F17C3B-D5BF-9141-A8B1-1585E3EA8BAB}" srcOrd="0" destOrd="0" presId="urn:microsoft.com/office/officeart/2008/layout/LinedList"/>
    <dgm:cxn modelId="{A948752F-48F5-4699-85B4-8AE4B5627B91}" srcId="{DF47D4DA-DBAD-4648-B7F0-20D0A84027F2}" destId="{4D281B31-C5A2-40E2-A958-924C44E8AE1D}" srcOrd="3" destOrd="0" parTransId="{12492E00-F420-4DA2-B0F0-7B78797A0BF4}" sibTransId="{606BC186-443C-43DC-81AD-616EF09C2327}"/>
    <dgm:cxn modelId="{9976CE3A-B870-F646-9713-F9574260A3E2}" type="presOf" srcId="{C8FCBBF3-E803-4F24-BD16-CFB7112A1476}" destId="{14330849-86D1-414C-A8F0-1579D32250B0}" srcOrd="0" destOrd="0" presId="urn:microsoft.com/office/officeart/2008/layout/LinedList"/>
    <dgm:cxn modelId="{35350449-1102-4C42-8669-778B93FC8541}" srcId="{DF47D4DA-DBAD-4648-B7F0-20D0A84027F2}" destId="{C8FCBBF3-E803-4F24-BD16-CFB7112A1476}" srcOrd="0" destOrd="0" parTransId="{E04A5588-ECF0-4F0B-A01F-229569A4EDF2}" sibTransId="{E4C063DE-6D36-47BE-9084-BD31B7A6F131}"/>
    <dgm:cxn modelId="{6823EA4F-FC1A-4142-83E7-19A8549F4A29}" srcId="{DF47D4DA-DBAD-4648-B7F0-20D0A84027F2}" destId="{A2A51F3E-6AE0-462F-896A-E0C3F38F3A9E}" srcOrd="4" destOrd="0" parTransId="{A9516B94-4990-423E-85A4-AF58A69FD3BB}" sibTransId="{F51DE191-7C97-4873-8814-B0C17D88F980}"/>
    <dgm:cxn modelId="{0F10C65B-647D-1049-AFBB-BD2BC606DEE4}" type="presOf" srcId="{E5CE79CA-5227-4999-B003-E91F85D789B2}" destId="{8DF5CC04-8406-3443-8D04-A6980DBB5C25}" srcOrd="0" destOrd="0" presId="urn:microsoft.com/office/officeart/2008/layout/LinedList"/>
    <dgm:cxn modelId="{63F49661-0E1E-6640-B8E2-B5D1F3945B8B}" type="presOf" srcId="{DF47D4DA-DBAD-4648-B7F0-20D0A84027F2}" destId="{0E7A0E28-B768-3247-80E1-6EF04DB130AF}" srcOrd="0" destOrd="0" presId="urn:microsoft.com/office/officeart/2008/layout/LinedList"/>
    <dgm:cxn modelId="{0C434368-1A5A-49B5-B6C7-6806340F99BE}" srcId="{DF47D4DA-DBAD-4648-B7F0-20D0A84027F2}" destId="{84E93411-F5FA-4D70-A157-F6573994429E}" srcOrd="2" destOrd="0" parTransId="{B564522B-4925-4AE1-8E37-AB52ECA06501}" sibTransId="{520725B8-D28F-4F9A-AC25-2D027E0E4136}"/>
    <dgm:cxn modelId="{40C14B7C-C560-9A4B-9777-A7FE90AC7F0C}" type="presOf" srcId="{A2A51F3E-6AE0-462F-896A-E0C3F38F3A9E}" destId="{D52F8DB8-B844-4B45-9684-F6714CCC8DF4}" srcOrd="0" destOrd="0" presId="urn:microsoft.com/office/officeart/2008/layout/LinedList"/>
    <dgm:cxn modelId="{40C8B9A6-68A9-4074-A624-2D9E7B9D578A}" srcId="{DF47D4DA-DBAD-4648-B7F0-20D0A84027F2}" destId="{E5CE79CA-5227-4999-B003-E91F85D789B2}" srcOrd="1" destOrd="0" parTransId="{2C5154F4-72E7-47C6-9600-E6168542CC88}" sibTransId="{2A5B6BB2-872B-4AC1-B989-649344C7097E}"/>
    <dgm:cxn modelId="{B15AF00F-2112-C74D-AFF4-1B025932380C}" type="presParOf" srcId="{0E7A0E28-B768-3247-80E1-6EF04DB130AF}" destId="{19F066A0-68FA-9548-83D7-B87F92B554E3}" srcOrd="0" destOrd="0" presId="urn:microsoft.com/office/officeart/2008/layout/LinedList"/>
    <dgm:cxn modelId="{5530EECF-E761-234A-ADE1-978765E0466E}" type="presParOf" srcId="{0E7A0E28-B768-3247-80E1-6EF04DB130AF}" destId="{001F86BE-564D-D849-A20F-C09B74252FCC}" srcOrd="1" destOrd="0" presId="urn:microsoft.com/office/officeart/2008/layout/LinedList"/>
    <dgm:cxn modelId="{C488AA4A-DE78-3149-96F8-3E01628462BF}" type="presParOf" srcId="{001F86BE-564D-D849-A20F-C09B74252FCC}" destId="{14330849-86D1-414C-A8F0-1579D32250B0}" srcOrd="0" destOrd="0" presId="urn:microsoft.com/office/officeart/2008/layout/LinedList"/>
    <dgm:cxn modelId="{8A81D660-365E-1C4C-92EF-BF007419C816}" type="presParOf" srcId="{001F86BE-564D-D849-A20F-C09B74252FCC}" destId="{313AC75D-F3A6-BB47-8BF4-D7B4E5DF8DA5}" srcOrd="1" destOrd="0" presId="urn:microsoft.com/office/officeart/2008/layout/LinedList"/>
    <dgm:cxn modelId="{EBFEAE89-B638-2C48-9127-0533DEA33815}" type="presParOf" srcId="{0E7A0E28-B768-3247-80E1-6EF04DB130AF}" destId="{4792559C-831B-1A4F-B120-2ECF5CD1A707}" srcOrd="2" destOrd="0" presId="urn:microsoft.com/office/officeart/2008/layout/LinedList"/>
    <dgm:cxn modelId="{36470322-E2D2-7043-B6DE-51177DCB7CE3}" type="presParOf" srcId="{0E7A0E28-B768-3247-80E1-6EF04DB130AF}" destId="{37A926ED-FC48-FA40-8E93-ECA5B2F398D7}" srcOrd="3" destOrd="0" presId="urn:microsoft.com/office/officeart/2008/layout/LinedList"/>
    <dgm:cxn modelId="{E4926C00-9D2E-0147-8584-DE346E5FF778}" type="presParOf" srcId="{37A926ED-FC48-FA40-8E93-ECA5B2F398D7}" destId="{8DF5CC04-8406-3443-8D04-A6980DBB5C25}" srcOrd="0" destOrd="0" presId="urn:microsoft.com/office/officeart/2008/layout/LinedList"/>
    <dgm:cxn modelId="{25EC9E8E-63CE-334E-9283-1DFDAB594E67}" type="presParOf" srcId="{37A926ED-FC48-FA40-8E93-ECA5B2F398D7}" destId="{8D6BD356-F713-794A-A7EB-430F832E10F7}" srcOrd="1" destOrd="0" presId="urn:microsoft.com/office/officeart/2008/layout/LinedList"/>
    <dgm:cxn modelId="{13D5918B-A4B7-7D42-98DB-D55EDACA9508}" type="presParOf" srcId="{0E7A0E28-B768-3247-80E1-6EF04DB130AF}" destId="{31E2852F-491F-E141-94FD-875112FAC73E}" srcOrd="4" destOrd="0" presId="urn:microsoft.com/office/officeart/2008/layout/LinedList"/>
    <dgm:cxn modelId="{056F46B8-5C02-D04D-9AEE-AD7787EA4A00}" type="presParOf" srcId="{0E7A0E28-B768-3247-80E1-6EF04DB130AF}" destId="{568FEB82-1247-104C-AE1D-B2D6DEAA2738}" srcOrd="5" destOrd="0" presId="urn:microsoft.com/office/officeart/2008/layout/LinedList"/>
    <dgm:cxn modelId="{C78FC152-E15E-F649-8781-9ACABDE32159}" type="presParOf" srcId="{568FEB82-1247-104C-AE1D-B2D6DEAA2738}" destId="{46DD0F1E-231C-4E43-B2D5-F6D61C958EC4}" srcOrd="0" destOrd="0" presId="urn:microsoft.com/office/officeart/2008/layout/LinedList"/>
    <dgm:cxn modelId="{A5EFC800-0739-E040-96FE-7DAA3D9D7E85}" type="presParOf" srcId="{568FEB82-1247-104C-AE1D-B2D6DEAA2738}" destId="{E4C6FA5A-1827-B344-B9DD-23F973551658}" srcOrd="1" destOrd="0" presId="urn:microsoft.com/office/officeart/2008/layout/LinedList"/>
    <dgm:cxn modelId="{0FC2E741-D7BA-FA4B-AC2F-D237B3EB408C}" type="presParOf" srcId="{0E7A0E28-B768-3247-80E1-6EF04DB130AF}" destId="{C281A699-2E9D-1B49-BA3E-C46A223F3B7B}" srcOrd="6" destOrd="0" presId="urn:microsoft.com/office/officeart/2008/layout/LinedList"/>
    <dgm:cxn modelId="{86B18459-DA3D-2B48-AACE-BB59C4146A19}" type="presParOf" srcId="{0E7A0E28-B768-3247-80E1-6EF04DB130AF}" destId="{D0C22AAF-5DB0-2542-B9D3-748C9809B44C}" srcOrd="7" destOrd="0" presId="urn:microsoft.com/office/officeart/2008/layout/LinedList"/>
    <dgm:cxn modelId="{9B1FA416-48A9-E447-A97B-E220DB8B01DE}" type="presParOf" srcId="{D0C22AAF-5DB0-2542-B9D3-748C9809B44C}" destId="{F0F17C3B-D5BF-9141-A8B1-1585E3EA8BAB}" srcOrd="0" destOrd="0" presId="urn:microsoft.com/office/officeart/2008/layout/LinedList"/>
    <dgm:cxn modelId="{215E0063-8827-C844-B989-3F388C6198BA}" type="presParOf" srcId="{D0C22AAF-5DB0-2542-B9D3-748C9809B44C}" destId="{8A03F982-0B69-E940-8C7B-8B14A2DCEB68}" srcOrd="1" destOrd="0" presId="urn:microsoft.com/office/officeart/2008/layout/LinedList"/>
    <dgm:cxn modelId="{389D8DB2-AE5E-3749-94D8-2144A27275E5}" type="presParOf" srcId="{0E7A0E28-B768-3247-80E1-6EF04DB130AF}" destId="{53BEDACF-D832-724A-9532-1927860C5C7F}" srcOrd="8" destOrd="0" presId="urn:microsoft.com/office/officeart/2008/layout/LinedList"/>
    <dgm:cxn modelId="{8E1837C5-D58B-594A-8D53-4E391D302C22}" type="presParOf" srcId="{0E7A0E28-B768-3247-80E1-6EF04DB130AF}" destId="{FB5A312A-7281-B244-A58A-F41B2B57F00A}" srcOrd="9" destOrd="0" presId="urn:microsoft.com/office/officeart/2008/layout/LinedList"/>
    <dgm:cxn modelId="{7D58014C-C394-3444-B2BB-4F25BF14AA59}" type="presParOf" srcId="{FB5A312A-7281-B244-A58A-F41B2B57F00A}" destId="{D52F8DB8-B844-4B45-9684-F6714CCC8DF4}" srcOrd="0" destOrd="0" presId="urn:microsoft.com/office/officeart/2008/layout/LinedList"/>
    <dgm:cxn modelId="{55FB6BAD-DD28-8D4B-BE0E-B4848B843AB4}" type="presParOf" srcId="{FB5A312A-7281-B244-A58A-F41B2B57F00A}" destId="{0869B9F4-7686-2E4A-A4B0-ECDA6275F82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F066A0-68FA-9548-83D7-B87F92B554E3}">
      <dsp:nvSpPr>
        <dsp:cNvPr id="0" name=""/>
        <dsp:cNvSpPr/>
      </dsp:nvSpPr>
      <dsp:spPr>
        <a:xfrm>
          <a:off x="0" y="675"/>
          <a:ext cx="791795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330849-86D1-414C-A8F0-1579D32250B0}">
      <dsp:nvSpPr>
        <dsp:cNvPr id="0" name=""/>
        <dsp:cNvSpPr/>
      </dsp:nvSpPr>
      <dsp:spPr>
        <a:xfrm>
          <a:off x="0" y="675"/>
          <a:ext cx="791795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Kahneman (2011) distinguishes between two types of thinking: system 1 and system 2.</a:t>
          </a:r>
        </a:p>
      </dsp:txBody>
      <dsp:txXfrm>
        <a:off x="0" y="675"/>
        <a:ext cx="7917954" cy="1105876"/>
      </dsp:txXfrm>
    </dsp:sp>
    <dsp:sp modelId="{4792559C-831B-1A4F-B120-2ECF5CD1A707}">
      <dsp:nvSpPr>
        <dsp:cNvPr id="0" name=""/>
        <dsp:cNvSpPr/>
      </dsp:nvSpPr>
      <dsp:spPr>
        <a:xfrm>
          <a:off x="0" y="1106552"/>
          <a:ext cx="791795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F5CC04-8406-3443-8D04-A6980DBB5C25}">
      <dsp:nvSpPr>
        <dsp:cNvPr id="0" name=""/>
        <dsp:cNvSpPr/>
      </dsp:nvSpPr>
      <dsp:spPr>
        <a:xfrm>
          <a:off x="0" y="1106552"/>
          <a:ext cx="791795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System 1 is the brain's fast, emotional, unconscious thinking mode. </a:t>
          </a:r>
        </a:p>
        <a:p>
          <a:pPr marL="0" lvl="0" indent="0" algn="l" defTabSz="977900">
            <a:lnSpc>
              <a:spcPct val="90000"/>
            </a:lnSpc>
            <a:spcBef>
              <a:spcPct val="0"/>
            </a:spcBef>
            <a:spcAft>
              <a:spcPct val="35000"/>
            </a:spcAft>
            <a:buNone/>
          </a:pPr>
          <a:r>
            <a:rPr lang="en-US" sz="2200" kern="1200" dirty="0"/>
            <a:t>Implicit biases are examples of System 1 Thinking</a:t>
          </a:r>
        </a:p>
      </dsp:txBody>
      <dsp:txXfrm>
        <a:off x="0" y="1106552"/>
        <a:ext cx="7917954" cy="1105876"/>
      </dsp:txXfrm>
    </dsp:sp>
    <dsp:sp modelId="{31E2852F-491F-E141-94FD-875112FAC73E}">
      <dsp:nvSpPr>
        <dsp:cNvPr id="0" name=""/>
        <dsp:cNvSpPr/>
      </dsp:nvSpPr>
      <dsp:spPr>
        <a:xfrm>
          <a:off x="0" y="2212429"/>
          <a:ext cx="791795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DD0F1E-231C-4E43-B2D5-F6D61C958EC4}">
      <dsp:nvSpPr>
        <dsp:cNvPr id="0" name=""/>
        <dsp:cNvSpPr/>
      </dsp:nvSpPr>
      <dsp:spPr>
        <a:xfrm>
          <a:off x="0" y="2212429"/>
          <a:ext cx="791795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This type of thinking requires little effort, but it is often error prone. </a:t>
          </a:r>
        </a:p>
      </dsp:txBody>
      <dsp:txXfrm>
        <a:off x="0" y="2212429"/>
        <a:ext cx="7917954" cy="1105876"/>
      </dsp:txXfrm>
    </dsp:sp>
    <dsp:sp modelId="{C281A699-2E9D-1B49-BA3E-C46A223F3B7B}">
      <dsp:nvSpPr>
        <dsp:cNvPr id="0" name=""/>
        <dsp:cNvSpPr/>
      </dsp:nvSpPr>
      <dsp:spPr>
        <a:xfrm>
          <a:off x="0" y="3318305"/>
          <a:ext cx="791795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F17C3B-D5BF-9141-A8B1-1585E3EA8BAB}">
      <dsp:nvSpPr>
        <dsp:cNvPr id="0" name=""/>
        <dsp:cNvSpPr/>
      </dsp:nvSpPr>
      <dsp:spPr>
        <a:xfrm>
          <a:off x="0" y="3318305"/>
          <a:ext cx="791795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Most everyday activities (like driving, talking, cleaning, etc.) make heavy use of the type 1 system.</a:t>
          </a:r>
        </a:p>
      </dsp:txBody>
      <dsp:txXfrm>
        <a:off x="0" y="3318305"/>
        <a:ext cx="7917954" cy="1105876"/>
      </dsp:txXfrm>
    </dsp:sp>
    <dsp:sp modelId="{53BEDACF-D832-724A-9532-1927860C5C7F}">
      <dsp:nvSpPr>
        <dsp:cNvPr id="0" name=""/>
        <dsp:cNvSpPr/>
      </dsp:nvSpPr>
      <dsp:spPr>
        <a:xfrm>
          <a:off x="0" y="4424182"/>
          <a:ext cx="791795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2F8DB8-B844-4B45-9684-F6714CCC8DF4}">
      <dsp:nvSpPr>
        <dsp:cNvPr id="0" name=""/>
        <dsp:cNvSpPr/>
      </dsp:nvSpPr>
      <dsp:spPr>
        <a:xfrm>
          <a:off x="0" y="4424182"/>
          <a:ext cx="791795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The type 2 system is slow, logical, effortful, conscious thought, where reason dominates.</a:t>
          </a:r>
        </a:p>
      </dsp:txBody>
      <dsp:txXfrm>
        <a:off x="0" y="4424182"/>
        <a:ext cx="7917954" cy="110587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40C86-FA65-344D-BE4E-1140635937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EB34A1-72A1-0746-B9F5-10CF36F670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764156-D316-7742-A070-76C558EF536A}"/>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5" name="Footer Placeholder 4">
            <a:extLst>
              <a:ext uri="{FF2B5EF4-FFF2-40B4-BE49-F238E27FC236}">
                <a16:creationId xmlns:a16="http://schemas.microsoft.com/office/drawing/2014/main" id="{985AB44E-D106-804A-8785-1574E7B0DD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9BDFAD-C676-BD4E-8B0F-DEE0FB4AA22E}"/>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3299312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C0C56-7E8F-F84F-8204-95E0FBC9B7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9D2955-94E7-2F47-BBEB-B37B04FAD1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C7E4D3-9C60-F845-973A-D9EAAB454219}"/>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5" name="Footer Placeholder 4">
            <a:extLst>
              <a:ext uri="{FF2B5EF4-FFF2-40B4-BE49-F238E27FC236}">
                <a16:creationId xmlns:a16="http://schemas.microsoft.com/office/drawing/2014/main" id="{8207893E-B1FC-F642-A34F-E765AF91B9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944CDC-5720-474C-AC57-6562FAA1F299}"/>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31855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3229AF-01AF-7748-98A8-24938A9B3B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209FCC-6D2F-4F45-86BD-AD675A29B2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7658DA-2A8C-8A43-A5E9-F7008FADE34D}"/>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5" name="Footer Placeholder 4">
            <a:extLst>
              <a:ext uri="{FF2B5EF4-FFF2-40B4-BE49-F238E27FC236}">
                <a16:creationId xmlns:a16="http://schemas.microsoft.com/office/drawing/2014/main" id="{225B49D3-34F7-CF48-A7CB-E438767229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A4FA7B-1BE0-944A-B9EA-6CD88114FE93}"/>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402405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4A698-08A5-044B-A989-18950B96C2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3D9B2B-1AAB-4642-BF43-7CE625492F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5C3D1C-FC2A-4D41-A753-0B7FC23ABC7C}"/>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5" name="Footer Placeholder 4">
            <a:extLst>
              <a:ext uri="{FF2B5EF4-FFF2-40B4-BE49-F238E27FC236}">
                <a16:creationId xmlns:a16="http://schemas.microsoft.com/office/drawing/2014/main" id="{4A15BD53-A212-3841-B48D-22703A4D79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261A92-8949-2E47-898A-265CBFE1D8D1}"/>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725334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1B962-AA52-4248-B0CC-D02965517A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FCB82B-5966-6E4F-B4E4-CC804DB53F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33EE02-338A-C141-A105-6C638B5CD8CC}"/>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5" name="Footer Placeholder 4">
            <a:extLst>
              <a:ext uri="{FF2B5EF4-FFF2-40B4-BE49-F238E27FC236}">
                <a16:creationId xmlns:a16="http://schemas.microsoft.com/office/drawing/2014/main" id="{B5557B05-7F94-824A-B61F-E2A40DACCC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239FC0-8709-BF4F-A3A0-CAFFE5F1A98B}"/>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2810926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A177E-1BFB-C348-9719-32493F09F5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735AF8-F6F0-544F-A5BA-6C19077E3B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439610-6972-634F-89A5-07F2C8A4EB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DEB498-3455-F342-B2C6-FE7580CC6196}"/>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6" name="Footer Placeholder 5">
            <a:extLst>
              <a:ext uri="{FF2B5EF4-FFF2-40B4-BE49-F238E27FC236}">
                <a16:creationId xmlns:a16="http://schemas.microsoft.com/office/drawing/2014/main" id="{899E301D-CF88-3043-A01D-FA81F09498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26AE8F-FA2D-9E45-91A9-92A9E23311FB}"/>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270349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C540D-F5B5-004B-80E0-424DDA618D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4DF9C-9F94-A944-B711-4DAC505C3E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A5C3D0-653F-8B4A-B196-E1829B7E1A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095834-80EA-A84B-B899-6D21FA2959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B20AD8-E3F4-0841-AF82-7F46A9A128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27D0C7-9B6B-A441-9C84-3FB765A2A23F}"/>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8" name="Footer Placeholder 7">
            <a:extLst>
              <a:ext uri="{FF2B5EF4-FFF2-40B4-BE49-F238E27FC236}">
                <a16:creationId xmlns:a16="http://schemas.microsoft.com/office/drawing/2014/main" id="{428A9053-3942-E84A-847A-5B10BF88B8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A7DAF6-683C-D549-9A0E-CCAED8121C2C}"/>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891608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0517B-18F3-B845-9297-DD47815406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6B3B5F-BEF9-3940-B596-B52E08A779B8}"/>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4" name="Footer Placeholder 3">
            <a:extLst>
              <a:ext uri="{FF2B5EF4-FFF2-40B4-BE49-F238E27FC236}">
                <a16:creationId xmlns:a16="http://schemas.microsoft.com/office/drawing/2014/main" id="{1152F956-CBFB-624E-A0D9-0BDE17D92E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E4D040-B435-A543-A805-93B60A130E0A}"/>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828439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BF7090-F1CA-054F-8287-658924A34AB2}"/>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3" name="Footer Placeholder 2">
            <a:extLst>
              <a:ext uri="{FF2B5EF4-FFF2-40B4-BE49-F238E27FC236}">
                <a16:creationId xmlns:a16="http://schemas.microsoft.com/office/drawing/2014/main" id="{872119DD-A8E0-A741-A704-719CF64DD6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008DE3-4567-A647-A775-AAEC2F31B737}"/>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1857620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8CA2B-4046-2843-9AFE-A56A4A705F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65D550-127D-2E40-9DB6-A830F879F7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A032C8-650D-F444-A496-98CBD40925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D7A52E-ADCF-4F44-9D36-11D6A98DE522}"/>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6" name="Footer Placeholder 5">
            <a:extLst>
              <a:ext uri="{FF2B5EF4-FFF2-40B4-BE49-F238E27FC236}">
                <a16:creationId xmlns:a16="http://schemas.microsoft.com/office/drawing/2014/main" id="{2F9AB031-9B17-844B-96A7-6393D45DC0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B79721-6D35-474F-B3C4-34490E56E1FE}"/>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1908042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7A5D7-8E2F-DA4E-9585-2E6FFCE56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E00DC6-4F7E-6F4E-B266-D0787C4253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6D821C-1AD3-0347-BFB3-1B23FB229F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CF49CE-A00C-2647-8FF0-E6F328DA1E59}"/>
              </a:ext>
            </a:extLst>
          </p:cNvPr>
          <p:cNvSpPr>
            <a:spLocks noGrp="1"/>
          </p:cNvSpPr>
          <p:nvPr>
            <p:ph type="dt" sz="half" idx="10"/>
          </p:nvPr>
        </p:nvSpPr>
        <p:spPr/>
        <p:txBody>
          <a:bodyPr/>
          <a:lstStyle/>
          <a:p>
            <a:fld id="{6C67B150-E026-1644-BE8B-0C175851E0FC}" type="datetimeFigureOut">
              <a:rPr lang="en-US" smtClean="0"/>
              <a:t>6/8/22</a:t>
            </a:fld>
            <a:endParaRPr lang="en-US"/>
          </a:p>
        </p:txBody>
      </p:sp>
      <p:sp>
        <p:nvSpPr>
          <p:cNvPr id="6" name="Footer Placeholder 5">
            <a:extLst>
              <a:ext uri="{FF2B5EF4-FFF2-40B4-BE49-F238E27FC236}">
                <a16:creationId xmlns:a16="http://schemas.microsoft.com/office/drawing/2014/main" id="{527A2897-A1D0-714A-A524-D38FC0F279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E64A9D-89C2-8946-B7A6-F7611E2F5F99}"/>
              </a:ext>
            </a:extLst>
          </p:cNvPr>
          <p:cNvSpPr>
            <a:spLocks noGrp="1"/>
          </p:cNvSpPr>
          <p:nvPr>
            <p:ph type="sldNum" sz="quarter" idx="12"/>
          </p:nvPr>
        </p:nvSpPr>
        <p:spPr/>
        <p:txBody>
          <a:bodyPr/>
          <a:lstStyle/>
          <a:p>
            <a:fld id="{096D9822-18D6-574C-89EA-0D04FDB9EFA2}" type="slidenum">
              <a:rPr lang="en-US" smtClean="0"/>
              <a:t>‹#›</a:t>
            </a:fld>
            <a:endParaRPr lang="en-US"/>
          </a:p>
        </p:txBody>
      </p:sp>
    </p:spTree>
    <p:extLst>
      <p:ext uri="{BB962C8B-B14F-4D97-AF65-F5344CB8AC3E}">
        <p14:creationId xmlns:p14="http://schemas.microsoft.com/office/powerpoint/2010/main" val="367605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A3CD3A-5E99-D848-A7EF-143B206C3A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C9706A-B9AE-124A-9986-39253C271F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1E1BA5-539F-5746-B402-AF9026A3A4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7B150-E026-1644-BE8B-0C175851E0FC}" type="datetimeFigureOut">
              <a:rPr lang="en-US" smtClean="0"/>
              <a:t>6/8/22</a:t>
            </a:fld>
            <a:endParaRPr lang="en-US"/>
          </a:p>
        </p:txBody>
      </p:sp>
      <p:sp>
        <p:nvSpPr>
          <p:cNvPr id="5" name="Footer Placeholder 4">
            <a:extLst>
              <a:ext uri="{FF2B5EF4-FFF2-40B4-BE49-F238E27FC236}">
                <a16:creationId xmlns:a16="http://schemas.microsoft.com/office/drawing/2014/main" id="{91027534-F420-914B-B187-16475F6C8A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1CB478-333E-3C48-971B-7C3EBC4C4E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6D9822-18D6-574C-89EA-0D04FDB9EFA2}" type="slidenum">
              <a:rPr lang="en-US" smtClean="0"/>
              <a:t>‹#›</a:t>
            </a:fld>
            <a:endParaRPr lang="en-US"/>
          </a:p>
        </p:txBody>
      </p:sp>
    </p:spTree>
    <p:extLst>
      <p:ext uri="{BB962C8B-B14F-4D97-AF65-F5344CB8AC3E}">
        <p14:creationId xmlns:p14="http://schemas.microsoft.com/office/powerpoint/2010/main" val="3226308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ze7Fff2YKfM&amp;t=34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dVp9Z5k0dEE&amp;t=12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9A91759-9071-0661-CBDA-C3E7BAB3DF80}"/>
              </a:ext>
            </a:extLst>
          </p:cNvPr>
          <p:cNvPicPr>
            <a:picLocks noChangeAspect="1"/>
          </p:cNvPicPr>
          <p:nvPr/>
        </p:nvPicPr>
        <p:blipFill rotWithShape="1">
          <a:blip r:embed="rId2"/>
          <a:srcRect l="6275" r="22625"/>
          <a:stretch/>
        </p:blipFill>
        <p:spPr>
          <a:xfrm>
            <a:off x="3677823" y="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9986C39-1005-D141-95FB-800DF7C754DD}"/>
              </a:ext>
            </a:extLst>
          </p:cNvPr>
          <p:cNvSpPr>
            <a:spLocks noGrp="1"/>
          </p:cNvSpPr>
          <p:nvPr>
            <p:ph type="ctrTitle"/>
          </p:nvPr>
        </p:nvSpPr>
        <p:spPr>
          <a:xfrm>
            <a:off x="2072640" y="948372"/>
            <a:ext cx="4023360" cy="953328"/>
          </a:xfrm>
        </p:spPr>
        <p:txBody>
          <a:bodyPr anchor="b">
            <a:normAutofit/>
          </a:bodyPr>
          <a:lstStyle/>
          <a:p>
            <a:pPr algn="l"/>
            <a:r>
              <a:rPr lang="en-US" sz="4800" dirty="0"/>
              <a:t>Implicit Bias</a:t>
            </a:r>
          </a:p>
        </p:txBody>
      </p:sp>
      <p:sp>
        <p:nvSpPr>
          <p:cNvPr id="3" name="Subtitle 2">
            <a:extLst>
              <a:ext uri="{FF2B5EF4-FFF2-40B4-BE49-F238E27FC236}">
                <a16:creationId xmlns:a16="http://schemas.microsoft.com/office/drawing/2014/main" id="{12DDCDD8-07F2-CD4D-9A2E-7834748C2956}"/>
              </a:ext>
            </a:extLst>
          </p:cNvPr>
          <p:cNvSpPr>
            <a:spLocks noGrp="1"/>
          </p:cNvSpPr>
          <p:nvPr>
            <p:ph type="subTitle" idx="1"/>
          </p:nvPr>
        </p:nvSpPr>
        <p:spPr>
          <a:xfrm>
            <a:off x="481028" y="3031412"/>
            <a:ext cx="6376971" cy="1208141"/>
          </a:xfrm>
        </p:spPr>
        <p:txBody>
          <a:bodyPr>
            <a:normAutofit/>
          </a:bodyPr>
          <a:lstStyle/>
          <a:p>
            <a:pPr algn="l"/>
            <a:r>
              <a:rPr lang="en-US" sz="2000" dirty="0"/>
              <a:t>The term implicit bias was first coined in 1995 by psychologists </a:t>
            </a:r>
            <a:r>
              <a:rPr lang="en-US" sz="2000" dirty="0" err="1"/>
              <a:t>Mahzarin</a:t>
            </a:r>
            <a:r>
              <a:rPr lang="en-US" sz="2000" dirty="0"/>
              <a:t> Banaji and Anthony Greenwald, where they argued that social behavior is largely influenced by unconscious associations and judgments. </a:t>
            </a:r>
          </a:p>
          <a:p>
            <a:pPr algn="l"/>
            <a:endParaRPr lang="en-US" sz="2000" dirty="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536850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2C2D1C-EE2F-DB4B-A161-BBCB84191B43}"/>
              </a:ext>
            </a:extLst>
          </p:cNvPr>
          <p:cNvSpPr>
            <a:spLocks noGrp="1"/>
          </p:cNvSpPr>
          <p:nvPr>
            <p:ph idx="1"/>
          </p:nvPr>
        </p:nvSpPr>
        <p:spPr>
          <a:xfrm>
            <a:off x="3147934" y="1526033"/>
            <a:ext cx="8724275" cy="3935281"/>
          </a:xfrm>
        </p:spPr>
        <p:txBody>
          <a:bodyPr>
            <a:normAutofit/>
          </a:bodyPr>
          <a:lstStyle/>
          <a:p>
            <a:pPr marL="0" indent="0">
              <a:buNone/>
            </a:pPr>
            <a:endParaRPr lang="en-US" dirty="0">
              <a:hlinkClick r:id="rId2">
                <a:extLst>
                  <a:ext uri="{A12FA001-AC4F-418D-AE19-62706E023703}">
                    <ahyp:hlinkClr xmlns:ahyp="http://schemas.microsoft.com/office/drawing/2018/hyperlinkcolor" val="tx"/>
                  </a:ext>
                </a:extLst>
              </a:hlinkClick>
            </a:endParaRPr>
          </a:p>
          <a:p>
            <a:pPr marL="0" indent="0">
              <a:buNone/>
            </a:pPr>
            <a:r>
              <a:rPr lang="en-US" dirty="0">
                <a:hlinkClick r:id="rId2">
                  <a:extLst>
                    <a:ext uri="{A12FA001-AC4F-418D-AE19-62706E023703}">
                      <ahyp:hlinkClr xmlns:ahyp="http://schemas.microsoft.com/office/drawing/2018/hyperlinkcolor" val="tx"/>
                    </a:ext>
                  </a:extLst>
                </a:hlinkClick>
              </a:rPr>
              <a:t>How does implicit bias influence health care?</a:t>
            </a:r>
          </a:p>
          <a:p>
            <a:pPr marL="0" indent="0">
              <a:buNone/>
            </a:pPr>
            <a:endParaRPr lang="en-US" dirty="0">
              <a:hlinkClick r:id="rId2">
                <a:extLst>
                  <a:ext uri="{A12FA001-AC4F-418D-AE19-62706E023703}">
                    <ahyp:hlinkClr xmlns:ahyp="http://schemas.microsoft.com/office/drawing/2018/hyperlinkcolor" val="tx"/>
                  </a:ext>
                </a:extLst>
              </a:hlinkClick>
            </a:endParaRPr>
          </a:p>
          <a:p>
            <a:pPr marL="0" indent="0">
              <a:buNone/>
            </a:pPr>
            <a:endParaRPr lang="en-US" dirty="0">
              <a:hlinkClick r:id="rId2">
                <a:extLst>
                  <a:ext uri="{A12FA001-AC4F-418D-AE19-62706E023703}">
                    <ahyp:hlinkClr xmlns:ahyp="http://schemas.microsoft.com/office/drawing/2018/hyperlinkcolor" val="tx"/>
                  </a:ext>
                </a:extLst>
              </a:hlinkClick>
            </a:endParaRPr>
          </a:p>
          <a:p>
            <a:pPr marL="0" indent="0">
              <a:buNone/>
            </a:pPr>
            <a:r>
              <a:rPr lang="en-US" dirty="0">
                <a:hlinkClick r:id="rId2">
                  <a:extLst>
                    <a:ext uri="{A12FA001-AC4F-418D-AE19-62706E023703}">
                      <ahyp:hlinkClr xmlns:ahyp="http://schemas.microsoft.com/office/drawing/2018/hyperlinkcolor" val="tx"/>
                    </a:ext>
                  </a:extLst>
                </a:hlinkClick>
              </a:rPr>
              <a:t>https://www.youtube.com/watch?v=ze7Fff2YKfM&amp;t=34s</a:t>
            </a:r>
            <a:endParaRPr lang="en-US" dirty="0"/>
          </a:p>
          <a:p>
            <a:pPr marL="0" indent="0">
              <a:buNone/>
            </a:pPr>
            <a:endParaRPr lang="en-US" dirty="0"/>
          </a:p>
        </p:txBody>
      </p:sp>
    </p:spTree>
    <p:extLst>
      <p:ext uri="{BB962C8B-B14F-4D97-AF65-F5344CB8AC3E}">
        <p14:creationId xmlns:p14="http://schemas.microsoft.com/office/powerpoint/2010/main" val="1744111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4011EEA-F2D9-0F45-A26B-E6913169055B}"/>
              </a:ext>
            </a:extLst>
          </p:cNvPr>
          <p:cNvSpPr>
            <a:spLocks noGrp="1"/>
          </p:cNvSpPr>
          <p:nvPr>
            <p:ph idx="1"/>
          </p:nvPr>
        </p:nvSpPr>
        <p:spPr>
          <a:xfrm>
            <a:off x="643466" y="389744"/>
            <a:ext cx="11188191" cy="6229333"/>
          </a:xfrm>
        </p:spPr>
        <p:txBody>
          <a:bodyPr>
            <a:normAutofit/>
          </a:bodyPr>
          <a:lstStyle/>
          <a:p>
            <a:endParaRPr lang="en-US" sz="2400" dirty="0"/>
          </a:p>
          <a:p>
            <a:r>
              <a:rPr lang="en-US" sz="2400" dirty="0"/>
              <a:t>We should always receive good healthcare, regardless of personal characteristics, identities, or traits such as race or gender.</a:t>
            </a:r>
          </a:p>
          <a:p>
            <a:endParaRPr lang="en-US" sz="2400" dirty="0"/>
          </a:p>
          <a:p>
            <a:r>
              <a:rPr lang="en-US" sz="2400" dirty="0"/>
              <a:t>Undoubtedly, implicit biases surface healthcare and they can negatively affect the quality of healthcare one receives. </a:t>
            </a:r>
          </a:p>
          <a:p>
            <a:endParaRPr lang="en-US" sz="2400" dirty="0"/>
          </a:p>
          <a:p>
            <a:r>
              <a:rPr lang="en-US" sz="2400" dirty="0"/>
              <a:t>Health care providers strive to provide impartial care to their  patients. </a:t>
            </a:r>
          </a:p>
          <a:p>
            <a:pPr marL="0" indent="0">
              <a:buNone/>
            </a:pPr>
            <a:endParaRPr lang="en-US" sz="2400" dirty="0"/>
          </a:p>
          <a:p>
            <a:r>
              <a:rPr lang="en-US" sz="2400" dirty="0"/>
              <a:t>However, we know a percentage of patients receive differing quality of healthcare resulting from biases of their health  care providers.  </a:t>
            </a:r>
          </a:p>
          <a:p>
            <a:pPr marL="0" indent="0">
              <a:buNone/>
            </a:pPr>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44874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13D0CE-E1AD-1244-9D94-1A23C1B86FCB}"/>
              </a:ext>
            </a:extLst>
          </p:cNvPr>
          <p:cNvSpPr>
            <a:spLocks noGrp="1"/>
          </p:cNvSpPr>
          <p:nvPr>
            <p:ph idx="1"/>
          </p:nvPr>
        </p:nvSpPr>
        <p:spPr>
          <a:xfrm>
            <a:off x="206829" y="239486"/>
            <a:ext cx="11440885" cy="5937477"/>
          </a:xfrm>
        </p:spPr>
        <p:txBody>
          <a:bodyPr/>
          <a:lstStyle/>
          <a:p>
            <a:endParaRPr lang="en-US" sz="2400" dirty="0"/>
          </a:p>
          <a:p>
            <a:r>
              <a:rPr lang="en-US" sz="2400" dirty="0"/>
              <a:t>Biases can lead to arriving at  an inaccurate  diagnosis, delays  in treatment and related procedures. </a:t>
            </a:r>
          </a:p>
          <a:p>
            <a:endParaRPr lang="en-US" sz="2400" dirty="0"/>
          </a:p>
          <a:p>
            <a:r>
              <a:rPr lang="en-US" sz="2400" dirty="0"/>
              <a:t>Delays  in treatment can produce additional worry and  stress on the patient. </a:t>
            </a:r>
          </a:p>
          <a:p>
            <a:pPr marL="0" indent="0">
              <a:buNone/>
            </a:pPr>
            <a:endParaRPr lang="en-US" sz="2400" dirty="0"/>
          </a:p>
          <a:p>
            <a:r>
              <a:rPr lang="en-US" sz="2000" dirty="0"/>
              <a:t>Implicit bias can have adverse consequences on:  </a:t>
            </a:r>
          </a:p>
          <a:p>
            <a:pPr marL="457200" lvl="1" indent="0">
              <a:buNone/>
            </a:pPr>
            <a:endParaRPr lang="en-US" sz="2000" dirty="0"/>
          </a:p>
          <a:p>
            <a:pPr marL="457200" lvl="1" indent="0">
              <a:buNone/>
            </a:pPr>
            <a:r>
              <a:rPr lang="en-US" sz="2000" dirty="0"/>
              <a:t>	--  patient experience, health outcome</a:t>
            </a:r>
          </a:p>
          <a:p>
            <a:pPr marL="457200" lvl="1" indent="0">
              <a:buNone/>
            </a:pPr>
            <a:endParaRPr lang="en-US" sz="1600" dirty="0"/>
          </a:p>
          <a:p>
            <a:pPr marL="0" indent="0">
              <a:buNone/>
            </a:pPr>
            <a:r>
              <a:rPr lang="en-US" sz="2000" dirty="0"/>
              <a:t>A patient may sense a provider’s implicit bias and may be less motivated to develop a meaningful relationship with their provider. </a:t>
            </a:r>
          </a:p>
          <a:p>
            <a:endParaRPr lang="en-US" dirty="0"/>
          </a:p>
        </p:txBody>
      </p:sp>
    </p:spTree>
    <p:extLst>
      <p:ext uri="{BB962C8B-B14F-4D97-AF65-F5344CB8AC3E}">
        <p14:creationId xmlns:p14="http://schemas.microsoft.com/office/powerpoint/2010/main" val="1728908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D7E0E95-CEB3-4840-8242-AA6096A5DE38}"/>
              </a:ext>
            </a:extLst>
          </p:cNvPr>
          <p:cNvSpPr>
            <a:spLocks noGrp="1"/>
          </p:cNvSpPr>
          <p:nvPr>
            <p:ph idx="1"/>
          </p:nvPr>
        </p:nvSpPr>
        <p:spPr>
          <a:xfrm>
            <a:off x="971654" y="431800"/>
            <a:ext cx="11093346" cy="5786120"/>
          </a:xfrm>
        </p:spPr>
        <p:txBody>
          <a:bodyPr anchor="t">
            <a:normAutofit/>
          </a:bodyPr>
          <a:lstStyle/>
          <a:p>
            <a:pPr marL="0" indent="0">
              <a:buNone/>
            </a:pPr>
            <a:endParaRPr lang="en-US" sz="1700" dirty="0"/>
          </a:p>
          <a:p>
            <a:pPr marL="0" indent="0">
              <a:buNone/>
            </a:pPr>
            <a:endParaRPr lang="en-US" sz="1700" dirty="0"/>
          </a:p>
          <a:p>
            <a:pPr marL="0" indent="0" algn="ctr">
              <a:buNone/>
            </a:pPr>
            <a:r>
              <a:rPr lang="en-US" sz="2400" dirty="0"/>
              <a:t>Gender Stereotypes</a:t>
            </a:r>
          </a:p>
          <a:p>
            <a:pPr marL="0" indent="0" algn="ctr">
              <a:buNone/>
            </a:pPr>
            <a:endParaRPr lang="en-US" sz="2400" dirty="0"/>
          </a:p>
          <a:p>
            <a:r>
              <a:rPr lang="en-US" sz="1700" dirty="0"/>
              <a:t>Gender biases seem to be a common form of implicit bias.</a:t>
            </a:r>
          </a:p>
          <a:p>
            <a:pPr marL="0" indent="0">
              <a:buNone/>
            </a:pPr>
            <a:endParaRPr lang="en-US" sz="1700" dirty="0"/>
          </a:p>
          <a:p>
            <a:r>
              <a:rPr lang="en-US" sz="1700" dirty="0"/>
              <a:t>Gender biases are  products of how we perceive men and women based on traditional feminine and masculine traits and characteristics.</a:t>
            </a:r>
          </a:p>
          <a:p>
            <a:pPr marL="0" indent="0">
              <a:buNone/>
            </a:pPr>
            <a:endParaRPr lang="en-US" sz="1700" dirty="0"/>
          </a:p>
          <a:p>
            <a:r>
              <a:rPr lang="en-US" sz="1700" dirty="0"/>
              <a:t>For example, we tend to assign fame more often to males than females. </a:t>
            </a:r>
          </a:p>
          <a:p>
            <a:endParaRPr lang="en-US" sz="1700" dirty="0"/>
          </a:p>
          <a:p>
            <a:r>
              <a:rPr lang="en-US" sz="1700" dirty="0"/>
              <a:t>In academia, females are more likely to be perceived as having stronger language skills than math, and males are more likely stronger in math than language skills. </a:t>
            </a:r>
          </a:p>
          <a:p>
            <a:endParaRPr lang="en-US" sz="1700" dirty="0"/>
          </a:p>
          <a:p>
            <a:r>
              <a:rPr lang="en-US" sz="1700" dirty="0"/>
              <a:t>This bias  may influence one’s career ambitions/jobs. </a:t>
            </a:r>
          </a:p>
        </p:txBody>
      </p:sp>
    </p:spTree>
    <p:extLst>
      <p:ext uri="{BB962C8B-B14F-4D97-AF65-F5344CB8AC3E}">
        <p14:creationId xmlns:p14="http://schemas.microsoft.com/office/powerpoint/2010/main" val="626231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c 1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5C7DC4A-4B77-3B44-BE3E-BE622D09F04C}"/>
              </a:ext>
            </a:extLst>
          </p:cNvPr>
          <p:cNvSpPr>
            <a:spLocks noGrp="1"/>
          </p:cNvSpPr>
          <p:nvPr>
            <p:ph idx="1"/>
          </p:nvPr>
        </p:nvSpPr>
        <p:spPr>
          <a:xfrm>
            <a:off x="1603948" y="319088"/>
            <a:ext cx="10585004" cy="6219824"/>
          </a:xfrm>
        </p:spPr>
        <p:txBody>
          <a:bodyPr anchor="ctr">
            <a:normAutofit/>
          </a:bodyPr>
          <a:lstStyle/>
          <a:p>
            <a:pPr marL="0" indent="0" algn="ctr">
              <a:buNone/>
            </a:pPr>
            <a:r>
              <a:rPr lang="en-US" sz="2400" i="0" dirty="0">
                <a:effectLst/>
                <a:latin typeface="Proxima Nova"/>
              </a:rPr>
              <a:t>Racial </a:t>
            </a:r>
            <a:r>
              <a:rPr lang="en-US" sz="2400" dirty="0">
                <a:latin typeface="Proxima Nova"/>
              </a:rPr>
              <a:t>G</a:t>
            </a:r>
            <a:r>
              <a:rPr lang="en-US" sz="2400" i="0" dirty="0">
                <a:effectLst/>
                <a:latin typeface="Proxima Nova"/>
              </a:rPr>
              <a:t>roups</a:t>
            </a:r>
          </a:p>
          <a:p>
            <a:pPr marL="0" indent="0" algn="ctr">
              <a:buNone/>
            </a:pPr>
            <a:endParaRPr lang="en-US" sz="2400" i="0" dirty="0">
              <a:effectLst/>
              <a:latin typeface="Proxima Nova"/>
            </a:endParaRPr>
          </a:p>
          <a:p>
            <a:r>
              <a:rPr lang="en-US" sz="1800" dirty="0">
                <a:latin typeface="Proxima Nova"/>
              </a:rPr>
              <a:t>In </a:t>
            </a:r>
            <a:r>
              <a:rPr lang="en-US" sz="1800" b="0" i="0" dirty="0">
                <a:effectLst/>
                <a:latin typeface="Proxima Nova"/>
              </a:rPr>
              <a:t>2019 National Healthcare and Disparities Report found that white patients were more likely to receive better quality care than:</a:t>
            </a:r>
          </a:p>
          <a:p>
            <a:r>
              <a:rPr lang="en-US" sz="1800" b="0" i="0" dirty="0">
                <a:effectLst/>
                <a:latin typeface="Proxima Nova"/>
              </a:rPr>
              <a:t>Black patients</a:t>
            </a:r>
          </a:p>
          <a:p>
            <a:r>
              <a:rPr lang="en-US" sz="1800" b="0" i="0" dirty="0">
                <a:effectLst/>
                <a:latin typeface="Proxima Nova"/>
              </a:rPr>
              <a:t>Native American patients</a:t>
            </a:r>
          </a:p>
          <a:p>
            <a:r>
              <a:rPr lang="en-US" sz="1800" b="0" i="0" dirty="0">
                <a:effectLst/>
                <a:latin typeface="Proxima Nova"/>
              </a:rPr>
              <a:t>Alaska Native patients</a:t>
            </a:r>
          </a:p>
          <a:p>
            <a:r>
              <a:rPr lang="en-US" sz="1800" b="0" i="0" dirty="0">
                <a:effectLst/>
                <a:latin typeface="Proxima Nova"/>
              </a:rPr>
              <a:t>Hispanic patients</a:t>
            </a:r>
          </a:p>
          <a:p>
            <a:r>
              <a:rPr lang="en-US" sz="1800" b="0" i="0" dirty="0">
                <a:effectLst/>
                <a:latin typeface="Proxima Nova"/>
              </a:rPr>
              <a:t>Native Hawaiian/Pacific Islander patients</a:t>
            </a:r>
          </a:p>
          <a:p>
            <a:r>
              <a:rPr lang="en-US" sz="1800" b="0" i="0" dirty="0">
                <a:effectLst/>
                <a:latin typeface="Proxima Nova"/>
              </a:rPr>
              <a:t>A person of color may have delays in treatment, leading to </a:t>
            </a:r>
            <a:r>
              <a:rPr lang="en-US" sz="1800" dirty="0">
                <a:latin typeface="Proxima Nova"/>
              </a:rPr>
              <a:t>poorer</a:t>
            </a:r>
            <a:r>
              <a:rPr lang="en-US" sz="1800" b="0" i="0" dirty="0">
                <a:effectLst/>
                <a:latin typeface="Proxima Nova"/>
              </a:rPr>
              <a:t> outcomes.</a:t>
            </a:r>
          </a:p>
          <a:p>
            <a:pPr marL="0" indent="0">
              <a:buNone/>
            </a:pPr>
            <a:endParaRPr lang="en-US" sz="1800" b="0" i="0" dirty="0">
              <a:effectLst/>
              <a:latin typeface="Proxima Nova"/>
            </a:endParaRPr>
          </a:p>
          <a:p>
            <a:pPr marL="0" indent="0">
              <a:buNone/>
            </a:pPr>
            <a:r>
              <a:rPr lang="en-US" sz="1800" dirty="0">
                <a:latin typeface="Proxima Nova"/>
              </a:rPr>
              <a:t>In</a:t>
            </a:r>
            <a:r>
              <a:rPr lang="en-US" sz="1800" b="0" i="0" dirty="0">
                <a:effectLst/>
                <a:latin typeface="Proxima Nova"/>
              </a:rPr>
              <a:t> 2016 a study revealed that some physicians were significantly more likely to recommend white patients for bypass surgery than Black patients. </a:t>
            </a:r>
          </a:p>
          <a:p>
            <a:pPr marL="0" indent="0">
              <a:buNone/>
            </a:pPr>
            <a:r>
              <a:rPr lang="en-US" sz="1800" b="0" i="0" dirty="0">
                <a:effectLst/>
                <a:latin typeface="Proxima Nova"/>
              </a:rPr>
              <a:t>This conclusion was attributed to the physicians’ belief that their Black patients were </a:t>
            </a:r>
            <a:r>
              <a:rPr lang="en-US" sz="1800" dirty="0">
                <a:latin typeface="Proxima Nova"/>
              </a:rPr>
              <a:t>less</a:t>
            </a:r>
            <a:r>
              <a:rPr lang="en-US" sz="1800" b="0" i="0" dirty="0">
                <a:effectLst/>
                <a:latin typeface="Proxima Nova"/>
              </a:rPr>
              <a:t> educated and therefore not follow through with their post-operative treatment.  </a:t>
            </a:r>
            <a:endParaRPr lang="en-US" sz="1800" dirty="0">
              <a:latin typeface="Proxima Nova"/>
            </a:endParaRPr>
          </a:p>
          <a:p>
            <a:pPr marL="0" indent="0">
              <a:buNone/>
            </a:pPr>
            <a:endParaRPr lang="en-US" sz="1800" b="0" i="0" dirty="0">
              <a:effectLst/>
              <a:latin typeface="Proxima Nova"/>
            </a:endParaRPr>
          </a:p>
          <a:p>
            <a:pPr marL="0" indent="0">
              <a:buNone/>
            </a:pPr>
            <a:endParaRPr lang="en-US" sz="1800" dirty="0"/>
          </a:p>
        </p:txBody>
      </p:sp>
    </p:spTree>
    <p:extLst>
      <p:ext uri="{BB962C8B-B14F-4D97-AF65-F5344CB8AC3E}">
        <p14:creationId xmlns:p14="http://schemas.microsoft.com/office/powerpoint/2010/main" val="2019124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AC15E04-D42D-8D49-B811-5060594FD9F0}"/>
              </a:ext>
            </a:extLst>
          </p:cNvPr>
          <p:cNvSpPr>
            <a:spLocks noGrp="1"/>
          </p:cNvSpPr>
          <p:nvPr>
            <p:ph idx="1"/>
          </p:nvPr>
        </p:nvSpPr>
        <p:spPr>
          <a:xfrm>
            <a:off x="614597" y="544892"/>
            <a:ext cx="11260409" cy="6080760"/>
          </a:xfrm>
        </p:spPr>
        <p:txBody>
          <a:bodyPr anchor="t">
            <a:normAutofit/>
          </a:bodyPr>
          <a:lstStyle/>
          <a:p>
            <a:pPr marL="0" indent="0" algn="ctr">
              <a:buNone/>
            </a:pPr>
            <a:r>
              <a:rPr lang="en-US" sz="2400" dirty="0"/>
              <a:t>Socioeconomic Status</a:t>
            </a:r>
          </a:p>
          <a:p>
            <a:pPr marL="0" indent="0">
              <a:buNone/>
            </a:pPr>
            <a:endParaRPr lang="en-US" sz="2000" b="1" dirty="0"/>
          </a:p>
          <a:p>
            <a:pPr marL="0" indent="0">
              <a:buNone/>
            </a:pPr>
            <a:r>
              <a:rPr lang="en-US" sz="2000" dirty="0"/>
              <a:t>Studies suggest that some physicians may think that people from low socioeconomic backgrounds are:</a:t>
            </a:r>
          </a:p>
          <a:p>
            <a:r>
              <a:rPr lang="en-US" sz="2000" dirty="0"/>
              <a:t>Less intelligent</a:t>
            </a:r>
          </a:p>
          <a:p>
            <a:r>
              <a:rPr lang="en-US" sz="2000" dirty="0"/>
              <a:t>Less independent</a:t>
            </a:r>
          </a:p>
          <a:p>
            <a:r>
              <a:rPr lang="en-US" sz="2000" dirty="0"/>
              <a:t>Less responsible</a:t>
            </a:r>
          </a:p>
          <a:p>
            <a:r>
              <a:rPr lang="en-US" sz="2000" dirty="0"/>
              <a:t>Not likely to comply with treatment protocols and keep follow up appointments.</a:t>
            </a:r>
          </a:p>
          <a:p>
            <a:endParaRPr lang="en-US" sz="2000" dirty="0"/>
          </a:p>
          <a:p>
            <a:r>
              <a:rPr lang="en-US" sz="2000" dirty="0"/>
              <a:t>Studies also suggest that some physicians were more likely to delay testing and not make referrals for specialty treatments among patients from low socioeconomic statuses. </a:t>
            </a:r>
            <a:endParaRPr lang="en-US" sz="1100" dirty="0"/>
          </a:p>
        </p:txBody>
      </p:sp>
    </p:spTree>
    <p:extLst>
      <p:ext uri="{BB962C8B-B14F-4D97-AF65-F5344CB8AC3E}">
        <p14:creationId xmlns:p14="http://schemas.microsoft.com/office/powerpoint/2010/main" val="1982988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8B0EF77-488A-B546-A5A9-23F03E6A37D1}"/>
              </a:ext>
            </a:extLst>
          </p:cNvPr>
          <p:cNvSpPr>
            <a:spLocks noGrp="1"/>
          </p:cNvSpPr>
          <p:nvPr>
            <p:ph idx="1"/>
          </p:nvPr>
        </p:nvSpPr>
        <p:spPr>
          <a:xfrm>
            <a:off x="1708880" y="319088"/>
            <a:ext cx="10133350" cy="6219824"/>
          </a:xfrm>
        </p:spPr>
        <p:txBody>
          <a:bodyPr anchor="ctr">
            <a:normAutofit/>
          </a:bodyPr>
          <a:lstStyle/>
          <a:p>
            <a:pPr marL="0" indent="0" algn="ctr">
              <a:buNone/>
            </a:pPr>
            <a:r>
              <a:rPr lang="en-US" sz="2400" dirty="0"/>
              <a:t>LGBTQ+ Community Bias</a:t>
            </a:r>
          </a:p>
          <a:p>
            <a:pPr marL="0" indent="0">
              <a:buNone/>
            </a:pPr>
            <a:endParaRPr lang="en-US" sz="1800" dirty="0"/>
          </a:p>
          <a:p>
            <a:r>
              <a:rPr lang="en-US" sz="1800" dirty="0"/>
              <a:t>People may hold implicit biases against members of the LGBTQ+ community. </a:t>
            </a:r>
          </a:p>
          <a:p>
            <a:r>
              <a:rPr lang="en-US" sz="1800" dirty="0"/>
              <a:t>Remember --- these biases are unconscious. </a:t>
            </a:r>
          </a:p>
          <a:p>
            <a:r>
              <a:rPr lang="en-US" sz="1800" dirty="0"/>
              <a:t>Example: Asking a female friend if she has a boyfriend, assuming her sexuality is heterosexual. </a:t>
            </a:r>
          </a:p>
          <a:p>
            <a:r>
              <a:rPr lang="en-US" sz="1800" dirty="0"/>
              <a:t>One could just ask if she is seeing someone. </a:t>
            </a:r>
          </a:p>
          <a:p>
            <a:pPr marL="0" indent="0">
              <a:buNone/>
            </a:pPr>
            <a:br>
              <a:rPr lang="en-US" sz="1800" dirty="0"/>
            </a:br>
            <a:endParaRPr lang="en-US" sz="1800" dirty="0"/>
          </a:p>
        </p:txBody>
      </p:sp>
    </p:spTree>
    <p:extLst>
      <p:ext uri="{BB962C8B-B14F-4D97-AF65-F5344CB8AC3E}">
        <p14:creationId xmlns:p14="http://schemas.microsoft.com/office/powerpoint/2010/main" val="80683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E63788F-9634-6C4F-8C9D-AEBEA6375818}"/>
              </a:ext>
            </a:extLst>
          </p:cNvPr>
          <p:cNvSpPr>
            <a:spLocks noGrp="1"/>
          </p:cNvSpPr>
          <p:nvPr>
            <p:ph idx="1"/>
          </p:nvPr>
        </p:nvSpPr>
        <p:spPr>
          <a:xfrm>
            <a:off x="1121229" y="509666"/>
            <a:ext cx="10750980" cy="6086006"/>
          </a:xfrm>
        </p:spPr>
        <p:txBody>
          <a:bodyPr anchor="t">
            <a:normAutofit/>
          </a:bodyPr>
          <a:lstStyle/>
          <a:p>
            <a:pPr marL="0" indent="0">
              <a:buNone/>
            </a:pPr>
            <a:endParaRPr lang="en-US" sz="2200" dirty="0"/>
          </a:p>
          <a:p>
            <a:pPr marL="0" indent="0" algn="ctr">
              <a:buNone/>
            </a:pPr>
            <a:r>
              <a:rPr lang="en-US" sz="2400" dirty="0"/>
              <a:t>Work</a:t>
            </a:r>
          </a:p>
          <a:p>
            <a:pPr marL="0" indent="0">
              <a:buNone/>
            </a:pPr>
            <a:endParaRPr lang="en-US" sz="2200" dirty="0"/>
          </a:p>
          <a:p>
            <a:r>
              <a:rPr lang="en-US" sz="2000" dirty="0"/>
              <a:t>Implicit biases can also be revealed in the workplace.  </a:t>
            </a:r>
          </a:p>
          <a:p>
            <a:endParaRPr lang="en-US" sz="2000" dirty="0"/>
          </a:p>
          <a:p>
            <a:r>
              <a:rPr lang="en-US" sz="2000" dirty="0"/>
              <a:t>One study examined who received more calls for interviews based on stereotypical Black and White  names. </a:t>
            </a:r>
          </a:p>
          <a:p>
            <a:endParaRPr lang="en-US" sz="2000" dirty="0"/>
          </a:p>
          <a:p>
            <a:r>
              <a:rPr lang="en-US" sz="2000" dirty="0"/>
              <a:t>Whites received 50% more calls for interviews than applicants with stereotypical Black names. </a:t>
            </a:r>
          </a:p>
          <a:p>
            <a:endParaRPr lang="en-US" sz="2000" dirty="0"/>
          </a:p>
          <a:p>
            <a:r>
              <a:rPr lang="en-US" sz="2000" dirty="0"/>
              <a:t>We refer to this phenomenon  as a  form of hiring bias. </a:t>
            </a:r>
          </a:p>
          <a:p>
            <a:endParaRPr lang="en-US" sz="2000" dirty="0"/>
          </a:p>
          <a:p>
            <a:r>
              <a:rPr lang="en-US" sz="2000" dirty="0"/>
              <a:t>Anglicized named applicants can be expected to receive calls for interviews compared to ethnic named applicants.  </a:t>
            </a:r>
          </a:p>
        </p:txBody>
      </p:sp>
    </p:spTree>
    <p:extLst>
      <p:ext uri="{BB962C8B-B14F-4D97-AF65-F5344CB8AC3E}">
        <p14:creationId xmlns:p14="http://schemas.microsoft.com/office/powerpoint/2010/main" val="4087879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53F061-5DFE-9343-8C25-E7322E8E8B5A}"/>
              </a:ext>
            </a:extLst>
          </p:cNvPr>
          <p:cNvSpPr>
            <a:spLocks noGrp="1"/>
          </p:cNvSpPr>
          <p:nvPr>
            <p:ph idx="1"/>
          </p:nvPr>
        </p:nvSpPr>
        <p:spPr>
          <a:xfrm>
            <a:off x="239843" y="438013"/>
            <a:ext cx="11677337" cy="6127679"/>
          </a:xfrm>
        </p:spPr>
        <p:txBody>
          <a:bodyPr>
            <a:normAutofit/>
          </a:bodyPr>
          <a:lstStyle/>
          <a:p>
            <a:pPr marL="0" indent="0">
              <a:buNone/>
            </a:pPr>
            <a:endParaRPr lang="en-US" sz="1700" dirty="0"/>
          </a:p>
          <a:p>
            <a:pPr marL="0" indent="0" algn="ctr">
              <a:buNone/>
            </a:pPr>
            <a:r>
              <a:rPr lang="en-US" sz="2400" dirty="0"/>
              <a:t>Social and Cultural Influences</a:t>
            </a:r>
          </a:p>
          <a:p>
            <a:pPr marL="0" indent="0" algn="ctr">
              <a:buNone/>
            </a:pPr>
            <a:endParaRPr lang="en-US" sz="2400" dirty="0"/>
          </a:p>
          <a:p>
            <a:pPr marL="0" indent="0" algn="ctr">
              <a:buNone/>
            </a:pPr>
            <a:endParaRPr lang="en-US" sz="2400" dirty="0"/>
          </a:p>
          <a:p>
            <a:pPr marL="0" indent="0">
              <a:buNone/>
            </a:pPr>
            <a:r>
              <a:rPr lang="en-US" sz="1700" dirty="0"/>
              <a:t>The media, culture and one’s rearing/socialization experiences can create implicit associations we form. </a:t>
            </a:r>
          </a:p>
          <a:p>
            <a:pPr marL="0" indent="0">
              <a:buNone/>
            </a:pPr>
            <a:endParaRPr lang="en-US" sz="1700" dirty="0"/>
          </a:p>
          <a:p>
            <a:r>
              <a:rPr lang="en-US" sz="1700" dirty="0"/>
              <a:t>Social media can influence development of implicit biases. </a:t>
            </a:r>
          </a:p>
          <a:p>
            <a:endParaRPr lang="en-US" sz="1700" dirty="0"/>
          </a:p>
          <a:p>
            <a:r>
              <a:rPr lang="en-US" sz="1700" dirty="0"/>
              <a:t>Television, journal  articles  and magazines can also produce  implicit biases. </a:t>
            </a:r>
          </a:p>
          <a:p>
            <a:endParaRPr lang="en-US" sz="1700" dirty="0"/>
          </a:p>
          <a:p>
            <a:r>
              <a:rPr lang="en-US" sz="1700" dirty="0"/>
              <a:t>Some may associate  minorities with criminal behavior, gang involvement and other deviant activities. </a:t>
            </a:r>
          </a:p>
          <a:p>
            <a:pPr marL="0" indent="0">
              <a:buNone/>
            </a:pPr>
            <a:endParaRPr lang="en-US" sz="1700" dirty="0"/>
          </a:p>
          <a:p>
            <a:r>
              <a:rPr lang="en-US" sz="1700" dirty="0"/>
              <a:t>Studies  have documented that racial attitudes of parents influence  their children’s development of prejudicial attitudes.  </a:t>
            </a:r>
          </a:p>
        </p:txBody>
      </p:sp>
    </p:spTree>
    <p:extLst>
      <p:ext uri="{BB962C8B-B14F-4D97-AF65-F5344CB8AC3E}">
        <p14:creationId xmlns:p14="http://schemas.microsoft.com/office/powerpoint/2010/main" val="2626829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DC81C96-9D03-6E41-9152-5DF88D1FFFCC}"/>
              </a:ext>
            </a:extLst>
          </p:cNvPr>
          <p:cNvSpPr>
            <a:spLocks noGrp="1"/>
          </p:cNvSpPr>
          <p:nvPr>
            <p:ph idx="1"/>
          </p:nvPr>
        </p:nvSpPr>
        <p:spPr>
          <a:xfrm>
            <a:off x="254833" y="453003"/>
            <a:ext cx="11602387" cy="6142669"/>
          </a:xfrm>
        </p:spPr>
        <p:txBody>
          <a:bodyPr>
            <a:normAutofit/>
          </a:bodyPr>
          <a:lstStyle/>
          <a:p>
            <a:pPr marL="0" indent="0" algn="ctr">
              <a:buNone/>
            </a:pPr>
            <a:endParaRPr lang="en-US" sz="2400" dirty="0"/>
          </a:p>
          <a:p>
            <a:pPr marL="0" indent="0" algn="ctr">
              <a:buNone/>
            </a:pPr>
            <a:r>
              <a:rPr lang="en-US" sz="2400" dirty="0"/>
              <a:t>Education is crucial. </a:t>
            </a:r>
          </a:p>
          <a:p>
            <a:pPr marL="0" indent="0">
              <a:buNone/>
            </a:pPr>
            <a:endParaRPr lang="en-US" sz="2000" dirty="0"/>
          </a:p>
          <a:p>
            <a:r>
              <a:rPr lang="en-US" sz="2000" dirty="0"/>
              <a:t>Understanding what represents implicit biases, how they emerge and how to recognize them in ourselves is critical in their removal.  </a:t>
            </a:r>
          </a:p>
          <a:p>
            <a:pPr marL="0" indent="0">
              <a:buNone/>
            </a:pPr>
            <a:endParaRPr lang="en-US" sz="2000" dirty="0"/>
          </a:p>
          <a:p>
            <a:r>
              <a:rPr lang="en-US" sz="2000" dirty="0"/>
              <a:t>Increasing our knowledge of other cultures, our language and how our actions can be offensive is critical.</a:t>
            </a:r>
          </a:p>
          <a:p>
            <a:pPr marL="0" indent="0">
              <a:buNone/>
            </a:pPr>
            <a:r>
              <a:rPr lang="en-US" sz="2000" dirty="0"/>
              <a:t> </a:t>
            </a:r>
          </a:p>
          <a:p>
            <a:r>
              <a:rPr lang="en-US" sz="2000" dirty="0"/>
              <a:t>Education is a powerful tool;  we can educate through books,  print and social media, advocacy</a:t>
            </a:r>
            <a:r>
              <a:rPr lang="en-US" sz="2000"/>
              <a:t>. </a:t>
            </a:r>
          </a:p>
          <a:p>
            <a:pPr marL="0" indent="0">
              <a:buNone/>
            </a:pPr>
            <a:endParaRPr lang="en-US" sz="2000" dirty="0"/>
          </a:p>
          <a:p>
            <a:r>
              <a:rPr lang="en-US" sz="2000" dirty="0"/>
              <a:t>Organizations must work to remove health disparities by offering training on implicit bias and cultural competency. </a:t>
            </a:r>
          </a:p>
          <a:p>
            <a:endParaRPr lang="en-US" sz="2000" dirty="0"/>
          </a:p>
          <a:p>
            <a:pPr marL="0" indent="0">
              <a:buNone/>
            </a:pPr>
            <a:r>
              <a:rPr lang="en-US" sz="1500" dirty="0"/>
              <a:t> </a:t>
            </a:r>
          </a:p>
        </p:txBody>
      </p:sp>
    </p:spTree>
    <p:extLst>
      <p:ext uri="{BB962C8B-B14F-4D97-AF65-F5344CB8AC3E}">
        <p14:creationId xmlns:p14="http://schemas.microsoft.com/office/powerpoint/2010/main" val="4237196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590FCB3-363A-D648-A7A0-7E5385FE4BDE}"/>
              </a:ext>
            </a:extLst>
          </p:cNvPr>
          <p:cNvSpPr>
            <a:spLocks noGrp="1"/>
          </p:cNvSpPr>
          <p:nvPr>
            <p:ph idx="1"/>
          </p:nvPr>
        </p:nvSpPr>
        <p:spPr>
          <a:xfrm>
            <a:off x="609600" y="329783"/>
            <a:ext cx="11382531" cy="6528217"/>
          </a:xfrm>
        </p:spPr>
        <p:txBody>
          <a:bodyPr anchor="t">
            <a:normAutofit/>
          </a:bodyPr>
          <a:lstStyle/>
          <a:p>
            <a:pPr marL="0" indent="0">
              <a:buNone/>
            </a:pPr>
            <a:endParaRPr lang="en-US" sz="2400" dirty="0"/>
          </a:p>
          <a:p>
            <a:r>
              <a:rPr lang="en-US" sz="2400" dirty="0"/>
              <a:t>Implicit biases are unconscious attitudes and stereotypes that are revealed in various domains such as in criminal justice, employment setting, healthcare, race, socioeconomic status, gender, sexuality.</a:t>
            </a:r>
          </a:p>
          <a:p>
            <a:endParaRPr lang="en-US" sz="2400" dirty="0"/>
          </a:p>
          <a:p>
            <a:r>
              <a:rPr lang="en-US" sz="2400" dirty="0"/>
              <a:t>Implicit bias is synonymous with unconscious bias. </a:t>
            </a:r>
          </a:p>
          <a:p>
            <a:pPr marL="0" indent="0">
              <a:buNone/>
            </a:pPr>
            <a:endParaRPr lang="en-US" sz="2400" dirty="0"/>
          </a:p>
          <a:p>
            <a:r>
              <a:rPr lang="en-US" sz="2400" dirty="0"/>
              <a:t>Some of these biases are the outcome of our brain attempting to identify consistent patterns of behavior in others; relieving us of  having to deal with a complex world. </a:t>
            </a:r>
          </a:p>
          <a:p>
            <a:endParaRPr lang="en-US" sz="2400" dirty="0"/>
          </a:p>
          <a:p>
            <a:r>
              <a:rPr lang="en-US" sz="2400" dirty="0"/>
              <a:t>We may act on our implicit biases, attitudes and preferences and not realize we’ve treated  the individual in a disrespectful, discriminatory way. </a:t>
            </a:r>
          </a:p>
          <a:p>
            <a:pPr marL="0" indent="0">
              <a:buNone/>
            </a:pPr>
            <a:endParaRPr lang="en-US" sz="2400" dirty="0"/>
          </a:p>
          <a:p>
            <a:pPr marL="0" indent="0">
              <a:buNone/>
            </a:pPr>
            <a:endParaRPr lang="en-US" sz="2000" dirty="0"/>
          </a:p>
        </p:txBody>
      </p:sp>
    </p:spTree>
    <p:extLst>
      <p:ext uri="{BB962C8B-B14F-4D97-AF65-F5344CB8AC3E}">
        <p14:creationId xmlns:p14="http://schemas.microsoft.com/office/powerpoint/2010/main" val="1866897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25FDB-3EFF-9D42-8486-919D64F6C1CE}"/>
              </a:ext>
            </a:extLst>
          </p:cNvPr>
          <p:cNvSpPr>
            <a:spLocks noGrp="1"/>
          </p:cNvSpPr>
          <p:nvPr>
            <p:ph type="title"/>
          </p:nvPr>
        </p:nvSpPr>
        <p:spPr>
          <a:xfrm>
            <a:off x="2133049" y="640080"/>
            <a:ext cx="9367203" cy="1188720"/>
          </a:xfrm>
        </p:spPr>
        <p:txBody>
          <a:bodyPr>
            <a:normAutofit/>
          </a:bodyPr>
          <a:lstStyle/>
          <a:p>
            <a:r>
              <a:rPr lang="en-US" dirty="0"/>
              <a:t>Understanding Unconscious Bias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7D44BC9-8AAA-DD45-8F39-36524988C658}"/>
              </a:ext>
            </a:extLst>
          </p:cNvPr>
          <p:cNvSpPr>
            <a:spLocks noGrp="1"/>
          </p:cNvSpPr>
          <p:nvPr>
            <p:ph idx="1"/>
          </p:nvPr>
        </p:nvSpPr>
        <p:spPr>
          <a:xfrm>
            <a:off x="2133049" y="2253996"/>
            <a:ext cx="8142456" cy="4041648"/>
          </a:xfrm>
        </p:spPr>
        <p:txBody>
          <a:bodyPr anchor="t">
            <a:normAutofit/>
          </a:bodyPr>
          <a:lstStyle/>
          <a:p>
            <a:pPr marL="0" indent="0">
              <a:buNone/>
            </a:pPr>
            <a:endParaRPr lang="en-US" sz="2400" dirty="0">
              <a:hlinkClick r:id="rId2"/>
            </a:endParaRPr>
          </a:p>
          <a:p>
            <a:pPr marL="0" indent="0">
              <a:buNone/>
            </a:pPr>
            <a:r>
              <a:rPr lang="en-US" sz="2400" dirty="0">
                <a:hlinkClick r:id="rId2"/>
              </a:rPr>
              <a:t>https://www.youtube.com/watch?v=dVp9Z5k0dEE&amp;t=12s</a:t>
            </a:r>
            <a:endParaRPr lang="en-US" sz="2400" dirty="0"/>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939152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5B5E00A0-F382-0D10-28B0-68502B2DFBC3}"/>
              </a:ext>
            </a:extLst>
          </p:cNvPr>
          <p:cNvGraphicFramePr>
            <a:graphicFrameLocks noGrp="1"/>
          </p:cNvGraphicFramePr>
          <p:nvPr>
            <p:ph idx="1"/>
            <p:extLst>
              <p:ext uri="{D42A27DB-BD31-4B8C-83A1-F6EECF244321}">
                <p14:modId xmlns:p14="http://schemas.microsoft.com/office/powerpoint/2010/main" val="1385998011"/>
              </p:ext>
            </p:extLst>
          </p:nvPr>
        </p:nvGraphicFramePr>
        <p:xfrm>
          <a:off x="3581400" y="643466"/>
          <a:ext cx="791795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9169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6B84EF6-7469-5349-BCBA-E50BD40D68BE}"/>
              </a:ext>
            </a:extLst>
          </p:cNvPr>
          <p:cNvSpPr>
            <a:spLocks noChangeArrowheads="1"/>
          </p:cNvSpPr>
          <p:nvPr/>
        </p:nvSpPr>
        <p:spPr bwMode="auto">
          <a:xfrm>
            <a:off x="0" y="-3045814"/>
            <a:ext cx="14842525" cy="65488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68222" rIns="91440" bIns="84111"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ea typeface="Georgia" panose="02040502050405020303" pitchFamily="18" charset="0"/>
              </a:rPr>
              <a:t>  </a:t>
            </a:r>
            <a:r>
              <a:rPr kumimoji="0" lang="en-US" altLang="en-US" sz="40900" b="0" i="0" u="none" strike="noStrike" cap="none" normalizeH="0" baseline="0" dirty="0">
                <a:ln>
                  <a:noFill/>
                </a:ln>
                <a:solidFill>
                  <a:srgbClr val="000000"/>
                </a:solidFill>
                <a:effectLst/>
                <a:latin typeface="Arial" panose="020B0604020202020204" pitchFamily="34" charset="0"/>
                <a:ea typeface="Georgia" panose="02040502050405020303" pitchFamily="18" charset="0"/>
              </a:rPr>
              <a:t>          </a:t>
            </a:r>
            <a:endParaRPr kumimoji="0" lang="en-US" altLang="en-US" sz="21600" b="0" i="0" u="none" strike="noStrike" cap="none" normalizeH="0" baseline="0" dirty="0">
              <a:ln>
                <a:noFill/>
              </a:ln>
              <a:solidFill>
                <a:srgbClr val="000000"/>
              </a:solidFill>
              <a:effectLst/>
              <a:latin typeface="Arial" panose="020B0604020202020204" pitchFamily="34" charset="0"/>
              <a:ea typeface="Georgia" panose="02040502050405020303" pitchFamily="18" charset="0"/>
            </a:endParaRPr>
          </a:p>
        </p:txBody>
      </p:sp>
      <p:pic>
        <p:nvPicPr>
          <p:cNvPr id="1026" name="Picture 2" descr="Kahneman's systems of thinking">
            <a:extLst>
              <a:ext uri="{FF2B5EF4-FFF2-40B4-BE49-F238E27FC236}">
                <a16:creationId xmlns:a16="http://schemas.microsoft.com/office/drawing/2014/main" id="{C0A10752-F854-B244-BD1D-F28BF3FC1D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147" y="383813"/>
            <a:ext cx="9109277" cy="5760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9524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E05E03-8CD4-CC4C-915E-E6A10318E441}"/>
              </a:ext>
            </a:extLst>
          </p:cNvPr>
          <p:cNvSpPr>
            <a:spLocks noGrp="1"/>
          </p:cNvSpPr>
          <p:nvPr>
            <p:ph idx="1"/>
          </p:nvPr>
        </p:nvSpPr>
        <p:spPr>
          <a:xfrm>
            <a:off x="4635591" y="464696"/>
            <a:ext cx="7236619" cy="6160956"/>
          </a:xfrm>
        </p:spPr>
        <p:txBody>
          <a:bodyPr>
            <a:normAutofit/>
          </a:bodyPr>
          <a:lstStyle/>
          <a:p>
            <a:pPr marL="0" indent="0">
              <a:buNone/>
            </a:pPr>
            <a:endParaRPr lang="en-US" sz="1100" dirty="0"/>
          </a:p>
          <a:p>
            <a:pPr marL="0" indent="0" algn="ctr">
              <a:buNone/>
            </a:pPr>
            <a:r>
              <a:rPr lang="en-US" sz="2000" dirty="0"/>
              <a:t>We Like to Take Mental Shortcuts</a:t>
            </a:r>
          </a:p>
          <a:p>
            <a:pPr marL="0" indent="0" algn="ctr">
              <a:buNone/>
            </a:pPr>
            <a:endParaRPr lang="en-US" sz="2000" dirty="0"/>
          </a:p>
          <a:p>
            <a:pPr marL="0" indent="0" algn="ctr">
              <a:buNone/>
            </a:pPr>
            <a:endParaRPr lang="en-US" sz="2000" dirty="0"/>
          </a:p>
          <a:p>
            <a:pPr marL="0" indent="0" algn="ctr">
              <a:buNone/>
            </a:pPr>
            <a:endParaRPr lang="en-US" sz="2000" dirty="0"/>
          </a:p>
          <a:p>
            <a:pPr marL="0" indent="0">
              <a:buNone/>
            </a:pPr>
            <a:r>
              <a:rPr lang="en-US" sz="2000" dirty="0"/>
              <a:t>Implicit biases can be perceived as taking cognitive shortcuts. </a:t>
            </a:r>
          </a:p>
          <a:p>
            <a:pPr marL="0" indent="0">
              <a:buNone/>
            </a:pPr>
            <a:endParaRPr lang="en-US" sz="2000" dirty="0"/>
          </a:p>
          <a:p>
            <a:pPr marL="0" indent="0">
              <a:buNone/>
            </a:pPr>
            <a:r>
              <a:rPr lang="en-US" sz="2000" dirty="0"/>
              <a:t>Our urgency driven and hurried society creates  stress in our lives and  leaves us susceptible to using biases to sort/filter all the overwhelming data. </a:t>
            </a:r>
          </a:p>
          <a:p>
            <a:pPr marL="0" indent="0">
              <a:buNone/>
            </a:pPr>
            <a:endParaRPr lang="en-US" sz="2000" dirty="0"/>
          </a:p>
          <a:p>
            <a:pPr marL="0" indent="0">
              <a:buNone/>
            </a:pPr>
            <a:r>
              <a:rPr lang="en-US" sz="2000" dirty="0"/>
              <a:t>In  general we all search for strategies to simplify our world. </a:t>
            </a:r>
          </a:p>
          <a:p>
            <a:pPr marL="0" indent="0">
              <a:buNone/>
            </a:pPr>
            <a:endParaRPr lang="en-US" sz="2000" dirty="0"/>
          </a:p>
          <a:p>
            <a:pPr marL="0" indent="0">
              <a:buNone/>
            </a:pPr>
            <a:r>
              <a:rPr lang="en-US" sz="2000" dirty="0"/>
              <a:t>In the end, we tend to act on our biases, using them as  a theory to  navigate through our complex world. </a:t>
            </a:r>
            <a:br>
              <a:rPr lang="en-US" sz="2000" dirty="0"/>
            </a:br>
            <a:endParaRPr lang="en-US" sz="2000" dirty="0"/>
          </a:p>
        </p:txBody>
      </p:sp>
      <p:pic>
        <p:nvPicPr>
          <p:cNvPr id="5" name="Picture 4">
            <a:extLst>
              <a:ext uri="{FF2B5EF4-FFF2-40B4-BE49-F238E27FC236}">
                <a16:creationId xmlns:a16="http://schemas.microsoft.com/office/drawing/2014/main" id="{E3C5F3B6-DD82-ECB4-90EA-2A3A6B734BED}"/>
              </a:ext>
            </a:extLst>
          </p:cNvPr>
          <p:cNvPicPr>
            <a:picLocks noChangeAspect="1"/>
          </p:cNvPicPr>
          <p:nvPr/>
        </p:nvPicPr>
        <p:blipFill rotWithShape="1">
          <a:blip r:embed="rId2"/>
          <a:srcRect l="30838" r="31140"/>
          <a:stretch/>
        </p:blipFill>
        <p:spPr>
          <a:xfrm>
            <a:off x="20" y="10"/>
            <a:ext cx="4635571" cy="6705585"/>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749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4655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33ECA78-E65D-1945-8072-625FC6B7FD3A}"/>
              </a:ext>
            </a:extLst>
          </p:cNvPr>
          <p:cNvSpPr>
            <a:spLocks noGrp="1"/>
          </p:cNvSpPr>
          <p:nvPr>
            <p:ph idx="1"/>
          </p:nvPr>
        </p:nvSpPr>
        <p:spPr>
          <a:xfrm>
            <a:off x="971654" y="479685"/>
            <a:ext cx="11220345" cy="6130977"/>
          </a:xfrm>
        </p:spPr>
        <p:txBody>
          <a:bodyPr anchor="t">
            <a:normAutofit fontScale="92500" lnSpcReduction="10000"/>
          </a:bodyPr>
          <a:lstStyle/>
          <a:p>
            <a:pPr marL="0" indent="0">
              <a:buNone/>
            </a:pPr>
            <a:endParaRPr lang="en-US" sz="1100" dirty="0"/>
          </a:p>
          <a:p>
            <a:pPr marL="0" indent="0" algn="ctr">
              <a:buNone/>
            </a:pPr>
            <a:r>
              <a:rPr lang="en-US" sz="2000" dirty="0"/>
              <a:t>Causes of Implicit Bias</a:t>
            </a:r>
          </a:p>
          <a:p>
            <a:pPr marL="0" indent="0" algn="ctr">
              <a:buNone/>
            </a:pPr>
            <a:endParaRPr lang="en-US" sz="2000" dirty="0"/>
          </a:p>
          <a:p>
            <a:pPr marL="0" indent="0" algn="ctr">
              <a:buNone/>
            </a:pPr>
            <a:r>
              <a:rPr lang="en-US" sz="2000" dirty="0"/>
              <a:t>We’re likely create biases because of tendencies to create patterns </a:t>
            </a:r>
          </a:p>
          <a:p>
            <a:pPr marL="0" indent="0" algn="ctr">
              <a:buNone/>
            </a:pPr>
            <a:endParaRPr lang="en-US" sz="2000" b="1" dirty="0"/>
          </a:p>
          <a:p>
            <a:pPr marL="0" indent="0">
              <a:buNone/>
            </a:pPr>
            <a:endParaRPr lang="en-US" sz="2000" dirty="0"/>
          </a:p>
          <a:p>
            <a:r>
              <a:rPr lang="en-US" sz="2000" dirty="0"/>
              <a:t>Our brains have a natural tendency to seek patterns and associations to make sense of a very complicated world. </a:t>
            </a:r>
          </a:p>
          <a:p>
            <a:endParaRPr lang="en-US" sz="2000" dirty="0"/>
          </a:p>
          <a:p>
            <a:r>
              <a:rPr lang="en-US" sz="2000" dirty="0"/>
              <a:t>Studies reveal that before kindergarten, children rely on their group membership (e.g., racial group, gender group, age group, etc.) to guide perceptions about others. </a:t>
            </a:r>
          </a:p>
          <a:p>
            <a:endParaRPr lang="en-US" sz="2000" dirty="0"/>
          </a:p>
          <a:p>
            <a:r>
              <a:rPr lang="en-US" sz="2000" dirty="0"/>
              <a:t>Children establish patterns and recognize what distinguishes them from others.  </a:t>
            </a:r>
          </a:p>
          <a:p>
            <a:endParaRPr lang="en-US" sz="2000" dirty="0"/>
          </a:p>
          <a:p>
            <a:r>
              <a:rPr lang="en-US" sz="2000" dirty="0"/>
              <a:t>Children may conclude that "what is similar to me is good, and what is different from me is bad”  </a:t>
            </a:r>
          </a:p>
          <a:p>
            <a:pPr marL="0" indent="0">
              <a:buNone/>
            </a:pPr>
            <a:endParaRPr lang="en-US" sz="2000" dirty="0"/>
          </a:p>
          <a:p>
            <a:r>
              <a:rPr lang="en-US" sz="2000" dirty="0"/>
              <a:t>Perceiving how you are different than others may result in forming negative perceptions of the outgroups resulting in implicit biases. </a:t>
            </a:r>
          </a:p>
          <a:p>
            <a:pPr marL="0" indent="0">
              <a:buNone/>
            </a:pPr>
            <a:endParaRPr lang="en-US" sz="1100" dirty="0"/>
          </a:p>
        </p:txBody>
      </p:sp>
    </p:spTree>
    <p:extLst>
      <p:ext uri="{BB962C8B-B14F-4D97-AF65-F5344CB8AC3E}">
        <p14:creationId xmlns:p14="http://schemas.microsoft.com/office/powerpoint/2010/main" val="2296708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061D44D-5AFF-744C-8DB2-E68A72B3EBB7}"/>
              </a:ext>
            </a:extLst>
          </p:cNvPr>
          <p:cNvSpPr>
            <a:spLocks noGrp="1"/>
          </p:cNvSpPr>
          <p:nvPr>
            <p:ph idx="1"/>
          </p:nvPr>
        </p:nvSpPr>
        <p:spPr>
          <a:xfrm>
            <a:off x="508000" y="355600"/>
            <a:ext cx="11264900" cy="6070599"/>
          </a:xfrm>
        </p:spPr>
        <p:txBody>
          <a:bodyPr anchor="ctr">
            <a:normAutofit/>
          </a:bodyPr>
          <a:lstStyle/>
          <a:p>
            <a:pPr marL="0" indent="0" algn="ctr">
              <a:buNone/>
            </a:pPr>
            <a:r>
              <a:rPr lang="en-US" sz="2000" dirty="0">
                <a:solidFill>
                  <a:schemeClr val="tx1">
                    <a:lumMod val="85000"/>
                    <a:lumOff val="15000"/>
                  </a:schemeClr>
                </a:solidFill>
              </a:rPr>
              <a:t>What Are the Implications of Unconscious Bias?</a:t>
            </a:r>
          </a:p>
          <a:p>
            <a:endParaRPr lang="en-US" sz="1700" dirty="0">
              <a:solidFill>
                <a:schemeClr val="tx1">
                  <a:lumMod val="85000"/>
                  <a:lumOff val="15000"/>
                </a:schemeClr>
              </a:solidFill>
              <a:effectLst/>
            </a:endParaRPr>
          </a:p>
          <a:p>
            <a:r>
              <a:rPr lang="en-US" sz="1700" dirty="0">
                <a:solidFill>
                  <a:schemeClr val="tx1">
                    <a:lumMod val="85000"/>
                    <a:lumOff val="15000"/>
                  </a:schemeClr>
                </a:solidFill>
                <a:effectLst/>
              </a:rPr>
              <a:t>We see implicit biases emerge in many sectors  of society</a:t>
            </a:r>
            <a:r>
              <a:rPr lang="en-US" sz="1700" dirty="0">
                <a:solidFill>
                  <a:schemeClr val="tx1">
                    <a:lumMod val="85000"/>
                    <a:lumOff val="15000"/>
                  </a:schemeClr>
                </a:solidFill>
              </a:rPr>
              <a:t>.  </a:t>
            </a:r>
          </a:p>
          <a:p>
            <a:r>
              <a:rPr lang="en-US" sz="1700" dirty="0">
                <a:solidFill>
                  <a:schemeClr val="tx1">
                    <a:lumMod val="85000"/>
                    <a:lumOff val="15000"/>
                  </a:schemeClr>
                </a:solidFill>
                <a:effectLst/>
              </a:rPr>
              <a:t>Our daily  interactions may contain implicit biases. </a:t>
            </a:r>
          </a:p>
          <a:p>
            <a:r>
              <a:rPr lang="en-US" sz="1700" dirty="0">
                <a:solidFill>
                  <a:schemeClr val="tx1">
                    <a:lumMod val="85000"/>
                    <a:lumOff val="15000"/>
                  </a:schemeClr>
                </a:solidFill>
                <a:effectLst/>
              </a:rPr>
              <a:t>This occurs when certain actions (or microaggressions) make others feel uncomfortable or aware of the specific prejudices you may hold against them.</a:t>
            </a:r>
          </a:p>
          <a:p>
            <a:endParaRPr lang="en-US" sz="1700" dirty="0">
              <a:solidFill>
                <a:schemeClr val="tx1">
                  <a:lumMod val="85000"/>
                  <a:lumOff val="15000"/>
                </a:schemeClr>
              </a:solidFill>
              <a:effectLst/>
            </a:endParaRPr>
          </a:p>
          <a:p>
            <a:pPr marL="0" indent="0" algn="ctr">
              <a:buNone/>
            </a:pPr>
            <a:r>
              <a:rPr lang="en-US" sz="2000" dirty="0">
                <a:solidFill>
                  <a:schemeClr val="tx1">
                    <a:lumMod val="85000"/>
                    <a:lumOff val="15000"/>
                  </a:schemeClr>
                </a:solidFill>
              </a:rPr>
              <a:t>Racial Stereotypes</a:t>
            </a:r>
          </a:p>
          <a:p>
            <a:pPr marL="0" indent="0">
              <a:buNone/>
            </a:pPr>
            <a:endParaRPr lang="en-US" sz="2000" dirty="0">
              <a:solidFill>
                <a:schemeClr val="tx1">
                  <a:lumMod val="85000"/>
                  <a:lumOff val="15000"/>
                </a:schemeClr>
              </a:solidFill>
            </a:endParaRPr>
          </a:p>
          <a:p>
            <a:r>
              <a:rPr lang="en-US" sz="1700" dirty="0">
                <a:solidFill>
                  <a:schemeClr val="tx1">
                    <a:lumMod val="85000"/>
                    <a:lumOff val="15000"/>
                  </a:schemeClr>
                </a:solidFill>
              </a:rPr>
              <a:t>Implicit  bias  can  be   expressed as unconscious racial stereotypes.  </a:t>
            </a:r>
          </a:p>
          <a:p>
            <a:endParaRPr lang="en-US" sz="1700" dirty="0">
              <a:solidFill>
                <a:schemeClr val="tx1">
                  <a:lumMod val="85000"/>
                  <a:lumOff val="15000"/>
                </a:schemeClr>
              </a:solidFill>
            </a:endParaRPr>
          </a:p>
          <a:p>
            <a:r>
              <a:rPr lang="en-US" sz="1700" dirty="0">
                <a:solidFill>
                  <a:schemeClr val="tx1">
                    <a:lumMod val="85000"/>
                    <a:lumOff val="15000"/>
                  </a:schemeClr>
                </a:solidFill>
              </a:rPr>
              <a:t>One may not be aware they harbor an  automatic preference for one race over another. </a:t>
            </a:r>
          </a:p>
          <a:p>
            <a:pPr marL="0" indent="0">
              <a:buNone/>
            </a:pPr>
            <a:endParaRPr lang="en-US" sz="1700" dirty="0">
              <a:solidFill>
                <a:schemeClr val="tx1">
                  <a:lumMod val="85000"/>
                  <a:lumOff val="15000"/>
                </a:schemeClr>
              </a:solidFill>
            </a:endParaRPr>
          </a:p>
          <a:p>
            <a:pPr marL="0" indent="0">
              <a:buNone/>
            </a:pPr>
            <a:endParaRPr lang="en-US" sz="17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8952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9867AF6-0225-A44B-AAAF-A15BEE3AC81D}"/>
              </a:ext>
            </a:extLst>
          </p:cNvPr>
          <p:cNvSpPr>
            <a:spLocks noGrp="1"/>
          </p:cNvSpPr>
          <p:nvPr>
            <p:ph idx="1"/>
          </p:nvPr>
        </p:nvSpPr>
        <p:spPr>
          <a:xfrm>
            <a:off x="119922" y="389744"/>
            <a:ext cx="11813106" cy="6229333"/>
          </a:xfrm>
        </p:spPr>
        <p:txBody>
          <a:bodyPr>
            <a:normAutofit/>
          </a:bodyPr>
          <a:lstStyle/>
          <a:p>
            <a:pPr marL="0" indent="0">
              <a:buNone/>
            </a:pPr>
            <a:endParaRPr lang="en-US" sz="1100" cap="all" dirty="0"/>
          </a:p>
          <a:p>
            <a:pPr marL="0" indent="0" algn="ctr">
              <a:buNone/>
            </a:pPr>
            <a:r>
              <a:rPr lang="en-US" sz="1800" cap="all" dirty="0"/>
              <a:t>What IS IMPLICIT BIAS IN HEALTHCARE?</a:t>
            </a:r>
          </a:p>
          <a:p>
            <a:endParaRPr lang="en-US" sz="1800" dirty="0"/>
          </a:p>
          <a:p>
            <a:r>
              <a:rPr lang="en-US" sz="1800" dirty="0"/>
              <a:t>Implicit bias can influence how health care providers interact with patients.</a:t>
            </a:r>
          </a:p>
          <a:p>
            <a:r>
              <a:rPr lang="en-US" sz="1800" dirty="0"/>
              <a:t>In September 2020, the </a:t>
            </a:r>
            <a:r>
              <a:rPr lang="en-US" sz="1800" dirty="0" err="1"/>
              <a:t>Regenstrief</a:t>
            </a:r>
            <a:r>
              <a:rPr lang="en-US" sz="1800" dirty="0"/>
              <a:t> Institute published data from the Department of Veterans Affairs (VA) revealing that veterans seeking mental health treatment sensed non-verbal cues that showed implicit bias. </a:t>
            </a:r>
          </a:p>
          <a:p>
            <a:r>
              <a:rPr lang="en-US" sz="1800" dirty="0"/>
              <a:t>The survey of 85 Black veterans showed that most had good patient-provider relationships, but many sensed that race could play a role in their healthcare. </a:t>
            </a:r>
          </a:p>
          <a:p>
            <a:r>
              <a:rPr lang="en-US" sz="1800" dirty="0"/>
              <a:t>“They explained that structural characteristics such as the physical space of an institution project how welcoming an institution might be to minority patients, and that staff diversity, especially in position of power, reflects the facility’s values and culture related to racial equity”  </a:t>
            </a:r>
          </a:p>
          <a:p>
            <a:r>
              <a:rPr lang="en-US" sz="1800" dirty="0"/>
              <a:t>Some patients reported feeling stereotyped by mental health providers; that clinicians were distant. </a:t>
            </a:r>
          </a:p>
          <a:p>
            <a:r>
              <a:rPr lang="en-US" sz="1800" dirty="0"/>
              <a:t>Some participants also shared that because of their physical appearance, they felt stereotyped as angry, big Black men</a:t>
            </a:r>
          </a:p>
          <a:p>
            <a:r>
              <a:rPr lang="en-US" sz="1800" dirty="0"/>
              <a:t>They explained that some providers viewed them as a physical threat and react fearfully.</a:t>
            </a:r>
          </a:p>
          <a:p>
            <a:r>
              <a:rPr lang="en-US" sz="1800" dirty="0"/>
              <a:t>Racial and ethnic minorities; women are more likely to receive an inaccurate diagnosis, fewer treatment options and poorer clinical outcomes. </a:t>
            </a:r>
          </a:p>
          <a:p>
            <a:r>
              <a:rPr lang="en-US" sz="1800" dirty="0"/>
              <a:t>Black children may receive suboptimal care compared to White children. </a:t>
            </a:r>
          </a:p>
          <a:p>
            <a:endParaRPr lang="en-US" sz="1800" dirty="0"/>
          </a:p>
          <a:p>
            <a:pPr marL="0" indent="0">
              <a:buNone/>
            </a:pPr>
            <a:endParaRPr lang="en-US" sz="11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96119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14799</TotalTime>
  <Words>1439</Words>
  <Application>Microsoft Macintosh PowerPoint</Application>
  <PresentationFormat>Widescreen</PresentationFormat>
  <Paragraphs>172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Proxima Nova</vt:lpstr>
      <vt:lpstr>Arial</vt:lpstr>
      <vt:lpstr>Calibri</vt:lpstr>
      <vt:lpstr>Calibri Light</vt:lpstr>
      <vt:lpstr>Office Theme</vt:lpstr>
      <vt:lpstr>Implicit Bias</vt:lpstr>
      <vt:lpstr>PowerPoint Presentation</vt:lpstr>
      <vt:lpstr>Understanding Unconscious Bias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Implicit Bias</dc:title>
  <dc:creator>Levy, Elijah</dc:creator>
  <cp:lastModifiedBy>Levy, Elijah</cp:lastModifiedBy>
  <cp:revision>47</cp:revision>
  <cp:lastPrinted>2022-05-08T01:22:21Z</cp:lastPrinted>
  <dcterms:created xsi:type="dcterms:W3CDTF">2022-04-27T02:32:03Z</dcterms:created>
  <dcterms:modified xsi:type="dcterms:W3CDTF">2022-06-09T03:46:37Z</dcterms:modified>
</cp:coreProperties>
</file>