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4A1F4-7472-4FB0-9A9B-6613A265D0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16CA9-D1F9-4CD0-BE32-295ADCC30A57}">
      <dgm:prSet/>
      <dgm:spPr/>
      <dgm:t>
        <a:bodyPr/>
        <a:lstStyle/>
        <a:p>
          <a:r>
            <a:rPr lang="en-US"/>
            <a:t>Bipolar I</a:t>
          </a:r>
        </a:p>
      </dgm:t>
    </dgm:pt>
    <dgm:pt modelId="{EA747B18-8406-4E18-8CA8-CFE4F65B7610}" type="parTrans" cxnId="{71D51672-B21F-400B-BBAD-2E5E1B1B3F7E}">
      <dgm:prSet/>
      <dgm:spPr/>
      <dgm:t>
        <a:bodyPr/>
        <a:lstStyle/>
        <a:p>
          <a:endParaRPr lang="en-US"/>
        </a:p>
      </dgm:t>
    </dgm:pt>
    <dgm:pt modelId="{A8BB5B62-0B97-4365-92FD-90854910CFA3}" type="sibTrans" cxnId="{71D51672-B21F-400B-BBAD-2E5E1B1B3F7E}">
      <dgm:prSet/>
      <dgm:spPr/>
      <dgm:t>
        <a:bodyPr/>
        <a:lstStyle/>
        <a:p>
          <a:endParaRPr lang="en-US"/>
        </a:p>
      </dgm:t>
    </dgm:pt>
    <dgm:pt modelId="{6D5F3278-60FB-495C-844F-69213CB9A9AC}">
      <dgm:prSet/>
      <dgm:spPr/>
      <dgm:t>
        <a:bodyPr/>
        <a:lstStyle/>
        <a:p>
          <a:r>
            <a:rPr lang="en-US" dirty="0"/>
            <a:t>At least one episode of acute mania (full mania) and may or may not have a depressive episode.</a:t>
          </a:r>
        </a:p>
      </dgm:t>
    </dgm:pt>
    <dgm:pt modelId="{0E9B8BD8-AA12-4190-8DEE-FCBD49B929C0}" type="parTrans" cxnId="{0716FEA8-B6EA-4E94-BD20-A0747CCD78C7}">
      <dgm:prSet/>
      <dgm:spPr/>
      <dgm:t>
        <a:bodyPr/>
        <a:lstStyle/>
        <a:p>
          <a:endParaRPr lang="en-US"/>
        </a:p>
      </dgm:t>
    </dgm:pt>
    <dgm:pt modelId="{B2F344D6-C30A-4DA2-8CC1-1502D98BF8D8}" type="sibTrans" cxnId="{0716FEA8-B6EA-4E94-BD20-A0747CCD78C7}">
      <dgm:prSet/>
      <dgm:spPr/>
      <dgm:t>
        <a:bodyPr/>
        <a:lstStyle/>
        <a:p>
          <a:endParaRPr lang="en-US"/>
        </a:p>
      </dgm:t>
    </dgm:pt>
    <dgm:pt modelId="{824A9FB9-BE99-461B-B172-243B0CBA9B50}">
      <dgm:prSet/>
      <dgm:spPr/>
      <dgm:t>
        <a:bodyPr/>
        <a:lstStyle/>
        <a:p>
          <a:r>
            <a:rPr lang="en-US"/>
            <a:t>Bipolar II</a:t>
          </a:r>
        </a:p>
      </dgm:t>
    </dgm:pt>
    <dgm:pt modelId="{E916DABB-8C9F-46B2-A4CE-1AA0CE114AB7}" type="parTrans" cxnId="{31679C2B-06E9-4D2D-982D-E67C82EBC719}">
      <dgm:prSet/>
      <dgm:spPr/>
      <dgm:t>
        <a:bodyPr/>
        <a:lstStyle/>
        <a:p>
          <a:endParaRPr lang="en-US"/>
        </a:p>
      </dgm:t>
    </dgm:pt>
    <dgm:pt modelId="{6934FB13-849C-44EC-82BB-49F56DE341D1}" type="sibTrans" cxnId="{31679C2B-06E9-4D2D-982D-E67C82EBC719}">
      <dgm:prSet/>
      <dgm:spPr/>
      <dgm:t>
        <a:bodyPr/>
        <a:lstStyle/>
        <a:p>
          <a:endParaRPr lang="en-US"/>
        </a:p>
      </dgm:t>
    </dgm:pt>
    <dgm:pt modelId="{174CCF95-6394-4EFB-9F66-6040EFB38805}">
      <dgm:prSet/>
      <dgm:spPr/>
      <dgm:t>
        <a:bodyPr/>
        <a:lstStyle/>
        <a:p>
          <a:r>
            <a:rPr lang="en-US" dirty="0"/>
            <a:t>At least one major depressive episode (severe) with at least one episode of hypomania</a:t>
          </a:r>
        </a:p>
      </dgm:t>
    </dgm:pt>
    <dgm:pt modelId="{E1E03640-4CB0-4FF9-A8A9-57E2BA5F997B}" type="parTrans" cxnId="{AB80C464-8F3F-4EF8-A734-BF663E47DF1C}">
      <dgm:prSet/>
      <dgm:spPr/>
      <dgm:t>
        <a:bodyPr/>
        <a:lstStyle/>
        <a:p>
          <a:endParaRPr lang="en-US"/>
        </a:p>
      </dgm:t>
    </dgm:pt>
    <dgm:pt modelId="{E98D2715-D8C1-4B1C-9D6F-C5A26E32DA36}" type="sibTrans" cxnId="{AB80C464-8F3F-4EF8-A734-BF663E47DF1C}">
      <dgm:prSet/>
      <dgm:spPr/>
      <dgm:t>
        <a:bodyPr/>
        <a:lstStyle/>
        <a:p>
          <a:endParaRPr lang="en-US"/>
        </a:p>
      </dgm:t>
    </dgm:pt>
    <dgm:pt modelId="{A5437E6B-51FC-4316-8777-3E22CB6316B0}">
      <dgm:prSet/>
      <dgm:spPr/>
      <dgm:t>
        <a:bodyPr/>
        <a:lstStyle/>
        <a:p>
          <a:r>
            <a:rPr lang="en-US"/>
            <a:t>The difference between Type I and II is the severity of the manic episodes and depression.</a:t>
          </a:r>
        </a:p>
      </dgm:t>
    </dgm:pt>
    <dgm:pt modelId="{08A3DD43-64A4-46E0-9602-C59405AE4814}" type="parTrans" cxnId="{29D71D07-67EA-41CC-BFDF-7891F7632C0D}">
      <dgm:prSet/>
      <dgm:spPr/>
      <dgm:t>
        <a:bodyPr/>
        <a:lstStyle/>
        <a:p>
          <a:endParaRPr lang="en-US"/>
        </a:p>
      </dgm:t>
    </dgm:pt>
    <dgm:pt modelId="{A7564239-109D-44E7-9A99-B575005E9F27}" type="sibTrans" cxnId="{29D71D07-67EA-41CC-BFDF-7891F7632C0D}">
      <dgm:prSet/>
      <dgm:spPr/>
      <dgm:t>
        <a:bodyPr/>
        <a:lstStyle/>
        <a:p>
          <a:endParaRPr lang="en-US"/>
        </a:p>
      </dgm:t>
    </dgm:pt>
    <dgm:pt modelId="{C62D3224-5B7E-45AB-8100-9F1CCD8DBE86}">
      <dgm:prSet/>
      <dgm:spPr/>
      <dgm:t>
        <a:bodyPr/>
        <a:lstStyle/>
        <a:p>
          <a:r>
            <a:rPr lang="en-US"/>
            <a:t>Cyclothymic Disorder (Cyclothymia)</a:t>
          </a:r>
        </a:p>
      </dgm:t>
    </dgm:pt>
    <dgm:pt modelId="{48924DE1-DF1F-402F-A204-957DE835E86B}" type="parTrans" cxnId="{71ADC616-163C-4EC5-829D-1F4CA509455A}">
      <dgm:prSet/>
      <dgm:spPr/>
      <dgm:t>
        <a:bodyPr/>
        <a:lstStyle/>
        <a:p>
          <a:endParaRPr lang="en-US"/>
        </a:p>
      </dgm:t>
    </dgm:pt>
    <dgm:pt modelId="{95AA46D0-3A71-4502-90FD-21E4D2B47F78}" type="sibTrans" cxnId="{71ADC616-163C-4EC5-829D-1F4CA509455A}">
      <dgm:prSet/>
      <dgm:spPr/>
      <dgm:t>
        <a:bodyPr/>
        <a:lstStyle/>
        <a:p>
          <a:endParaRPr lang="en-US"/>
        </a:p>
      </dgm:t>
    </dgm:pt>
    <dgm:pt modelId="{A3D7EDBF-AA72-4B5D-9331-8A31363E6162}">
      <dgm:prSet/>
      <dgm:spPr/>
      <dgm:t>
        <a:bodyPr/>
        <a:lstStyle/>
        <a:p>
          <a:r>
            <a:rPr lang="en-US"/>
            <a:t>Milder, chronic form of bipolar disorder</a:t>
          </a:r>
        </a:p>
      </dgm:t>
    </dgm:pt>
    <dgm:pt modelId="{0E92D284-4C47-46BD-9446-ABAD971C99DC}" type="parTrans" cxnId="{8789894A-4305-484F-9BF7-165CA68038BA}">
      <dgm:prSet/>
      <dgm:spPr/>
      <dgm:t>
        <a:bodyPr/>
        <a:lstStyle/>
        <a:p>
          <a:endParaRPr lang="en-US"/>
        </a:p>
      </dgm:t>
    </dgm:pt>
    <dgm:pt modelId="{5A3B393A-5ECD-427C-9E4C-7E461B4ABEDA}" type="sibTrans" cxnId="{8789894A-4305-484F-9BF7-165CA68038BA}">
      <dgm:prSet/>
      <dgm:spPr/>
      <dgm:t>
        <a:bodyPr/>
        <a:lstStyle/>
        <a:p>
          <a:endParaRPr lang="en-US"/>
        </a:p>
      </dgm:t>
    </dgm:pt>
    <dgm:pt modelId="{FC757421-068D-4CC9-BB7B-5D819E7EF10E}">
      <dgm:prSet/>
      <dgm:spPr/>
      <dgm:t>
        <a:bodyPr/>
        <a:lstStyle/>
        <a:p>
          <a:r>
            <a:rPr lang="en-US"/>
            <a:t>Lasts at least 2 years in adults, 1 year in children/adolescents</a:t>
          </a:r>
        </a:p>
      </dgm:t>
    </dgm:pt>
    <dgm:pt modelId="{C106C617-F9EE-4675-B1A6-CF8E3E3B33EC}" type="parTrans" cxnId="{F94FBF38-58EF-4CA5-BABF-52A35769BE8B}">
      <dgm:prSet/>
      <dgm:spPr/>
      <dgm:t>
        <a:bodyPr/>
        <a:lstStyle/>
        <a:p>
          <a:endParaRPr lang="en-US"/>
        </a:p>
      </dgm:t>
    </dgm:pt>
    <dgm:pt modelId="{F4ED96DA-9B89-4DFC-81D3-61DC4E41220B}" type="sibTrans" cxnId="{F94FBF38-58EF-4CA5-BABF-52A35769BE8B}">
      <dgm:prSet/>
      <dgm:spPr/>
      <dgm:t>
        <a:bodyPr/>
        <a:lstStyle/>
        <a:p>
          <a:endParaRPr lang="en-US"/>
        </a:p>
      </dgm:t>
    </dgm:pt>
    <dgm:pt modelId="{1E27FBFC-DB52-4534-86A3-F1930CFB2919}">
      <dgm:prSet/>
      <dgm:spPr/>
      <dgm:t>
        <a:bodyPr/>
        <a:lstStyle/>
        <a:p>
          <a:r>
            <a:rPr lang="en-US"/>
            <a:t>Numerous periods with hypomanic and depressive symptoms</a:t>
          </a:r>
        </a:p>
      </dgm:t>
    </dgm:pt>
    <dgm:pt modelId="{A09762E2-711A-4BB3-871F-23CC6D84D20C}" type="parTrans" cxnId="{5C28C5A8-83AD-40E2-B298-4BCB3D30173B}">
      <dgm:prSet/>
      <dgm:spPr/>
      <dgm:t>
        <a:bodyPr/>
        <a:lstStyle/>
        <a:p>
          <a:endParaRPr lang="en-US"/>
        </a:p>
      </dgm:t>
    </dgm:pt>
    <dgm:pt modelId="{1486388E-370E-4A95-97FA-52EA101A4D11}" type="sibTrans" cxnId="{5C28C5A8-83AD-40E2-B298-4BCB3D30173B}">
      <dgm:prSet/>
      <dgm:spPr/>
      <dgm:t>
        <a:bodyPr/>
        <a:lstStyle/>
        <a:p>
          <a:endParaRPr lang="en-US"/>
        </a:p>
      </dgm:t>
    </dgm:pt>
    <dgm:pt modelId="{1D4AC0DA-B69D-45A9-A44A-33406F308C91}">
      <dgm:prSet/>
      <dgm:spPr/>
      <dgm:t>
        <a:bodyPr/>
        <a:lstStyle/>
        <a:p>
          <a:r>
            <a:rPr lang="en-US"/>
            <a:t>Does not meet criteria for mania or major depressive episode</a:t>
          </a:r>
        </a:p>
      </dgm:t>
    </dgm:pt>
    <dgm:pt modelId="{048F311B-8891-4773-9FF4-F959DDFA0B19}" type="parTrans" cxnId="{76A5F1D6-EC22-409E-AB63-B8BC4695687C}">
      <dgm:prSet/>
      <dgm:spPr/>
      <dgm:t>
        <a:bodyPr/>
        <a:lstStyle/>
        <a:p>
          <a:endParaRPr lang="en-US"/>
        </a:p>
      </dgm:t>
    </dgm:pt>
    <dgm:pt modelId="{739103BE-4F65-4400-806D-6F4590237CC2}" type="sibTrans" cxnId="{76A5F1D6-EC22-409E-AB63-B8BC4695687C}">
      <dgm:prSet/>
      <dgm:spPr/>
      <dgm:t>
        <a:bodyPr/>
        <a:lstStyle/>
        <a:p>
          <a:endParaRPr lang="en-US"/>
        </a:p>
      </dgm:t>
    </dgm:pt>
    <dgm:pt modelId="{D4A8BA73-81F2-4F21-A071-9C1F6212946C}">
      <dgm:prSet/>
      <dgm:spPr/>
      <dgm:t>
        <a:bodyPr/>
        <a:lstStyle/>
        <a:p>
          <a:r>
            <a:rPr lang="en-US"/>
            <a:t>Symptoms do not clear for more than 2 months at a time</a:t>
          </a:r>
        </a:p>
      </dgm:t>
    </dgm:pt>
    <dgm:pt modelId="{EF98B3F0-AAA8-48EA-B207-89A38CEC7E09}" type="parTrans" cxnId="{70563057-9CDF-4425-952D-F5921E1C6F3B}">
      <dgm:prSet/>
      <dgm:spPr/>
      <dgm:t>
        <a:bodyPr/>
        <a:lstStyle/>
        <a:p>
          <a:endParaRPr lang="en-US"/>
        </a:p>
      </dgm:t>
    </dgm:pt>
    <dgm:pt modelId="{14A0BC54-F534-4AE2-9E0C-3C9775F814CD}" type="sibTrans" cxnId="{70563057-9CDF-4425-952D-F5921E1C6F3B}">
      <dgm:prSet/>
      <dgm:spPr/>
      <dgm:t>
        <a:bodyPr/>
        <a:lstStyle/>
        <a:p>
          <a:endParaRPr lang="en-US"/>
        </a:p>
      </dgm:t>
    </dgm:pt>
    <dgm:pt modelId="{2156E3A3-1333-F04A-AC02-E7CF0EED490B}" type="pres">
      <dgm:prSet presAssocID="{5A24A1F4-7472-4FB0-9A9B-6613A265D0E8}" presName="linear" presStyleCnt="0">
        <dgm:presLayoutVars>
          <dgm:dir/>
          <dgm:animLvl val="lvl"/>
          <dgm:resizeHandles val="exact"/>
        </dgm:presLayoutVars>
      </dgm:prSet>
      <dgm:spPr/>
    </dgm:pt>
    <dgm:pt modelId="{ABB3ED00-0738-0B46-ADF1-FF40FA349B2A}" type="pres">
      <dgm:prSet presAssocID="{73216CA9-D1F9-4CD0-BE32-295ADCC30A57}" presName="parentLin" presStyleCnt="0"/>
      <dgm:spPr/>
    </dgm:pt>
    <dgm:pt modelId="{17E02FCC-7A70-F941-9D2E-534947471721}" type="pres">
      <dgm:prSet presAssocID="{73216CA9-D1F9-4CD0-BE32-295ADCC30A57}" presName="parentLeftMargin" presStyleLbl="node1" presStyleIdx="0" presStyleCnt="3"/>
      <dgm:spPr/>
    </dgm:pt>
    <dgm:pt modelId="{EFE56469-E2A0-184A-955C-4B9F1559ED04}" type="pres">
      <dgm:prSet presAssocID="{73216CA9-D1F9-4CD0-BE32-295ADCC30A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02F4FB-0D4A-164B-A286-6B6B9B9964E7}" type="pres">
      <dgm:prSet presAssocID="{73216CA9-D1F9-4CD0-BE32-295ADCC30A57}" presName="negativeSpace" presStyleCnt="0"/>
      <dgm:spPr/>
    </dgm:pt>
    <dgm:pt modelId="{011010F7-84E9-B646-B9C9-8DBA8330C415}" type="pres">
      <dgm:prSet presAssocID="{73216CA9-D1F9-4CD0-BE32-295ADCC30A57}" presName="childText" presStyleLbl="conFgAcc1" presStyleIdx="0" presStyleCnt="3">
        <dgm:presLayoutVars>
          <dgm:bulletEnabled val="1"/>
        </dgm:presLayoutVars>
      </dgm:prSet>
      <dgm:spPr/>
    </dgm:pt>
    <dgm:pt modelId="{AF651C5A-C353-D145-B1FC-5E2EDED491DE}" type="pres">
      <dgm:prSet presAssocID="{A8BB5B62-0B97-4365-92FD-90854910CFA3}" presName="spaceBetweenRectangles" presStyleCnt="0"/>
      <dgm:spPr/>
    </dgm:pt>
    <dgm:pt modelId="{6E5912FD-6D80-D84C-8669-22F99C333387}" type="pres">
      <dgm:prSet presAssocID="{824A9FB9-BE99-461B-B172-243B0CBA9B50}" presName="parentLin" presStyleCnt="0"/>
      <dgm:spPr/>
    </dgm:pt>
    <dgm:pt modelId="{F48DCD58-1E49-384D-AFA1-0AE25260BD80}" type="pres">
      <dgm:prSet presAssocID="{824A9FB9-BE99-461B-B172-243B0CBA9B50}" presName="parentLeftMargin" presStyleLbl="node1" presStyleIdx="0" presStyleCnt="3"/>
      <dgm:spPr/>
    </dgm:pt>
    <dgm:pt modelId="{0FA2DCEF-DA6D-C240-B7E2-21D8A801380B}" type="pres">
      <dgm:prSet presAssocID="{824A9FB9-BE99-461B-B172-243B0CBA9B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135A37-C8C4-804D-BE64-5CE0A8445133}" type="pres">
      <dgm:prSet presAssocID="{824A9FB9-BE99-461B-B172-243B0CBA9B50}" presName="negativeSpace" presStyleCnt="0"/>
      <dgm:spPr/>
    </dgm:pt>
    <dgm:pt modelId="{71615E43-120F-6C42-A24F-7079483A7DF2}" type="pres">
      <dgm:prSet presAssocID="{824A9FB9-BE99-461B-B172-243B0CBA9B50}" presName="childText" presStyleLbl="conFgAcc1" presStyleIdx="1" presStyleCnt="3">
        <dgm:presLayoutVars>
          <dgm:bulletEnabled val="1"/>
        </dgm:presLayoutVars>
      </dgm:prSet>
      <dgm:spPr/>
    </dgm:pt>
    <dgm:pt modelId="{6CD2955A-90EC-6041-BF7F-766AF67F33C4}" type="pres">
      <dgm:prSet presAssocID="{6934FB13-849C-44EC-82BB-49F56DE341D1}" presName="spaceBetweenRectangles" presStyleCnt="0"/>
      <dgm:spPr/>
    </dgm:pt>
    <dgm:pt modelId="{9BB3B6A6-1AE2-7F4A-BB71-9506D1DDE6B4}" type="pres">
      <dgm:prSet presAssocID="{C62D3224-5B7E-45AB-8100-9F1CCD8DBE86}" presName="parentLin" presStyleCnt="0"/>
      <dgm:spPr/>
    </dgm:pt>
    <dgm:pt modelId="{E326A0C5-DB24-264A-8E46-6BA280BA79C7}" type="pres">
      <dgm:prSet presAssocID="{C62D3224-5B7E-45AB-8100-9F1CCD8DBE86}" presName="parentLeftMargin" presStyleLbl="node1" presStyleIdx="1" presStyleCnt="3"/>
      <dgm:spPr/>
    </dgm:pt>
    <dgm:pt modelId="{5B79DC84-0684-3A4B-BCE5-F24E0C60B97F}" type="pres">
      <dgm:prSet presAssocID="{C62D3224-5B7E-45AB-8100-9F1CCD8DBE8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211B48-59D4-874A-969F-13E80A170E1A}" type="pres">
      <dgm:prSet presAssocID="{C62D3224-5B7E-45AB-8100-9F1CCD8DBE86}" presName="negativeSpace" presStyleCnt="0"/>
      <dgm:spPr/>
    </dgm:pt>
    <dgm:pt modelId="{E1C26125-352C-6A40-9BA5-726BCA955AAD}" type="pres">
      <dgm:prSet presAssocID="{C62D3224-5B7E-45AB-8100-9F1CCD8DBE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D71D07-67EA-41CC-BFDF-7891F7632C0D}" srcId="{824A9FB9-BE99-461B-B172-243B0CBA9B50}" destId="{A5437E6B-51FC-4316-8777-3E22CB6316B0}" srcOrd="1" destOrd="0" parTransId="{08A3DD43-64A4-46E0-9602-C59405AE4814}" sibTransId="{A7564239-109D-44E7-9A99-B575005E9F27}"/>
    <dgm:cxn modelId="{71ADC616-163C-4EC5-829D-1F4CA509455A}" srcId="{5A24A1F4-7472-4FB0-9A9B-6613A265D0E8}" destId="{C62D3224-5B7E-45AB-8100-9F1CCD8DBE86}" srcOrd="2" destOrd="0" parTransId="{48924DE1-DF1F-402F-A204-957DE835E86B}" sibTransId="{95AA46D0-3A71-4502-90FD-21E4D2B47F78}"/>
    <dgm:cxn modelId="{9CF8CC18-DE78-9143-A205-E5CD7E224BC0}" type="presOf" srcId="{174CCF95-6394-4EFB-9F66-6040EFB38805}" destId="{71615E43-120F-6C42-A24F-7079483A7DF2}" srcOrd="0" destOrd="0" presId="urn:microsoft.com/office/officeart/2005/8/layout/list1"/>
    <dgm:cxn modelId="{01064D1D-C7E8-684E-ADF9-FF7112432895}" type="presOf" srcId="{C62D3224-5B7E-45AB-8100-9F1CCD8DBE86}" destId="{5B79DC84-0684-3A4B-BCE5-F24E0C60B97F}" srcOrd="1" destOrd="0" presId="urn:microsoft.com/office/officeart/2005/8/layout/list1"/>
    <dgm:cxn modelId="{31679C2B-06E9-4D2D-982D-E67C82EBC719}" srcId="{5A24A1F4-7472-4FB0-9A9B-6613A265D0E8}" destId="{824A9FB9-BE99-461B-B172-243B0CBA9B50}" srcOrd="1" destOrd="0" parTransId="{E916DABB-8C9F-46B2-A4CE-1AA0CE114AB7}" sibTransId="{6934FB13-849C-44EC-82BB-49F56DE341D1}"/>
    <dgm:cxn modelId="{87B0B735-E283-3947-B379-2DDE86EEDFF3}" type="presOf" srcId="{C62D3224-5B7E-45AB-8100-9F1CCD8DBE86}" destId="{E326A0C5-DB24-264A-8E46-6BA280BA79C7}" srcOrd="0" destOrd="0" presId="urn:microsoft.com/office/officeart/2005/8/layout/list1"/>
    <dgm:cxn modelId="{6B046636-9C27-ED49-9CFB-F79BD4CD51C2}" type="presOf" srcId="{73216CA9-D1F9-4CD0-BE32-295ADCC30A57}" destId="{17E02FCC-7A70-F941-9D2E-534947471721}" srcOrd="0" destOrd="0" presId="urn:microsoft.com/office/officeart/2005/8/layout/list1"/>
    <dgm:cxn modelId="{F94FBF38-58EF-4CA5-BABF-52A35769BE8B}" srcId="{A3D7EDBF-AA72-4B5D-9331-8A31363E6162}" destId="{FC757421-068D-4CC9-BB7B-5D819E7EF10E}" srcOrd="0" destOrd="0" parTransId="{C106C617-F9EE-4675-B1A6-CF8E3E3B33EC}" sibTransId="{F4ED96DA-9B89-4DFC-81D3-61DC4E41220B}"/>
    <dgm:cxn modelId="{B6A0D738-84C9-4349-9E7B-FD9C959E5CE9}" type="presOf" srcId="{D4A8BA73-81F2-4F21-A071-9C1F6212946C}" destId="{E1C26125-352C-6A40-9BA5-726BCA955AAD}" srcOrd="0" destOrd="4" presId="urn:microsoft.com/office/officeart/2005/8/layout/list1"/>
    <dgm:cxn modelId="{8789894A-4305-484F-9BF7-165CA68038BA}" srcId="{C62D3224-5B7E-45AB-8100-9F1CCD8DBE86}" destId="{A3D7EDBF-AA72-4B5D-9331-8A31363E6162}" srcOrd="0" destOrd="0" parTransId="{0E92D284-4C47-46BD-9446-ABAD971C99DC}" sibTransId="{5A3B393A-5ECD-427C-9E4C-7E461B4ABEDA}"/>
    <dgm:cxn modelId="{70563057-9CDF-4425-952D-F5921E1C6F3B}" srcId="{1E27FBFC-DB52-4534-86A3-F1930CFB2919}" destId="{D4A8BA73-81F2-4F21-A071-9C1F6212946C}" srcOrd="1" destOrd="0" parTransId="{EF98B3F0-AAA8-48EA-B207-89A38CEC7E09}" sibTransId="{14A0BC54-F534-4AE2-9E0C-3C9775F814CD}"/>
    <dgm:cxn modelId="{AB80C464-8F3F-4EF8-A734-BF663E47DF1C}" srcId="{824A9FB9-BE99-461B-B172-243B0CBA9B50}" destId="{174CCF95-6394-4EFB-9F66-6040EFB38805}" srcOrd="0" destOrd="0" parTransId="{E1E03640-4CB0-4FF9-A8A9-57E2BA5F997B}" sibTransId="{E98D2715-D8C1-4B1C-9D6F-C5A26E32DA36}"/>
    <dgm:cxn modelId="{71D51672-B21F-400B-BBAD-2E5E1B1B3F7E}" srcId="{5A24A1F4-7472-4FB0-9A9B-6613A265D0E8}" destId="{73216CA9-D1F9-4CD0-BE32-295ADCC30A57}" srcOrd="0" destOrd="0" parTransId="{EA747B18-8406-4E18-8CA8-CFE4F65B7610}" sibTransId="{A8BB5B62-0B97-4365-92FD-90854910CFA3}"/>
    <dgm:cxn modelId="{937A2198-7663-6F4A-8495-5D26BB1FEFCC}" type="presOf" srcId="{73216CA9-D1F9-4CD0-BE32-295ADCC30A57}" destId="{EFE56469-E2A0-184A-955C-4B9F1559ED04}" srcOrd="1" destOrd="0" presId="urn:microsoft.com/office/officeart/2005/8/layout/list1"/>
    <dgm:cxn modelId="{5C28C5A8-83AD-40E2-B298-4BCB3D30173B}" srcId="{C62D3224-5B7E-45AB-8100-9F1CCD8DBE86}" destId="{1E27FBFC-DB52-4534-86A3-F1930CFB2919}" srcOrd="1" destOrd="0" parTransId="{A09762E2-711A-4BB3-871F-23CC6D84D20C}" sibTransId="{1486388E-370E-4A95-97FA-52EA101A4D11}"/>
    <dgm:cxn modelId="{0716FEA8-B6EA-4E94-BD20-A0747CCD78C7}" srcId="{73216CA9-D1F9-4CD0-BE32-295ADCC30A57}" destId="{6D5F3278-60FB-495C-844F-69213CB9A9AC}" srcOrd="0" destOrd="0" parTransId="{0E9B8BD8-AA12-4190-8DEE-FCBD49B929C0}" sibTransId="{B2F344D6-C30A-4DA2-8CC1-1502D98BF8D8}"/>
    <dgm:cxn modelId="{4FE190B2-89ED-2C49-8ABD-0DD78BC95E62}" type="presOf" srcId="{FC757421-068D-4CC9-BB7B-5D819E7EF10E}" destId="{E1C26125-352C-6A40-9BA5-726BCA955AAD}" srcOrd="0" destOrd="1" presId="urn:microsoft.com/office/officeart/2005/8/layout/list1"/>
    <dgm:cxn modelId="{7CDAA3B3-45F4-864F-BC00-8001CEEB9899}" type="presOf" srcId="{1D4AC0DA-B69D-45A9-A44A-33406F308C91}" destId="{E1C26125-352C-6A40-9BA5-726BCA955AAD}" srcOrd="0" destOrd="3" presId="urn:microsoft.com/office/officeart/2005/8/layout/list1"/>
    <dgm:cxn modelId="{4A09F3C0-8DEC-4F48-BFD4-909ED4D7C38B}" type="presOf" srcId="{A3D7EDBF-AA72-4B5D-9331-8A31363E6162}" destId="{E1C26125-352C-6A40-9BA5-726BCA955AAD}" srcOrd="0" destOrd="0" presId="urn:microsoft.com/office/officeart/2005/8/layout/list1"/>
    <dgm:cxn modelId="{9810D8C1-1212-A948-81D3-CA558B8B6C18}" type="presOf" srcId="{824A9FB9-BE99-461B-B172-243B0CBA9B50}" destId="{F48DCD58-1E49-384D-AFA1-0AE25260BD80}" srcOrd="0" destOrd="0" presId="urn:microsoft.com/office/officeart/2005/8/layout/list1"/>
    <dgm:cxn modelId="{C6D989D3-ED36-C44A-9A6C-E559B06E6B45}" type="presOf" srcId="{5A24A1F4-7472-4FB0-9A9B-6613A265D0E8}" destId="{2156E3A3-1333-F04A-AC02-E7CF0EED490B}" srcOrd="0" destOrd="0" presId="urn:microsoft.com/office/officeart/2005/8/layout/list1"/>
    <dgm:cxn modelId="{76A5F1D6-EC22-409E-AB63-B8BC4695687C}" srcId="{1E27FBFC-DB52-4534-86A3-F1930CFB2919}" destId="{1D4AC0DA-B69D-45A9-A44A-33406F308C91}" srcOrd="0" destOrd="0" parTransId="{048F311B-8891-4773-9FF4-F959DDFA0B19}" sibTransId="{739103BE-4F65-4400-806D-6F4590237CC2}"/>
    <dgm:cxn modelId="{894467E7-2A7C-B44E-ABD6-55047939AEBE}" type="presOf" srcId="{1E27FBFC-DB52-4534-86A3-F1930CFB2919}" destId="{E1C26125-352C-6A40-9BA5-726BCA955AAD}" srcOrd="0" destOrd="2" presId="urn:microsoft.com/office/officeart/2005/8/layout/list1"/>
    <dgm:cxn modelId="{57072EE8-7D4D-CF4D-A86E-C6C66B25DEA1}" type="presOf" srcId="{824A9FB9-BE99-461B-B172-243B0CBA9B50}" destId="{0FA2DCEF-DA6D-C240-B7E2-21D8A801380B}" srcOrd="1" destOrd="0" presId="urn:microsoft.com/office/officeart/2005/8/layout/list1"/>
    <dgm:cxn modelId="{CB83EDEB-82C3-7646-89EC-146C7FAC4B21}" type="presOf" srcId="{A5437E6B-51FC-4316-8777-3E22CB6316B0}" destId="{71615E43-120F-6C42-A24F-7079483A7DF2}" srcOrd="0" destOrd="1" presId="urn:microsoft.com/office/officeart/2005/8/layout/list1"/>
    <dgm:cxn modelId="{2189FCF9-7B99-0A49-8CB6-F538065B736C}" type="presOf" srcId="{6D5F3278-60FB-495C-844F-69213CB9A9AC}" destId="{011010F7-84E9-B646-B9C9-8DBA8330C415}" srcOrd="0" destOrd="0" presId="urn:microsoft.com/office/officeart/2005/8/layout/list1"/>
    <dgm:cxn modelId="{42651D27-9184-D345-85C5-61F65011AD8A}" type="presParOf" srcId="{2156E3A3-1333-F04A-AC02-E7CF0EED490B}" destId="{ABB3ED00-0738-0B46-ADF1-FF40FA349B2A}" srcOrd="0" destOrd="0" presId="urn:microsoft.com/office/officeart/2005/8/layout/list1"/>
    <dgm:cxn modelId="{D647C126-D4AA-EC49-9AA7-2BB3F2CF68BC}" type="presParOf" srcId="{ABB3ED00-0738-0B46-ADF1-FF40FA349B2A}" destId="{17E02FCC-7A70-F941-9D2E-534947471721}" srcOrd="0" destOrd="0" presId="urn:microsoft.com/office/officeart/2005/8/layout/list1"/>
    <dgm:cxn modelId="{481C2C49-425C-6A48-B389-284C2213C902}" type="presParOf" srcId="{ABB3ED00-0738-0B46-ADF1-FF40FA349B2A}" destId="{EFE56469-E2A0-184A-955C-4B9F1559ED04}" srcOrd="1" destOrd="0" presId="urn:microsoft.com/office/officeart/2005/8/layout/list1"/>
    <dgm:cxn modelId="{852E34DD-00C1-ED46-933B-87BB1E2527D8}" type="presParOf" srcId="{2156E3A3-1333-F04A-AC02-E7CF0EED490B}" destId="{CF02F4FB-0D4A-164B-A286-6B6B9B9964E7}" srcOrd="1" destOrd="0" presId="urn:microsoft.com/office/officeart/2005/8/layout/list1"/>
    <dgm:cxn modelId="{9A9FD010-058A-4642-B5DA-4A8FA31E9E98}" type="presParOf" srcId="{2156E3A3-1333-F04A-AC02-E7CF0EED490B}" destId="{011010F7-84E9-B646-B9C9-8DBA8330C415}" srcOrd="2" destOrd="0" presId="urn:microsoft.com/office/officeart/2005/8/layout/list1"/>
    <dgm:cxn modelId="{09B44829-008E-6344-9D7A-AB15201C1025}" type="presParOf" srcId="{2156E3A3-1333-F04A-AC02-E7CF0EED490B}" destId="{AF651C5A-C353-D145-B1FC-5E2EDED491DE}" srcOrd="3" destOrd="0" presId="urn:microsoft.com/office/officeart/2005/8/layout/list1"/>
    <dgm:cxn modelId="{CAE33934-9B73-C946-9AB1-725DD6DDE2A9}" type="presParOf" srcId="{2156E3A3-1333-F04A-AC02-E7CF0EED490B}" destId="{6E5912FD-6D80-D84C-8669-22F99C333387}" srcOrd="4" destOrd="0" presId="urn:microsoft.com/office/officeart/2005/8/layout/list1"/>
    <dgm:cxn modelId="{F99E32D8-6455-4448-AF5D-F0D5F97BCB0C}" type="presParOf" srcId="{6E5912FD-6D80-D84C-8669-22F99C333387}" destId="{F48DCD58-1E49-384D-AFA1-0AE25260BD80}" srcOrd="0" destOrd="0" presId="urn:microsoft.com/office/officeart/2005/8/layout/list1"/>
    <dgm:cxn modelId="{19A31668-422E-E443-A63D-9B2EAC9CDDE6}" type="presParOf" srcId="{6E5912FD-6D80-D84C-8669-22F99C333387}" destId="{0FA2DCEF-DA6D-C240-B7E2-21D8A801380B}" srcOrd="1" destOrd="0" presId="urn:microsoft.com/office/officeart/2005/8/layout/list1"/>
    <dgm:cxn modelId="{6B682111-032F-664E-9CB0-D73462B7FD64}" type="presParOf" srcId="{2156E3A3-1333-F04A-AC02-E7CF0EED490B}" destId="{5B135A37-C8C4-804D-BE64-5CE0A8445133}" srcOrd="5" destOrd="0" presId="urn:microsoft.com/office/officeart/2005/8/layout/list1"/>
    <dgm:cxn modelId="{C318FAF5-556B-F441-A6DC-0B6BA9C830C9}" type="presParOf" srcId="{2156E3A3-1333-F04A-AC02-E7CF0EED490B}" destId="{71615E43-120F-6C42-A24F-7079483A7DF2}" srcOrd="6" destOrd="0" presId="urn:microsoft.com/office/officeart/2005/8/layout/list1"/>
    <dgm:cxn modelId="{5FE76F29-E088-3D43-A2DC-FF3E086155DF}" type="presParOf" srcId="{2156E3A3-1333-F04A-AC02-E7CF0EED490B}" destId="{6CD2955A-90EC-6041-BF7F-766AF67F33C4}" srcOrd="7" destOrd="0" presId="urn:microsoft.com/office/officeart/2005/8/layout/list1"/>
    <dgm:cxn modelId="{BC13A505-5218-1248-A1D8-945CBBE7F548}" type="presParOf" srcId="{2156E3A3-1333-F04A-AC02-E7CF0EED490B}" destId="{9BB3B6A6-1AE2-7F4A-BB71-9506D1DDE6B4}" srcOrd="8" destOrd="0" presId="urn:microsoft.com/office/officeart/2005/8/layout/list1"/>
    <dgm:cxn modelId="{9F608FC2-61DF-4842-8CD4-1D1C532728AF}" type="presParOf" srcId="{9BB3B6A6-1AE2-7F4A-BB71-9506D1DDE6B4}" destId="{E326A0C5-DB24-264A-8E46-6BA280BA79C7}" srcOrd="0" destOrd="0" presId="urn:microsoft.com/office/officeart/2005/8/layout/list1"/>
    <dgm:cxn modelId="{BE366D68-8517-0D46-81FC-64640E571936}" type="presParOf" srcId="{9BB3B6A6-1AE2-7F4A-BB71-9506D1DDE6B4}" destId="{5B79DC84-0684-3A4B-BCE5-F24E0C60B97F}" srcOrd="1" destOrd="0" presId="urn:microsoft.com/office/officeart/2005/8/layout/list1"/>
    <dgm:cxn modelId="{AE9ED82F-24DF-6346-81CE-99C319FA2CA1}" type="presParOf" srcId="{2156E3A3-1333-F04A-AC02-E7CF0EED490B}" destId="{12211B48-59D4-874A-969F-13E80A170E1A}" srcOrd="9" destOrd="0" presId="urn:microsoft.com/office/officeart/2005/8/layout/list1"/>
    <dgm:cxn modelId="{181424E8-F64E-8B43-BC73-BFC925C4F759}" type="presParOf" srcId="{2156E3A3-1333-F04A-AC02-E7CF0EED490B}" destId="{E1C26125-352C-6A40-9BA5-726BCA955A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02D53-924A-4F69-89B6-1E85F9DB3B08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B4A39C-FF17-481D-ADCB-20E7D2B92595}">
      <dgm:prSet/>
      <dgm:spPr/>
      <dgm:t>
        <a:bodyPr/>
        <a:lstStyle/>
        <a:p>
          <a:pPr>
            <a:defRPr b="1"/>
          </a:pPr>
          <a:r>
            <a:rPr lang="en-US"/>
            <a:t>Lithium</a:t>
          </a:r>
        </a:p>
      </dgm:t>
    </dgm:pt>
    <dgm:pt modelId="{43F77E43-539D-4B92-BC3B-2F58C32927E3}" type="parTrans" cxnId="{5F6C6271-BF34-4568-AED5-E579B87A8063}">
      <dgm:prSet/>
      <dgm:spPr/>
      <dgm:t>
        <a:bodyPr/>
        <a:lstStyle/>
        <a:p>
          <a:endParaRPr lang="en-US"/>
        </a:p>
      </dgm:t>
    </dgm:pt>
    <dgm:pt modelId="{D0D2CA31-38FF-4B8B-9E5E-EA9B84048C8A}" type="sibTrans" cxnId="{5F6C6271-BF34-4568-AED5-E579B87A8063}">
      <dgm:prSet/>
      <dgm:spPr/>
      <dgm:t>
        <a:bodyPr/>
        <a:lstStyle/>
        <a:p>
          <a:endParaRPr lang="en-US"/>
        </a:p>
      </dgm:t>
    </dgm:pt>
    <dgm:pt modelId="{46CF6AD3-AAB2-4B4E-B2A2-14CBC8B346FE}">
      <dgm:prSet/>
      <dgm:spPr/>
      <dgm:t>
        <a:bodyPr/>
        <a:lstStyle/>
        <a:p>
          <a:r>
            <a:rPr lang="en-US"/>
            <a:t>Up to 80% receive at least some relief with this mood stabilizer</a:t>
          </a:r>
        </a:p>
      </dgm:t>
    </dgm:pt>
    <dgm:pt modelId="{965D1C84-745A-454A-9C3E-4EC52F3F5114}" type="parTrans" cxnId="{15F5B819-6572-4AA8-B1AF-EF98CE7161F8}">
      <dgm:prSet/>
      <dgm:spPr/>
      <dgm:t>
        <a:bodyPr/>
        <a:lstStyle/>
        <a:p>
          <a:endParaRPr lang="en-US"/>
        </a:p>
      </dgm:t>
    </dgm:pt>
    <dgm:pt modelId="{3B084E50-1805-45D4-B6A8-F4D0EB537C67}" type="sibTrans" cxnId="{15F5B819-6572-4AA8-B1AF-EF98CE7161F8}">
      <dgm:prSet/>
      <dgm:spPr/>
      <dgm:t>
        <a:bodyPr/>
        <a:lstStyle/>
        <a:p>
          <a:endParaRPr lang="en-US"/>
        </a:p>
      </dgm:t>
    </dgm:pt>
    <dgm:pt modelId="{3B9148F1-811A-4D18-9969-5E71DC48161C}">
      <dgm:prSet/>
      <dgm:spPr/>
      <dgm:t>
        <a:bodyPr/>
        <a:lstStyle/>
        <a:p>
          <a:r>
            <a:rPr lang="en-US"/>
            <a:t>Potentially serious side effect</a:t>
          </a:r>
        </a:p>
      </dgm:t>
    </dgm:pt>
    <dgm:pt modelId="{ED372DA5-9D6D-4301-9F5A-B6F3B6FDC491}" type="parTrans" cxnId="{74F2CABF-F32C-454F-ADA7-AAD2AADF83E0}">
      <dgm:prSet/>
      <dgm:spPr/>
      <dgm:t>
        <a:bodyPr/>
        <a:lstStyle/>
        <a:p>
          <a:endParaRPr lang="en-US"/>
        </a:p>
      </dgm:t>
    </dgm:pt>
    <dgm:pt modelId="{D03EB264-589F-4AE2-83C0-77195B06E476}" type="sibTrans" cxnId="{74F2CABF-F32C-454F-ADA7-AAD2AADF83E0}">
      <dgm:prSet/>
      <dgm:spPr/>
      <dgm:t>
        <a:bodyPr/>
        <a:lstStyle/>
        <a:p>
          <a:endParaRPr lang="en-US"/>
        </a:p>
      </dgm:t>
    </dgm:pt>
    <dgm:pt modelId="{32A22346-7541-41D3-8794-F5111203D87F}">
      <dgm:prSet/>
      <dgm:spPr/>
      <dgm:t>
        <a:bodyPr/>
        <a:lstStyle/>
        <a:p>
          <a:r>
            <a:rPr lang="en-US"/>
            <a:t>Lithium toxicity</a:t>
          </a:r>
        </a:p>
      </dgm:t>
    </dgm:pt>
    <dgm:pt modelId="{17C655BE-32D5-41D8-B214-0619B80D9DCD}" type="parTrans" cxnId="{58C8C05E-3B95-4684-9C41-9C1C580342D6}">
      <dgm:prSet/>
      <dgm:spPr/>
      <dgm:t>
        <a:bodyPr/>
        <a:lstStyle/>
        <a:p>
          <a:endParaRPr lang="en-US"/>
        </a:p>
      </dgm:t>
    </dgm:pt>
    <dgm:pt modelId="{21E18255-5272-48B0-BDAF-AA373994BBCF}" type="sibTrans" cxnId="{58C8C05E-3B95-4684-9C41-9C1C580342D6}">
      <dgm:prSet/>
      <dgm:spPr/>
      <dgm:t>
        <a:bodyPr/>
        <a:lstStyle/>
        <a:p>
          <a:endParaRPr lang="en-US"/>
        </a:p>
      </dgm:t>
    </dgm:pt>
    <dgm:pt modelId="{4FBEDEF9-F676-4751-AAD1-2DDCDA910F63}">
      <dgm:prSet/>
      <dgm:spPr/>
      <dgm:t>
        <a:bodyPr/>
        <a:lstStyle/>
        <a:p>
          <a:pPr>
            <a:defRPr b="1"/>
          </a:pPr>
          <a:r>
            <a:rPr lang="en-US" dirty="0"/>
            <a:t>Newer mood stabilizers</a:t>
          </a:r>
        </a:p>
      </dgm:t>
    </dgm:pt>
    <dgm:pt modelId="{CBD07ACF-C121-4723-9FC4-BE38F6B78CF5}" type="parTrans" cxnId="{E8863F24-B230-4CD1-A33B-080FE258A5FF}">
      <dgm:prSet/>
      <dgm:spPr/>
      <dgm:t>
        <a:bodyPr/>
        <a:lstStyle/>
        <a:p>
          <a:endParaRPr lang="en-US"/>
        </a:p>
      </dgm:t>
    </dgm:pt>
    <dgm:pt modelId="{A3539BB5-E95E-4146-977A-847E939DD3DB}" type="sibTrans" cxnId="{E8863F24-B230-4CD1-A33B-080FE258A5FF}">
      <dgm:prSet/>
      <dgm:spPr/>
      <dgm:t>
        <a:bodyPr/>
        <a:lstStyle/>
        <a:p>
          <a:endParaRPr lang="en-US"/>
        </a:p>
      </dgm:t>
    </dgm:pt>
    <dgm:pt modelId="{F69D6799-89DE-405A-A384-68E5CBCC603A}">
      <dgm:prSet/>
      <dgm:spPr/>
      <dgm:t>
        <a:bodyPr/>
        <a:lstStyle/>
        <a:p>
          <a:r>
            <a:rPr lang="en-US" dirty="0"/>
            <a:t>Anticonvulsants </a:t>
          </a:r>
        </a:p>
      </dgm:t>
    </dgm:pt>
    <dgm:pt modelId="{F4F867C6-1A16-4DF8-824B-6182E4F98549}" type="parTrans" cxnId="{603F7B61-9605-4CE6-8CA0-E4A45DA2B0D4}">
      <dgm:prSet/>
      <dgm:spPr/>
      <dgm:t>
        <a:bodyPr/>
        <a:lstStyle/>
        <a:p>
          <a:endParaRPr lang="en-US"/>
        </a:p>
      </dgm:t>
    </dgm:pt>
    <dgm:pt modelId="{A3CEDDBA-A081-409C-87B4-3AE840224E9D}" type="sibTrans" cxnId="{603F7B61-9605-4CE6-8CA0-E4A45DA2B0D4}">
      <dgm:prSet/>
      <dgm:spPr/>
      <dgm:t>
        <a:bodyPr/>
        <a:lstStyle/>
        <a:p>
          <a:endParaRPr lang="en-US"/>
        </a:p>
      </dgm:t>
    </dgm:pt>
    <dgm:pt modelId="{70E9C14F-8416-4FBA-A6A8-CAD45B6B0ECD}">
      <dgm:prSet/>
      <dgm:spPr/>
      <dgm:t>
        <a:bodyPr/>
        <a:lstStyle/>
        <a:p>
          <a:r>
            <a:rPr lang="en-US"/>
            <a:t>Depakote</a:t>
          </a:r>
        </a:p>
      </dgm:t>
    </dgm:pt>
    <dgm:pt modelId="{5FF68DE9-EF09-4B1A-A041-2537B242BF5F}" type="parTrans" cxnId="{570C22C9-A8F2-4CFB-B56B-9DFAAC97E1F1}">
      <dgm:prSet/>
      <dgm:spPr/>
      <dgm:t>
        <a:bodyPr/>
        <a:lstStyle/>
        <a:p>
          <a:endParaRPr lang="en-US"/>
        </a:p>
      </dgm:t>
    </dgm:pt>
    <dgm:pt modelId="{A38A071B-5331-46A6-98F9-10B2BC41A3D7}" type="sibTrans" cxnId="{570C22C9-A8F2-4CFB-B56B-9DFAAC97E1F1}">
      <dgm:prSet/>
      <dgm:spPr/>
      <dgm:t>
        <a:bodyPr/>
        <a:lstStyle/>
        <a:p>
          <a:endParaRPr lang="en-US"/>
        </a:p>
      </dgm:t>
    </dgm:pt>
    <dgm:pt modelId="{2303F4C2-C214-42A5-8D6C-677D06EFBB9F}">
      <dgm:prSet/>
      <dgm:spPr/>
      <dgm:t>
        <a:bodyPr/>
        <a:lstStyle/>
        <a:p>
          <a:r>
            <a:rPr lang="en-US"/>
            <a:t>Antipsychotics</a:t>
          </a:r>
        </a:p>
      </dgm:t>
    </dgm:pt>
    <dgm:pt modelId="{DD3FEBB2-2144-49D1-A928-650D2B3758DE}" type="parTrans" cxnId="{FA24C1B8-A3A8-497B-A99E-80B182770860}">
      <dgm:prSet/>
      <dgm:spPr/>
      <dgm:t>
        <a:bodyPr/>
        <a:lstStyle/>
        <a:p>
          <a:endParaRPr lang="en-US"/>
        </a:p>
      </dgm:t>
    </dgm:pt>
    <dgm:pt modelId="{D60A8EB6-CE00-4342-B32F-A8D6C77DF0FC}" type="sibTrans" cxnId="{FA24C1B8-A3A8-497B-A99E-80B182770860}">
      <dgm:prSet/>
      <dgm:spPr/>
      <dgm:t>
        <a:bodyPr/>
        <a:lstStyle/>
        <a:p>
          <a:endParaRPr lang="en-US"/>
        </a:p>
      </dgm:t>
    </dgm:pt>
    <dgm:pt modelId="{1C8ADAB1-207B-46EF-A8F2-DB2FB9A2096D}">
      <dgm:prSet/>
      <dgm:spPr/>
      <dgm:t>
        <a:bodyPr/>
        <a:lstStyle/>
        <a:p>
          <a:r>
            <a:rPr lang="en-US" dirty="0"/>
            <a:t>Zyprexa</a:t>
          </a:r>
        </a:p>
      </dgm:t>
    </dgm:pt>
    <dgm:pt modelId="{99C27D01-24DF-4294-9E32-4302842D312C}" type="parTrans" cxnId="{1434B636-EEEC-4B76-9B4F-5CB747AF7D76}">
      <dgm:prSet/>
      <dgm:spPr/>
      <dgm:t>
        <a:bodyPr/>
        <a:lstStyle/>
        <a:p>
          <a:endParaRPr lang="en-US"/>
        </a:p>
      </dgm:t>
    </dgm:pt>
    <dgm:pt modelId="{A0F61468-E6EB-481C-B18D-9663FE355C01}" type="sibTrans" cxnId="{1434B636-EEEC-4B76-9B4F-5CB747AF7D76}">
      <dgm:prSet/>
      <dgm:spPr/>
      <dgm:t>
        <a:bodyPr/>
        <a:lstStyle/>
        <a:p>
          <a:endParaRPr lang="en-US"/>
        </a:p>
      </dgm:t>
    </dgm:pt>
    <dgm:pt modelId="{F82D155B-361C-4DD0-8DAF-F641BFB1EE5D}">
      <dgm:prSet/>
      <dgm:spPr/>
      <dgm:t>
        <a:bodyPr/>
        <a:lstStyle/>
        <a:p>
          <a:r>
            <a:rPr lang="en-US"/>
            <a:t>Both also have side effects:</a:t>
          </a:r>
        </a:p>
      </dgm:t>
    </dgm:pt>
    <dgm:pt modelId="{C0AA7696-AA29-40EA-9E9A-53DF821ADC1E}" type="parTrans" cxnId="{6A5296D1-4614-4AF5-85AE-5ADBFC4001C0}">
      <dgm:prSet/>
      <dgm:spPr/>
      <dgm:t>
        <a:bodyPr/>
        <a:lstStyle/>
        <a:p>
          <a:endParaRPr lang="en-US"/>
        </a:p>
      </dgm:t>
    </dgm:pt>
    <dgm:pt modelId="{3CC2381C-63EA-49AB-8763-73EC8397E4E1}" type="sibTrans" cxnId="{6A5296D1-4614-4AF5-85AE-5ADBFC4001C0}">
      <dgm:prSet/>
      <dgm:spPr/>
      <dgm:t>
        <a:bodyPr/>
        <a:lstStyle/>
        <a:p>
          <a:endParaRPr lang="en-US"/>
        </a:p>
      </dgm:t>
    </dgm:pt>
    <dgm:pt modelId="{E1956855-21A5-4872-94DA-C5A2BD08C6A8}">
      <dgm:prSet/>
      <dgm:spPr/>
      <dgm:t>
        <a:bodyPr/>
        <a:lstStyle/>
        <a:p>
          <a:r>
            <a:rPr lang="en-US" dirty="0"/>
            <a:t>Drowsiness			</a:t>
          </a:r>
        </a:p>
      </dgm:t>
    </dgm:pt>
    <dgm:pt modelId="{3E577818-EA2C-491E-8BB4-58B70F4BB46F}" type="parTrans" cxnId="{4911487C-ED74-42CD-AC26-DB6BA2B1CADF}">
      <dgm:prSet/>
      <dgm:spPr/>
      <dgm:t>
        <a:bodyPr/>
        <a:lstStyle/>
        <a:p>
          <a:endParaRPr lang="en-US"/>
        </a:p>
      </dgm:t>
    </dgm:pt>
    <dgm:pt modelId="{92B87FA7-D216-4528-9D80-FA4DC24A9463}" type="sibTrans" cxnId="{4911487C-ED74-42CD-AC26-DB6BA2B1CADF}">
      <dgm:prSet/>
      <dgm:spPr/>
      <dgm:t>
        <a:bodyPr/>
        <a:lstStyle/>
        <a:p>
          <a:endParaRPr lang="en-US"/>
        </a:p>
      </dgm:t>
    </dgm:pt>
    <dgm:pt modelId="{EE047CFF-E343-4BFA-970D-E4C0963E862F}">
      <dgm:prSet/>
      <dgm:spPr/>
      <dgm:t>
        <a:bodyPr/>
        <a:lstStyle/>
        <a:p>
          <a:r>
            <a:rPr lang="en-US" dirty="0"/>
            <a:t>Akinesia	</a:t>
          </a:r>
        </a:p>
      </dgm:t>
    </dgm:pt>
    <dgm:pt modelId="{0D6A23B1-171C-4F41-8C8E-35349BF67641}" type="parTrans" cxnId="{A048AE52-E3C6-4090-91C0-4317E40ED03A}">
      <dgm:prSet/>
      <dgm:spPr/>
      <dgm:t>
        <a:bodyPr/>
        <a:lstStyle/>
        <a:p>
          <a:endParaRPr lang="en-US"/>
        </a:p>
      </dgm:t>
    </dgm:pt>
    <dgm:pt modelId="{9DB9CB0D-11CB-4953-85C2-C11EFB05044A}" type="sibTrans" cxnId="{A048AE52-E3C6-4090-91C0-4317E40ED03A}">
      <dgm:prSet/>
      <dgm:spPr/>
      <dgm:t>
        <a:bodyPr/>
        <a:lstStyle/>
        <a:p>
          <a:endParaRPr lang="en-US"/>
        </a:p>
      </dgm:t>
    </dgm:pt>
    <dgm:pt modelId="{6C7FFF11-FA01-475C-9090-8DB54EFC84DE}">
      <dgm:prSet/>
      <dgm:spPr/>
      <dgm:t>
        <a:bodyPr/>
        <a:lstStyle/>
        <a:p>
          <a:r>
            <a:rPr lang="en-US" dirty="0"/>
            <a:t>Weight gain		</a:t>
          </a:r>
        </a:p>
      </dgm:t>
    </dgm:pt>
    <dgm:pt modelId="{F9794782-452A-4B72-AE7A-E60CA022EB96}" type="parTrans" cxnId="{8A23FF31-3296-4622-8A2C-B8398D280424}">
      <dgm:prSet/>
      <dgm:spPr/>
      <dgm:t>
        <a:bodyPr/>
        <a:lstStyle/>
        <a:p>
          <a:endParaRPr lang="en-US"/>
        </a:p>
      </dgm:t>
    </dgm:pt>
    <dgm:pt modelId="{C149BEF9-46CC-41E6-A79F-1897577E2E65}" type="sibTrans" cxnId="{8A23FF31-3296-4622-8A2C-B8398D280424}">
      <dgm:prSet/>
      <dgm:spPr/>
      <dgm:t>
        <a:bodyPr/>
        <a:lstStyle/>
        <a:p>
          <a:endParaRPr lang="en-US"/>
        </a:p>
      </dgm:t>
    </dgm:pt>
    <dgm:pt modelId="{A64B0119-5CDF-4C4A-9563-D2B4E815278B}">
      <dgm:prSet/>
      <dgm:spPr/>
      <dgm:t>
        <a:bodyPr/>
        <a:lstStyle/>
        <a:p>
          <a:r>
            <a:rPr lang="en-US"/>
            <a:t>Abdominal Pain</a:t>
          </a:r>
        </a:p>
      </dgm:t>
    </dgm:pt>
    <dgm:pt modelId="{6063A19B-5112-C645-BCD8-8ED53F2D97D7}" type="parTrans" cxnId="{E854CD86-5457-8748-BAC6-D1D7309AA787}">
      <dgm:prSet/>
      <dgm:spPr/>
      <dgm:t>
        <a:bodyPr/>
        <a:lstStyle/>
        <a:p>
          <a:endParaRPr lang="en-US"/>
        </a:p>
      </dgm:t>
    </dgm:pt>
    <dgm:pt modelId="{B5D880A9-932B-7E4E-9AE1-F5E39FCC782B}" type="sibTrans" cxnId="{E854CD86-5457-8748-BAC6-D1D7309AA787}">
      <dgm:prSet/>
      <dgm:spPr/>
      <dgm:t>
        <a:bodyPr/>
        <a:lstStyle/>
        <a:p>
          <a:endParaRPr lang="en-US"/>
        </a:p>
      </dgm:t>
    </dgm:pt>
    <dgm:pt modelId="{4077D7F0-A0A2-FD4A-B008-547432B1C850}">
      <dgm:prSet/>
      <dgm:spPr/>
      <dgm:t>
        <a:bodyPr/>
        <a:lstStyle/>
        <a:p>
          <a:r>
            <a:rPr lang="en-US" dirty="0"/>
            <a:t>Loss of Appetite</a:t>
          </a:r>
        </a:p>
      </dgm:t>
    </dgm:pt>
    <dgm:pt modelId="{DAA33EC5-79DE-694B-9980-D0E9CFDB7902}" type="parTrans" cxnId="{2F8D7E86-FEEC-8E4F-8235-7AD585324E7B}">
      <dgm:prSet/>
      <dgm:spPr/>
      <dgm:t>
        <a:bodyPr/>
        <a:lstStyle/>
        <a:p>
          <a:endParaRPr lang="en-US"/>
        </a:p>
      </dgm:t>
    </dgm:pt>
    <dgm:pt modelId="{FF78A9DE-6EEA-7E41-853C-AE461EF97457}" type="sibTrans" cxnId="{2F8D7E86-FEEC-8E4F-8235-7AD585324E7B}">
      <dgm:prSet/>
      <dgm:spPr/>
      <dgm:t>
        <a:bodyPr/>
        <a:lstStyle/>
        <a:p>
          <a:endParaRPr lang="en-US"/>
        </a:p>
      </dgm:t>
    </dgm:pt>
    <dgm:pt modelId="{5C5F496A-9D70-0944-BA3E-10723CBD35DD}">
      <dgm:prSet/>
      <dgm:spPr/>
      <dgm:t>
        <a:bodyPr/>
        <a:lstStyle/>
        <a:p>
          <a:r>
            <a:rPr lang="en-US" dirty="0"/>
            <a:t>Diarrhea			Nausea</a:t>
          </a:r>
        </a:p>
      </dgm:t>
    </dgm:pt>
    <dgm:pt modelId="{E7CA265F-F09D-4F46-978F-1C081A9BC3F1}" type="parTrans" cxnId="{24400DAE-7209-8249-8C06-E7238EFE1CFE}">
      <dgm:prSet/>
      <dgm:spPr/>
      <dgm:t>
        <a:bodyPr/>
        <a:lstStyle/>
        <a:p>
          <a:endParaRPr lang="en-US"/>
        </a:p>
      </dgm:t>
    </dgm:pt>
    <dgm:pt modelId="{7E84EA5D-7E7F-364B-94FC-270424EA4BBF}" type="sibTrans" cxnId="{24400DAE-7209-8249-8C06-E7238EFE1CFE}">
      <dgm:prSet/>
      <dgm:spPr/>
      <dgm:t>
        <a:bodyPr/>
        <a:lstStyle/>
        <a:p>
          <a:endParaRPr lang="en-US"/>
        </a:p>
      </dgm:t>
    </dgm:pt>
    <dgm:pt modelId="{19ED6DB3-3718-C941-AC8D-3C64D2F5BFC8}">
      <dgm:prSet/>
      <dgm:spPr/>
      <dgm:t>
        <a:bodyPr/>
        <a:lstStyle/>
        <a:p>
          <a:r>
            <a:rPr lang="en-US" dirty="0"/>
            <a:t>Dizziness			Hair Loss</a:t>
          </a:r>
        </a:p>
      </dgm:t>
    </dgm:pt>
    <dgm:pt modelId="{1E85CAE8-5D2D-4F46-8D11-DC53A8FEECEB}" type="parTrans" cxnId="{BD07B196-98D8-694B-BB05-2A8E37FC1957}">
      <dgm:prSet/>
      <dgm:spPr/>
      <dgm:t>
        <a:bodyPr/>
        <a:lstStyle/>
        <a:p>
          <a:endParaRPr lang="en-US"/>
        </a:p>
      </dgm:t>
    </dgm:pt>
    <dgm:pt modelId="{03D17856-F2FC-414E-961D-07C388A12826}" type="sibTrans" cxnId="{BD07B196-98D8-694B-BB05-2A8E37FC1957}">
      <dgm:prSet/>
      <dgm:spPr/>
      <dgm:t>
        <a:bodyPr/>
        <a:lstStyle/>
        <a:p>
          <a:endParaRPr lang="en-US"/>
        </a:p>
      </dgm:t>
    </dgm:pt>
    <dgm:pt modelId="{F367FA9D-7D42-3445-892B-BF3BCD87D537}">
      <dgm:prSet/>
      <dgm:spPr/>
      <dgm:t>
        <a:bodyPr/>
        <a:lstStyle/>
        <a:p>
          <a:r>
            <a:rPr lang="en-US" dirty="0"/>
            <a:t>Constipation			Blurred Vision</a:t>
          </a:r>
        </a:p>
      </dgm:t>
    </dgm:pt>
    <dgm:pt modelId="{9D7A8C62-FEDB-F34D-A90B-69FDA595BD02}" type="parTrans" cxnId="{07A6FB14-380F-994F-B719-C95D54A33BA2}">
      <dgm:prSet/>
      <dgm:spPr/>
      <dgm:t>
        <a:bodyPr/>
        <a:lstStyle/>
        <a:p>
          <a:endParaRPr lang="en-US"/>
        </a:p>
      </dgm:t>
    </dgm:pt>
    <dgm:pt modelId="{7D85F141-8F4B-6A40-B0E1-AFC69E387722}" type="sibTrans" cxnId="{07A6FB14-380F-994F-B719-C95D54A33BA2}">
      <dgm:prSet/>
      <dgm:spPr/>
      <dgm:t>
        <a:bodyPr/>
        <a:lstStyle/>
        <a:p>
          <a:endParaRPr lang="en-US"/>
        </a:p>
      </dgm:t>
    </dgm:pt>
    <dgm:pt modelId="{6337CE04-1A7F-0C4B-8035-6F6C3DF9BA32}">
      <dgm:prSet/>
      <dgm:spPr/>
      <dgm:t>
        <a:bodyPr/>
        <a:lstStyle/>
        <a:p>
          <a:pPr rtl="0"/>
          <a:endParaRPr lang="en-US"/>
        </a:p>
      </dgm:t>
    </dgm:pt>
    <dgm:pt modelId="{AC3D9B1A-376C-0340-A578-E8EF5893A0B1}" type="parTrans" cxnId="{7BFEFAE6-D2AF-7B4B-A295-74F34D976D21}">
      <dgm:prSet/>
      <dgm:spPr/>
      <dgm:t>
        <a:bodyPr/>
        <a:lstStyle/>
        <a:p>
          <a:endParaRPr lang="en-US"/>
        </a:p>
      </dgm:t>
    </dgm:pt>
    <dgm:pt modelId="{FFCB31CE-8D04-3144-961F-B0EED446A194}" type="sibTrans" cxnId="{7BFEFAE6-D2AF-7B4B-A295-74F34D976D21}">
      <dgm:prSet/>
      <dgm:spPr/>
      <dgm:t>
        <a:bodyPr/>
        <a:lstStyle/>
        <a:p>
          <a:endParaRPr lang="en-US"/>
        </a:p>
      </dgm:t>
    </dgm:pt>
    <dgm:pt modelId="{4B0A8A81-12B5-AE4F-B4EA-18F2D644591F}" type="pres">
      <dgm:prSet presAssocID="{9DA02D53-924A-4F69-89B6-1E85F9DB3B08}" presName="Name0" presStyleCnt="0">
        <dgm:presLayoutVars>
          <dgm:dir/>
          <dgm:animLvl val="lvl"/>
          <dgm:resizeHandles val="exact"/>
        </dgm:presLayoutVars>
      </dgm:prSet>
      <dgm:spPr/>
    </dgm:pt>
    <dgm:pt modelId="{D98910A8-36FD-8A40-8661-4C916FA161DD}" type="pres">
      <dgm:prSet presAssocID="{3DB4A39C-FF17-481D-ADCB-20E7D2B92595}" presName="composite" presStyleCnt="0"/>
      <dgm:spPr/>
    </dgm:pt>
    <dgm:pt modelId="{31537641-2D40-AE4E-A24C-B60BB8DA1AE2}" type="pres">
      <dgm:prSet presAssocID="{3DB4A39C-FF17-481D-ADCB-20E7D2B925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7719FCC-AEC5-EA42-8EE8-9C4F2F5F8BC9}" type="pres">
      <dgm:prSet presAssocID="{3DB4A39C-FF17-481D-ADCB-20E7D2B92595}" presName="desTx" presStyleLbl="alignAccFollowNode1" presStyleIdx="0" presStyleCnt="2">
        <dgm:presLayoutVars>
          <dgm:bulletEnabled val="1"/>
        </dgm:presLayoutVars>
      </dgm:prSet>
      <dgm:spPr/>
    </dgm:pt>
    <dgm:pt modelId="{9C438AA6-102F-E745-A3ED-5E96725BDE8E}" type="pres">
      <dgm:prSet presAssocID="{D0D2CA31-38FF-4B8B-9E5E-EA9B84048C8A}" presName="space" presStyleCnt="0"/>
      <dgm:spPr/>
    </dgm:pt>
    <dgm:pt modelId="{5D7FCA84-E137-0546-BEE6-B650FCC6CCE4}" type="pres">
      <dgm:prSet presAssocID="{4FBEDEF9-F676-4751-AAD1-2DDCDA910F63}" presName="composite" presStyleCnt="0"/>
      <dgm:spPr/>
    </dgm:pt>
    <dgm:pt modelId="{C1D994CF-784B-6441-81B9-DC17651A0CCB}" type="pres">
      <dgm:prSet presAssocID="{4FBEDEF9-F676-4751-AAD1-2DDCDA910F6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F23EF0F-C941-EC4F-988B-0A024E2AC2E1}" type="pres">
      <dgm:prSet presAssocID="{4FBEDEF9-F676-4751-AAD1-2DDCDA910F6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9CD7213-2DBE-9E4E-A7E0-421471702208}" type="presOf" srcId="{5C5F496A-9D70-0944-BA3E-10723CBD35DD}" destId="{8F23EF0F-C941-EC4F-988B-0A024E2AC2E1}" srcOrd="0" destOrd="11" presId="urn:microsoft.com/office/officeart/2005/8/layout/hList1"/>
    <dgm:cxn modelId="{07A6FB14-380F-994F-B719-C95D54A33BA2}" srcId="{F82D155B-361C-4DD0-8DAF-F641BFB1EE5D}" destId="{F367FA9D-7D42-3445-892B-BF3BCD87D537}" srcOrd="7" destOrd="0" parTransId="{9D7A8C62-FEDB-F34D-A90B-69FDA595BD02}" sibTransId="{7D85F141-8F4B-6A40-B0E1-AFC69E387722}"/>
    <dgm:cxn modelId="{15F5B819-6572-4AA8-B1AF-EF98CE7161F8}" srcId="{3DB4A39C-FF17-481D-ADCB-20E7D2B92595}" destId="{46CF6AD3-AAB2-4B4E-B2A2-14CBC8B346FE}" srcOrd="0" destOrd="0" parTransId="{965D1C84-745A-454A-9C3E-4EC52F3F5114}" sibTransId="{3B084E50-1805-45D4-B6A8-F4D0EB537C67}"/>
    <dgm:cxn modelId="{E178601E-0113-B542-8AD9-4F672D80FCC4}" type="presOf" srcId="{EE047CFF-E343-4BFA-970D-E4C0963E862F}" destId="{8F23EF0F-C941-EC4F-988B-0A024E2AC2E1}" srcOrd="0" destOrd="7" presId="urn:microsoft.com/office/officeart/2005/8/layout/hList1"/>
    <dgm:cxn modelId="{E8863F24-B230-4CD1-A33B-080FE258A5FF}" srcId="{9DA02D53-924A-4F69-89B6-1E85F9DB3B08}" destId="{4FBEDEF9-F676-4751-AAD1-2DDCDA910F63}" srcOrd="1" destOrd="0" parTransId="{CBD07ACF-C121-4723-9FC4-BE38F6B78CF5}" sibTransId="{A3539BB5-E95E-4146-977A-847E939DD3DB}"/>
    <dgm:cxn modelId="{8A23FF31-3296-4622-8A2C-B8398D280424}" srcId="{F82D155B-361C-4DD0-8DAF-F641BFB1EE5D}" destId="{6C7FFF11-FA01-475C-9090-8DB54EFC84DE}" srcOrd="3" destOrd="0" parTransId="{F9794782-452A-4B72-AE7A-E60CA022EB96}" sibTransId="{C149BEF9-46CC-41E6-A79F-1897577E2E65}"/>
    <dgm:cxn modelId="{23D1DF33-FE6C-9844-92F6-501716C33C5F}" type="presOf" srcId="{32A22346-7541-41D3-8794-F5111203D87F}" destId="{B7719FCC-AEC5-EA42-8EE8-9C4F2F5F8BC9}" srcOrd="0" destOrd="2" presId="urn:microsoft.com/office/officeart/2005/8/layout/hList1"/>
    <dgm:cxn modelId="{1434B636-EEEC-4B76-9B4F-5CB747AF7D76}" srcId="{2303F4C2-C214-42A5-8D6C-677D06EFBB9F}" destId="{1C8ADAB1-207B-46EF-A8F2-DB2FB9A2096D}" srcOrd="0" destOrd="0" parTransId="{99C27D01-24DF-4294-9E32-4302842D312C}" sibTransId="{A0F61468-E6EB-481C-B18D-9663FE355C01}"/>
    <dgm:cxn modelId="{24269343-1761-A640-ADE3-D17E130B2D73}" type="presOf" srcId="{70E9C14F-8416-4FBA-A6A8-CAD45B6B0ECD}" destId="{8F23EF0F-C941-EC4F-988B-0A024E2AC2E1}" srcOrd="0" destOrd="1" presId="urn:microsoft.com/office/officeart/2005/8/layout/hList1"/>
    <dgm:cxn modelId="{06BFD744-C31D-CF42-9E2D-436C190575E8}" type="presOf" srcId="{9DA02D53-924A-4F69-89B6-1E85F9DB3B08}" destId="{4B0A8A81-12B5-AE4F-B4EA-18F2D644591F}" srcOrd="0" destOrd="0" presId="urn:microsoft.com/office/officeart/2005/8/layout/hList1"/>
    <dgm:cxn modelId="{A048AE52-E3C6-4090-91C0-4317E40ED03A}" srcId="{F82D155B-361C-4DD0-8DAF-F641BFB1EE5D}" destId="{EE047CFF-E343-4BFA-970D-E4C0963E862F}" srcOrd="1" destOrd="0" parTransId="{0D6A23B1-171C-4F41-8C8E-35349BF67641}" sibTransId="{9DB9CB0D-11CB-4953-85C2-C11EFB05044A}"/>
    <dgm:cxn modelId="{17E5DA52-F7FD-B848-8DB2-E8C5258D3D65}" type="presOf" srcId="{4FBEDEF9-F676-4751-AAD1-2DDCDA910F63}" destId="{C1D994CF-784B-6441-81B9-DC17651A0CCB}" srcOrd="0" destOrd="0" presId="urn:microsoft.com/office/officeart/2005/8/layout/hList1"/>
    <dgm:cxn modelId="{81AA1159-D9D7-D844-B089-BD1317A0F549}" type="presOf" srcId="{2303F4C2-C214-42A5-8D6C-677D06EFBB9F}" destId="{8F23EF0F-C941-EC4F-988B-0A024E2AC2E1}" srcOrd="0" destOrd="2" presId="urn:microsoft.com/office/officeart/2005/8/layout/hList1"/>
    <dgm:cxn modelId="{CBD0335E-B22D-B049-8A35-2065FBB76508}" type="presOf" srcId="{E1956855-21A5-4872-94DA-C5A2BD08C6A8}" destId="{8F23EF0F-C941-EC4F-988B-0A024E2AC2E1}" srcOrd="0" destOrd="6" presId="urn:microsoft.com/office/officeart/2005/8/layout/hList1"/>
    <dgm:cxn modelId="{58C8C05E-3B95-4684-9C41-9C1C580342D6}" srcId="{3B9148F1-811A-4D18-9969-5E71DC48161C}" destId="{32A22346-7541-41D3-8794-F5111203D87F}" srcOrd="0" destOrd="0" parTransId="{17C655BE-32D5-41D8-B214-0619B80D9DCD}" sibTransId="{21E18255-5272-48B0-BDAF-AA373994BBCF}"/>
    <dgm:cxn modelId="{603F7B61-9605-4CE6-8CA0-E4A45DA2B0D4}" srcId="{4FBEDEF9-F676-4751-AAD1-2DDCDA910F63}" destId="{F69D6799-89DE-405A-A384-68E5CBCC603A}" srcOrd="0" destOrd="0" parTransId="{F4F867C6-1A16-4DF8-824B-6182E4F98549}" sibTransId="{A3CEDDBA-A081-409C-87B4-3AE840224E9D}"/>
    <dgm:cxn modelId="{4C55F864-239E-EC44-B93B-93AC08FEAE4D}" type="presOf" srcId="{F82D155B-361C-4DD0-8DAF-F641BFB1EE5D}" destId="{8F23EF0F-C941-EC4F-988B-0A024E2AC2E1}" srcOrd="0" destOrd="5" presId="urn:microsoft.com/office/officeart/2005/8/layout/hList1"/>
    <dgm:cxn modelId="{5F6C6271-BF34-4568-AED5-E579B87A8063}" srcId="{9DA02D53-924A-4F69-89B6-1E85F9DB3B08}" destId="{3DB4A39C-FF17-481D-ADCB-20E7D2B92595}" srcOrd="0" destOrd="0" parTransId="{43F77E43-539D-4B92-BC3B-2F58C32927E3}" sibTransId="{D0D2CA31-38FF-4B8B-9E5E-EA9B84048C8A}"/>
    <dgm:cxn modelId="{4911487C-ED74-42CD-AC26-DB6BA2B1CADF}" srcId="{F82D155B-361C-4DD0-8DAF-F641BFB1EE5D}" destId="{E1956855-21A5-4872-94DA-C5A2BD08C6A8}" srcOrd="0" destOrd="0" parTransId="{3E577818-EA2C-491E-8BB4-58B70F4BB46F}" sibTransId="{92B87FA7-D216-4528-9D80-FA4DC24A9463}"/>
    <dgm:cxn modelId="{2F8D7E86-FEEC-8E4F-8235-7AD585324E7B}" srcId="{F82D155B-361C-4DD0-8DAF-F641BFB1EE5D}" destId="{4077D7F0-A0A2-FD4A-B008-547432B1C850}" srcOrd="4" destOrd="0" parTransId="{DAA33EC5-79DE-694B-9980-D0E9CFDB7902}" sibTransId="{FF78A9DE-6EEA-7E41-853C-AE461EF97457}"/>
    <dgm:cxn modelId="{E854CD86-5457-8748-BAC6-D1D7309AA787}" srcId="{F82D155B-361C-4DD0-8DAF-F641BFB1EE5D}" destId="{A64B0119-5CDF-4C4A-9563-D2B4E815278B}" srcOrd="2" destOrd="0" parTransId="{6063A19B-5112-C645-BCD8-8ED53F2D97D7}" sibTransId="{B5D880A9-932B-7E4E-9AE1-F5E39FCC782B}"/>
    <dgm:cxn modelId="{BD07B196-98D8-694B-BB05-2A8E37FC1957}" srcId="{F82D155B-361C-4DD0-8DAF-F641BFB1EE5D}" destId="{19ED6DB3-3718-C941-AC8D-3C64D2F5BFC8}" srcOrd="6" destOrd="0" parTransId="{1E85CAE8-5D2D-4F46-8D11-DC53A8FEECEB}" sibTransId="{03D17856-F2FC-414E-961D-07C388A12826}"/>
    <dgm:cxn modelId="{1811A197-9891-5542-919E-F0EE3C6B7B5B}" type="presOf" srcId="{6C7FFF11-FA01-475C-9090-8DB54EFC84DE}" destId="{8F23EF0F-C941-EC4F-988B-0A024E2AC2E1}" srcOrd="0" destOrd="9" presId="urn:microsoft.com/office/officeart/2005/8/layout/hList1"/>
    <dgm:cxn modelId="{6AC407A5-3146-F348-B8C8-B2309738BB7A}" type="presOf" srcId="{46CF6AD3-AAB2-4B4E-B2A2-14CBC8B346FE}" destId="{B7719FCC-AEC5-EA42-8EE8-9C4F2F5F8BC9}" srcOrd="0" destOrd="0" presId="urn:microsoft.com/office/officeart/2005/8/layout/hList1"/>
    <dgm:cxn modelId="{7F068AAD-9B1E-1746-8E85-E140A46444F6}" type="presOf" srcId="{4077D7F0-A0A2-FD4A-B008-547432B1C850}" destId="{8F23EF0F-C941-EC4F-988B-0A024E2AC2E1}" srcOrd="0" destOrd="10" presId="urn:microsoft.com/office/officeart/2005/8/layout/hList1"/>
    <dgm:cxn modelId="{24400DAE-7209-8249-8C06-E7238EFE1CFE}" srcId="{F82D155B-361C-4DD0-8DAF-F641BFB1EE5D}" destId="{5C5F496A-9D70-0944-BA3E-10723CBD35DD}" srcOrd="5" destOrd="0" parTransId="{E7CA265F-F09D-4F46-978F-1C081A9BC3F1}" sibTransId="{7E84EA5D-7E7F-364B-94FC-270424EA4BBF}"/>
    <dgm:cxn modelId="{FA24C1B8-A3A8-497B-A99E-80B182770860}" srcId="{4FBEDEF9-F676-4751-AAD1-2DDCDA910F63}" destId="{2303F4C2-C214-42A5-8D6C-677D06EFBB9F}" srcOrd="1" destOrd="0" parTransId="{DD3FEBB2-2144-49D1-A928-650D2B3758DE}" sibTransId="{D60A8EB6-CE00-4342-B32F-A8D6C77DF0FC}"/>
    <dgm:cxn modelId="{74F2CABF-F32C-454F-ADA7-AAD2AADF83E0}" srcId="{3DB4A39C-FF17-481D-ADCB-20E7D2B92595}" destId="{3B9148F1-811A-4D18-9969-5E71DC48161C}" srcOrd="1" destOrd="0" parTransId="{ED372DA5-9D6D-4301-9F5A-B6F3B6FDC491}" sibTransId="{D03EB264-589F-4AE2-83C0-77195B06E476}"/>
    <dgm:cxn modelId="{570C22C9-A8F2-4CFB-B56B-9DFAAC97E1F1}" srcId="{F69D6799-89DE-405A-A384-68E5CBCC603A}" destId="{70E9C14F-8416-4FBA-A6A8-CAD45B6B0ECD}" srcOrd="0" destOrd="0" parTransId="{5FF68DE9-EF09-4B1A-A041-2537B242BF5F}" sibTransId="{A38A071B-5331-46A6-98F9-10B2BC41A3D7}"/>
    <dgm:cxn modelId="{4B562ED1-99FA-C345-BC76-E38A32D3F3A5}" type="presOf" srcId="{3DB4A39C-FF17-481D-ADCB-20E7D2B92595}" destId="{31537641-2D40-AE4E-A24C-B60BB8DA1AE2}" srcOrd="0" destOrd="0" presId="urn:microsoft.com/office/officeart/2005/8/layout/hList1"/>
    <dgm:cxn modelId="{6A5296D1-4614-4AF5-85AE-5ADBFC4001C0}" srcId="{4FBEDEF9-F676-4751-AAD1-2DDCDA910F63}" destId="{F82D155B-361C-4DD0-8DAF-F641BFB1EE5D}" srcOrd="2" destOrd="0" parTransId="{C0AA7696-AA29-40EA-9E9A-53DF821ADC1E}" sibTransId="{3CC2381C-63EA-49AB-8763-73EC8397E4E1}"/>
    <dgm:cxn modelId="{497D71D7-8662-D249-9C0B-8A22E7121458}" type="presOf" srcId="{F69D6799-89DE-405A-A384-68E5CBCC603A}" destId="{8F23EF0F-C941-EC4F-988B-0A024E2AC2E1}" srcOrd="0" destOrd="0" presId="urn:microsoft.com/office/officeart/2005/8/layout/hList1"/>
    <dgm:cxn modelId="{7BFEFAE6-D2AF-7B4B-A295-74F34D976D21}" srcId="{2303F4C2-C214-42A5-8D6C-677D06EFBB9F}" destId="{6337CE04-1A7F-0C4B-8035-6F6C3DF9BA32}" srcOrd="1" destOrd="0" parTransId="{AC3D9B1A-376C-0340-A578-E8EF5893A0B1}" sibTransId="{FFCB31CE-8D04-3144-961F-B0EED446A194}"/>
    <dgm:cxn modelId="{108AB5E7-553A-9E46-93D7-28D152A0E322}" type="presOf" srcId="{A64B0119-5CDF-4C4A-9563-D2B4E815278B}" destId="{8F23EF0F-C941-EC4F-988B-0A024E2AC2E1}" srcOrd="0" destOrd="8" presId="urn:microsoft.com/office/officeart/2005/8/layout/hList1"/>
    <dgm:cxn modelId="{221D7AEA-CAC0-884C-9457-8936E044AD6B}" type="presOf" srcId="{3B9148F1-811A-4D18-9969-5E71DC48161C}" destId="{B7719FCC-AEC5-EA42-8EE8-9C4F2F5F8BC9}" srcOrd="0" destOrd="1" presId="urn:microsoft.com/office/officeart/2005/8/layout/hList1"/>
    <dgm:cxn modelId="{CF07C5ED-A942-B343-B201-9AD57356A4C4}" type="presOf" srcId="{F367FA9D-7D42-3445-892B-BF3BCD87D537}" destId="{8F23EF0F-C941-EC4F-988B-0A024E2AC2E1}" srcOrd="0" destOrd="13" presId="urn:microsoft.com/office/officeart/2005/8/layout/hList1"/>
    <dgm:cxn modelId="{9E3A0DF4-B797-7240-8B35-13724AB9696E}" type="presOf" srcId="{19ED6DB3-3718-C941-AC8D-3C64D2F5BFC8}" destId="{8F23EF0F-C941-EC4F-988B-0A024E2AC2E1}" srcOrd="0" destOrd="12" presId="urn:microsoft.com/office/officeart/2005/8/layout/hList1"/>
    <dgm:cxn modelId="{8065E3F5-8ABE-DC41-96AE-B97263AA54FF}" type="presOf" srcId="{6337CE04-1A7F-0C4B-8035-6F6C3DF9BA32}" destId="{8F23EF0F-C941-EC4F-988B-0A024E2AC2E1}" srcOrd="0" destOrd="4" presId="urn:microsoft.com/office/officeart/2005/8/layout/hList1"/>
    <dgm:cxn modelId="{B6C3AAFA-F6CB-654B-86EF-81BA8199E767}" type="presOf" srcId="{1C8ADAB1-207B-46EF-A8F2-DB2FB9A2096D}" destId="{8F23EF0F-C941-EC4F-988B-0A024E2AC2E1}" srcOrd="0" destOrd="3" presId="urn:microsoft.com/office/officeart/2005/8/layout/hList1"/>
    <dgm:cxn modelId="{F7D85FB3-36E8-3646-84C1-14C51F3A4954}" type="presParOf" srcId="{4B0A8A81-12B5-AE4F-B4EA-18F2D644591F}" destId="{D98910A8-36FD-8A40-8661-4C916FA161DD}" srcOrd="0" destOrd="0" presId="urn:microsoft.com/office/officeart/2005/8/layout/hList1"/>
    <dgm:cxn modelId="{C1F77D72-04B7-0A45-8636-4B7FCBDF25FF}" type="presParOf" srcId="{D98910A8-36FD-8A40-8661-4C916FA161DD}" destId="{31537641-2D40-AE4E-A24C-B60BB8DA1AE2}" srcOrd="0" destOrd="0" presId="urn:microsoft.com/office/officeart/2005/8/layout/hList1"/>
    <dgm:cxn modelId="{44A9A1E2-974D-524C-A244-2185353908C8}" type="presParOf" srcId="{D98910A8-36FD-8A40-8661-4C916FA161DD}" destId="{B7719FCC-AEC5-EA42-8EE8-9C4F2F5F8BC9}" srcOrd="1" destOrd="0" presId="urn:microsoft.com/office/officeart/2005/8/layout/hList1"/>
    <dgm:cxn modelId="{A992FCD3-45C4-EC43-8F1C-5CA027C148EB}" type="presParOf" srcId="{4B0A8A81-12B5-AE4F-B4EA-18F2D644591F}" destId="{9C438AA6-102F-E745-A3ED-5E96725BDE8E}" srcOrd="1" destOrd="0" presId="urn:microsoft.com/office/officeart/2005/8/layout/hList1"/>
    <dgm:cxn modelId="{01AA1B8F-A0CC-FC4F-9F13-FFEDED9F893D}" type="presParOf" srcId="{4B0A8A81-12B5-AE4F-B4EA-18F2D644591F}" destId="{5D7FCA84-E137-0546-BEE6-B650FCC6CCE4}" srcOrd="2" destOrd="0" presId="urn:microsoft.com/office/officeart/2005/8/layout/hList1"/>
    <dgm:cxn modelId="{B0492C71-296C-E943-89F3-0B9E2131814D}" type="presParOf" srcId="{5D7FCA84-E137-0546-BEE6-B650FCC6CCE4}" destId="{C1D994CF-784B-6441-81B9-DC17651A0CCB}" srcOrd="0" destOrd="0" presId="urn:microsoft.com/office/officeart/2005/8/layout/hList1"/>
    <dgm:cxn modelId="{0C5D653C-378E-5341-9A29-ACF506D7BC10}" type="presParOf" srcId="{5D7FCA84-E137-0546-BEE6-B650FCC6CCE4}" destId="{8F23EF0F-C941-EC4F-988B-0A024E2AC2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010F7-84E9-B646-B9C9-8DBA8330C415}">
      <dsp:nvSpPr>
        <dsp:cNvPr id="0" name=""/>
        <dsp:cNvSpPr/>
      </dsp:nvSpPr>
      <dsp:spPr>
        <a:xfrm>
          <a:off x="0" y="396007"/>
          <a:ext cx="8604354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93" tIns="374904" rIns="6677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At least one episode of acute mania (full mania) and may or may not have a depressive episode.</a:t>
          </a:r>
        </a:p>
      </dsp:txBody>
      <dsp:txXfrm>
        <a:off x="0" y="396007"/>
        <a:ext cx="8604354" cy="1020600"/>
      </dsp:txXfrm>
    </dsp:sp>
    <dsp:sp modelId="{EFE56469-E2A0-184A-955C-4B9F1559ED04}">
      <dsp:nvSpPr>
        <dsp:cNvPr id="0" name=""/>
        <dsp:cNvSpPr/>
      </dsp:nvSpPr>
      <dsp:spPr>
        <a:xfrm>
          <a:off x="430217" y="130327"/>
          <a:ext cx="602304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7" tIns="0" rIns="2276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Bipolar I</a:t>
          </a:r>
        </a:p>
      </dsp:txBody>
      <dsp:txXfrm>
        <a:off x="456156" y="156266"/>
        <a:ext cx="5971169" cy="479482"/>
      </dsp:txXfrm>
    </dsp:sp>
    <dsp:sp modelId="{71615E43-120F-6C42-A24F-7079483A7DF2}">
      <dsp:nvSpPr>
        <dsp:cNvPr id="0" name=""/>
        <dsp:cNvSpPr/>
      </dsp:nvSpPr>
      <dsp:spPr>
        <a:xfrm>
          <a:off x="0" y="1779487"/>
          <a:ext cx="860435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93" tIns="374904" rIns="6677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At least one major depressive episode (severe) with at least one episode of hypomania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difference between Type I and II is the severity of the manic episodes and depression.</a:t>
          </a:r>
        </a:p>
      </dsp:txBody>
      <dsp:txXfrm>
        <a:off x="0" y="1779487"/>
        <a:ext cx="8604354" cy="1559250"/>
      </dsp:txXfrm>
    </dsp:sp>
    <dsp:sp modelId="{0FA2DCEF-DA6D-C240-B7E2-21D8A801380B}">
      <dsp:nvSpPr>
        <dsp:cNvPr id="0" name=""/>
        <dsp:cNvSpPr/>
      </dsp:nvSpPr>
      <dsp:spPr>
        <a:xfrm>
          <a:off x="430217" y="1513807"/>
          <a:ext cx="602304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7" tIns="0" rIns="2276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Bipolar II</a:t>
          </a:r>
        </a:p>
      </dsp:txBody>
      <dsp:txXfrm>
        <a:off x="456156" y="1539746"/>
        <a:ext cx="5971169" cy="479482"/>
      </dsp:txXfrm>
    </dsp:sp>
    <dsp:sp modelId="{E1C26125-352C-6A40-9BA5-726BCA955AAD}">
      <dsp:nvSpPr>
        <dsp:cNvPr id="0" name=""/>
        <dsp:cNvSpPr/>
      </dsp:nvSpPr>
      <dsp:spPr>
        <a:xfrm>
          <a:off x="0" y="3701618"/>
          <a:ext cx="8604354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93" tIns="374904" rIns="66779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Milder, chronic form of bipolar disorder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Lasts at least 2 years in adults, 1 year in children/adolescents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Numerous periods with hypomanic and depressive symptoms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Does not meet criteria for mania or major depressive episode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Symptoms do not clear for more than 2 months at a time</a:t>
          </a:r>
        </a:p>
      </dsp:txBody>
      <dsp:txXfrm>
        <a:off x="0" y="3701618"/>
        <a:ext cx="8604354" cy="1927800"/>
      </dsp:txXfrm>
    </dsp:sp>
    <dsp:sp modelId="{5B79DC84-0684-3A4B-BCE5-F24E0C60B97F}">
      <dsp:nvSpPr>
        <dsp:cNvPr id="0" name=""/>
        <dsp:cNvSpPr/>
      </dsp:nvSpPr>
      <dsp:spPr>
        <a:xfrm>
          <a:off x="430217" y="3435938"/>
          <a:ext cx="6023047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57" tIns="0" rIns="22765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Cyclothymic Disorder (Cyclothymia)</a:t>
          </a:r>
        </a:p>
      </dsp:txBody>
      <dsp:txXfrm>
        <a:off x="456156" y="3461877"/>
        <a:ext cx="597116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7641-2D40-AE4E-A24C-B60BB8DA1AE2}">
      <dsp:nvSpPr>
        <dsp:cNvPr id="0" name=""/>
        <dsp:cNvSpPr/>
      </dsp:nvSpPr>
      <dsp:spPr>
        <a:xfrm>
          <a:off x="56" y="28039"/>
          <a:ext cx="5365585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Lithium</a:t>
          </a:r>
        </a:p>
      </dsp:txBody>
      <dsp:txXfrm>
        <a:off x="56" y="28039"/>
        <a:ext cx="5365585" cy="604800"/>
      </dsp:txXfrm>
    </dsp:sp>
    <dsp:sp modelId="{B7719FCC-AEC5-EA42-8EE8-9C4F2F5F8BC9}">
      <dsp:nvSpPr>
        <dsp:cNvPr id="0" name=""/>
        <dsp:cNvSpPr/>
      </dsp:nvSpPr>
      <dsp:spPr>
        <a:xfrm>
          <a:off x="56" y="632839"/>
          <a:ext cx="5365585" cy="53501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Up to 80% receive at least some relief with this mood stabilizer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Potentially serious side effect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Lithium toxicity</a:t>
          </a:r>
        </a:p>
      </dsp:txBody>
      <dsp:txXfrm>
        <a:off x="56" y="632839"/>
        <a:ext cx="5365585" cy="5350176"/>
      </dsp:txXfrm>
    </dsp:sp>
    <dsp:sp modelId="{C1D994CF-784B-6441-81B9-DC17651A0CCB}">
      <dsp:nvSpPr>
        <dsp:cNvPr id="0" name=""/>
        <dsp:cNvSpPr/>
      </dsp:nvSpPr>
      <dsp:spPr>
        <a:xfrm>
          <a:off x="6116824" y="28039"/>
          <a:ext cx="5365585" cy="604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Newer mood stabilizers</a:t>
          </a:r>
        </a:p>
      </dsp:txBody>
      <dsp:txXfrm>
        <a:off x="6116824" y="28039"/>
        <a:ext cx="5365585" cy="604800"/>
      </dsp:txXfrm>
    </dsp:sp>
    <dsp:sp modelId="{8F23EF0F-C941-EC4F-988B-0A024E2AC2E1}">
      <dsp:nvSpPr>
        <dsp:cNvPr id="0" name=""/>
        <dsp:cNvSpPr/>
      </dsp:nvSpPr>
      <dsp:spPr>
        <a:xfrm>
          <a:off x="6116824" y="632839"/>
          <a:ext cx="5365585" cy="53501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Anticonvulsants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Depakote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Antipsychotics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Zyprexa</a:t>
          </a:r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Both also have side effects: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Drowsiness			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Akinesia	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Abdominal Pain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Weight gain		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Loss of Appetite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Diarrhea			Nausea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Dizziness			Hair Loss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Constipation			Blurred Vision</a:t>
          </a:r>
        </a:p>
      </dsp:txBody>
      <dsp:txXfrm>
        <a:off x="6116824" y="632839"/>
        <a:ext cx="5365585" cy="535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3C48-664A-824D-A66A-55BF3D06C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8CE88-6371-6E48-BCFE-0FB0AFDB9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9E4A-3D0B-E04D-9BB8-0B678134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ADCE-7777-6D4A-BBFB-65F97292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9426-03F1-CB46-8376-02C5D97F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FD5B-1747-BB41-A822-C85E952B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BBE24-8A4F-6A44-9E33-40711F4E9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6FF68-2406-A54A-ABF4-F11BC212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7820C-998C-5142-99C3-9BCD07BE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77FD-EA8C-F546-90B6-4D8E6AD3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F75F0-E89D-FF48-9885-250B25180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25BAA-50C4-854A-BEA3-583B07C7F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B623-4C63-134E-8942-981A9C7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B7E7-F020-7D4B-941D-DBA5E5F1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C0DAD-B6C3-9B4E-B127-17CCDD13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CCC4-A68C-6048-8E81-8C1E1489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A125B-EE31-5F4A-A0D0-D5AC27F7D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A7879-6918-6944-BF5B-79EE5D97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2F21-9AA7-EA4A-9021-C6485BA8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A98A-80F3-DB45-A62F-56E18B39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CBC7-E573-0440-A38E-A806C149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3145-9937-1E44-8899-E35F58E8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9DF4-890C-5B40-A7F8-FFA57C1B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E279-F658-A24D-A44D-077F9576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2BC0-2D5B-B444-A3E9-4BDA660D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2F2D-6CDF-5A44-9305-54E858D0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1F4A-EA09-5845-BED5-A5E88537B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26B8-F0B8-9041-913C-6847CA8C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0476B-9868-E548-967D-6D7C2F44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09BD8-81ED-4C4F-84FA-8CF4DDEA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6E506-52A0-8847-97EA-CE6ACC40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214E-698C-6242-BF8D-D42065F7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DE375-8BF2-9C41-884D-C2229214B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18014-2B76-7545-B0D7-8B04A7096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DFD19-38F9-4F45-848E-CDB519587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61D81-444D-3148-BB18-0C5E1BE3E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DFAD9-9DEC-4742-9EB0-55426D90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3EED7F-2161-D241-A7EA-DF2B6BBFB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37914-72A2-F74F-A4F7-DE65DC50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0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92EB-29E4-D14B-9846-0618F9FE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DA8D-195F-CC45-9E6E-EF938CECE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D402D-1102-F64A-B4BC-F570E93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5A324-0245-3A40-8E1E-783A954E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15AC2-B627-7C48-8D6D-CEC6428C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2E181-38BA-D34C-94BD-9062BFA6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D052A-1DC2-FA4E-AEDC-A6E269CB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07E43-1B6E-0B47-B137-4E9F4259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AE711-9113-9C43-9CA2-039915F29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6E22D-F201-174A-838E-D4ED4CDA9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538D-1A4A-9C4F-A505-C547AACE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C2648-2B9A-544F-B8FA-AE85886B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FD9F5-44DE-FB48-A43C-689E1E1A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61BC-E038-3243-A9B9-35B903B6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BB26A-D458-2F48-B437-8C7719221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CDDA6-61B5-7E47-A116-4342B5715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E636A-2F0D-9149-ACE3-3DD76021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3E9A-F7C5-344F-8132-6F791A7E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18ADA-D69D-BE47-B2E3-5B409F9A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B71AC-D35D-074A-AF0C-3E9DCD9E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36D7A-A303-F247-81E3-2114E0CC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CDEC0-D48E-8D45-8E65-9F2571B5B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C51A-3555-7D4E-A00F-FBE0DD3EC57D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86B1-62FF-E740-835D-868720080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1B9FA-20D3-C645-804F-387C9362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ACFC-7018-ED43-9DA6-AC8E6C3F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CF64E-F4CB-0748-BAD8-EFF31617F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57" y="775849"/>
            <a:ext cx="4467792" cy="38155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Bipolar and Related Disorders</a:t>
            </a:r>
          </a:p>
        </p:txBody>
      </p:sp>
      <p:pic>
        <p:nvPicPr>
          <p:cNvPr id="6" name="Graphic 5" descr="Drama">
            <a:extLst>
              <a:ext uri="{FF2B5EF4-FFF2-40B4-BE49-F238E27FC236}">
                <a16:creationId xmlns:a16="http://schemas.microsoft.com/office/drawing/2014/main" id="{B0FD0564-E02B-3B18-81BC-4F10BFB51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77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817E7-AF4E-C34D-B3F9-0A3A41B0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850" y="251085"/>
            <a:ext cx="7165299" cy="562135"/>
          </a:xfrm>
        </p:spPr>
        <p:txBody>
          <a:bodyPr>
            <a:normAutofit fontScale="90000"/>
          </a:bodyPr>
          <a:lstStyle/>
          <a:p>
            <a:r>
              <a:rPr lang="en-US" dirty="0"/>
              <a:t>Etiology: Psychological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56CC-5571-F743-8F7D-418074C4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5" y="813220"/>
            <a:ext cx="11559879" cy="57936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Cognitive theories</a:t>
            </a:r>
          </a:p>
          <a:p>
            <a:endParaRPr lang="en-US" sz="2600" dirty="0"/>
          </a:p>
          <a:p>
            <a:pPr lvl="1"/>
            <a:r>
              <a:rPr lang="en-US" sz="2600" dirty="0"/>
              <a:t>Beck’s Theory</a:t>
            </a:r>
          </a:p>
          <a:p>
            <a:pPr lvl="1"/>
            <a:endParaRPr lang="en-US" sz="2600" dirty="0"/>
          </a:p>
          <a:p>
            <a:pPr lvl="2"/>
            <a:r>
              <a:rPr lang="en-US" sz="2600" dirty="0"/>
              <a:t>Negative triad: negative view of self, world, future</a:t>
            </a:r>
          </a:p>
          <a:p>
            <a:pPr lvl="2"/>
            <a:r>
              <a:rPr lang="en-US" sz="2600" dirty="0"/>
              <a:t>Negative schema: underlying tendency to see the world negatively</a:t>
            </a:r>
          </a:p>
          <a:p>
            <a:pPr lvl="2"/>
            <a:r>
              <a:rPr lang="en-US" sz="2600" dirty="0"/>
              <a:t>Negative schema cause cognitive biases: tendency to process information in negative ways</a:t>
            </a:r>
          </a:p>
          <a:p>
            <a:pPr lvl="2"/>
            <a:endParaRPr lang="en-US" sz="2600" dirty="0"/>
          </a:p>
          <a:p>
            <a:pPr lvl="1"/>
            <a:r>
              <a:rPr lang="en-US" sz="2600" dirty="0"/>
              <a:t>Hopelessness Theory</a:t>
            </a:r>
          </a:p>
          <a:p>
            <a:pPr lvl="1"/>
            <a:endParaRPr lang="en-US" sz="2600" dirty="0"/>
          </a:p>
          <a:p>
            <a:pPr lvl="2"/>
            <a:r>
              <a:rPr lang="en-US" sz="2600" dirty="0"/>
              <a:t>Most important trigger of depression is hopelessness</a:t>
            </a:r>
          </a:p>
          <a:p>
            <a:pPr lvl="3"/>
            <a:r>
              <a:rPr lang="en-US" sz="2600" dirty="0"/>
              <a:t>Desirable outcomes will not occur</a:t>
            </a:r>
          </a:p>
          <a:p>
            <a:pPr lvl="3"/>
            <a:r>
              <a:rPr lang="en-US" sz="2600" dirty="0"/>
              <a:t>Person has no ability to change situation</a:t>
            </a:r>
          </a:p>
          <a:p>
            <a:pPr lvl="3"/>
            <a:endParaRPr lang="en-US" sz="2600" dirty="0"/>
          </a:p>
          <a:p>
            <a:pPr lvl="2"/>
            <a:r>
              <a:rPr lang="en-US" sz="2600" dirty="0"/>
              <a:t>Attributional Style</a:t>
            </a:r>
          </a:p>
          <a:p>
            <a:pPr lvl="2"/>
            <a:endParaRPr lang="en-US" sz="2600" dirty="0"/>
          </a:p>
          <a:p>
            <a:pPr lvl="3"/>
            <a:r>
              <a:rPr lang="en-US" sz="2600" dirty="0"/>
              <a:t>Stable and Global attributions can cause hopelessness</a:t>
            </a:r>
          </a:p>
          <a:p>
            <a:pPr lvl="3"/>
            <a:endParaRPr lang="en-US" sz="2600" dirty="0"/>
          </a:p>
          <a:p>
            <a:pPr lvl="1"/>
            <a:r>
              <a:rPr lang="en-US" sz="2600" dirty="0"/>
              <a:t>Rumination Theory </a:t>
            </a:r>
          </a:p>
          <a:p>
            <a:pPr lvl="1"/>
            <a:endParaRPr lang="en-US" sz="2600" dirty="0"/>
          </a:p>
          <a:p>
            <a:pPr lvl="2"/>
            <a:r>
              <a:rPr lang="en-US" sz="2600" dirty="0"/>
              <a:t>A specific way of thinking: tendency to repetitively dwell on sad thoughts </a:t>
            </a:r>
          </a:p>
          <a:p>
            <a:pPr lvl="2"/>
            <a:r>
              <a:rPr lang="en-US" sz="2600" dirty="0"/>
              <a:t>Most detrimental is to brood over causes of events</a:t>
            </a:r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661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ight Bulb and Gear">
            <a:extLst>
              <a:ext uri="{FF2B5EF4-FFF2-40B4-BE49-F238E27FC236}">
                <a16:creationId xmlns:a16="http://schemas.microsoft.com/office/drawing/2014/main" id="{0AFA94BB-5D15-57FE-9579-9B33D9D2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633" y="1454050"/>
            <a:ext cx="1619068" cy="3720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B1A5-C013-7640-8105-BBF3C131B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334" y="209862"/>
            <a:ext cx="9896846" cy="6430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Attribution Theory:   the way people think about the causes of their successes and failures in life was what really mattered-- it</a:t>
            </a:r>
            <a:r>
              <a:rPr lang="ja-JP" altLang="en-US" sz="2000">
                <a:latin typeface="Calibri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2000" dirty="0">
                <a:latin typeface="Calibri" charset="0"/>
                <a:ea typeface="ＭＳ Ｐゴシック" charset="0"/>
                <a:cs typeface="Arial" charset="0"/>
              </a:rPr>
              <a:t>s what they attribute it to that</a:t>
            </a:r>
            <a:r>
              <a:rPr lang="ja-JP" altLang="en-US" sz="2000">
                <a:latin typeface="Calibri" charset="0"/>
                <a:ea typeface="ＭＳ Ｐゴシック" charset="0"/>
                <a:cs typeface="Arial" charset="0"/>
              </a:rPr>
              <a:t>‘</a:t>
            </a:r>
            <a:r>
              <a:rPr lang="en-US" altLang="ja-JP" sz="2000" dirty="0">
                <a:latin typeface="Calibri" charset="0"/>
                <a:ea typeface="ＭＳ Ｐゴシック" charset="0"/>
                <a:cs typeface="Arial" charset="0"/>
              </a:rPr>
              <a:t>s meaningful</a:t>
            </a:r>
            <a:br>
              <a:rPr lang="en-US" altLang="ja-JP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altLang="ja-JP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Be aware of the language you use:  If you use words like always and never when talking about unfavorable  events in your life </a:t>
            </a:r>
            <a:r>
              <a:rPr lang="en-US" sz="2000" dirty="0">
                <a:latin typeface="Calibri" charset="0"/>
                <a:ea typeface="ＭＳ Ｐゴシック" charset="0"/>
                <a:cs typeface="Arial" charset="0"/>
                <a:sym typeface="Wingdings" charset="0"/>
              </a:rPr>
              <a:t> you will likely be a pessimist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 	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If you use words like sometimes and lately as qualifiers you can blame unfavorable events on transient conditions and have an optimistic style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Try to get accustomed to using words like: 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  			probable, highly probable, likely, highly likely, less likely, 				to the extent that …..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Permanence: refers to people who give up easily because they believe the causes of bad events happening to them are permanent-- they believe it will persist and always affect their lives.</a:t>
            </a: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br>
              <a:rPr lang="en-US" sz="2000" dirty="0">
                <a:latin typeface="Calibri" charset="0"/>
                <a:ea typeface="ＭＳ Ｐゴシック" charset="0"/>
                <a:cs typeface="Arial" charset="0"/>
              </a:rPr>
            </a:br>
            <a:r>
              <a:rPr lang="en-US" sz="2000" dirty="0">
                <a:latin typeface="Calibri" charset="0"/>
                <a:ea typeface="ＭＳ Ｐゴシック" charset="0"/>
                <a:cs typeface="Arial" charset="0"/>
              </a:rPr>
              <a:t>Optimism:  	optimistic people explain good events to themselves in terms of 			permanent causes like their abilities and traits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268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AFD426E4-D7FD-12CB-4D75-5F290E31D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9" r="12459"/>
          <a:stretch/>
        </p:blipFill>
        <p:spPr>
          <a:xfrm>
            <a:off x="20" y="10"/>
            <a:ext cx="4332137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D3335-C7BC-DE48-AA20-87F3227A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157" y="299802"/>
            <a:ext cx="7540053" cy="6295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ＭＳ Ｐゴシック" charset="0"/>
                <a:cs typeface="Avenir Book"/>
              </a:rPr>
              <a:t>People who believe positive events are attributed to permanent causes such as their skills and effort try harder after they succeed.</a:t>
            </a:r>
            <a:br>
              <a:rPr lang="en-US" sz="2400" dirty="0">
                <a:ea typeface="ＭＳ Ｐゴシック" charset="0"/>
                <a:cs typeface="Avenir Book"/>
              </a:rPr>
            </a:br>
            <a:br>
              <a:rPr lang="en-US" sz="2400" dirty="0">
                <a:ea typeface="ＭＳ Ｐゴシック" charset="0"/>
                <a:cs typeface="Avenir Book"/>
              </a:rPr>
            </a:br>
            <a:r>
              <a:rPr lang="en-US" sz="2400" dirty="0">
                <a:ea typeface="ＭＳ Ｐゴシック" charset="0"/>
                <a:cs typeface="Avenir Book"/>
              </a:rPr>
              <a:t>Pervasiveness: people who make universal explanations for their failures give up on everything when failure comes in one area of their life.</a:t>
            </a:r>
            <a:br>
              <a:rPr lang="en-US" sz="2400" dirty="0">
                <a:ea typeface="ＭＳ Ｐゴシック" charset="0"/>
                <a:cs typeface="Avenir Book"/>
              </a:rPr>
            </a:br>
            <a:br>
              <a:rPr lang="en-US" sz="2400" dirty="0">
                <a:ea typeface="ＭＳ Ｐゴシック" charset="0"/>
                <a:cs typeface="Avenir Book"/>
              </a:rPr>
            </a:br>
            <a:r>
              <a:rPr lang="en-US" sz="2400" dirty="0">
                <a:ea typeface="ＭＳ Ｐゴシック" charset="0"/>
                <a:cs typeface="Avenir Book"/>
              </a:rPr>
              <a:t>People who make specific explanations may become helpless in that one area of their life and move on with their life.</a:t>
            </a:r>
            <a:br>
              <a:rPr lang="en-US" sz="2400" dirty="0">
                <a:ea typeface="ＭＳ Ｐゴシック" charset="0"/>
                <a:cs typeface="Avenir Book"/>
              </a:rPr>
            </a:br>
            <a:br>
              <a:rPr lang="en-US" sz="2400" dirty="0">
                <a:ea typeface="ＭＳ Ｐゴシック" charset="0"/>
                <a:cs typeface="Avenir Book"/>
              </a:rPr>
            </a:br>
            <a:r>
              <a:rPr lang="en-US" sz="2400" dirty="0">
                <a:ea typeface="ＭＳ Ｐゴシック" charset="0"/>
                <a:cs typeface="Avenir Book"/>
              </a:rPr>
              <a:t>Universal Explanations: these produce helplessness across many situations and specific explanations produce helplessness only in the problem area.</a:t>
            </a:r>
            <a:br>
              <a:rPr lang="en-US" sz="2400" dirty="0">
                <a:ea typeface="ＭＳ Ｐゴシック" charset="0"/>
                <a:cs typeface="Avenir Book"/>
              </a:rPr>
            </a:br>
            <a:br>
              <a:rPr lang="en-US" sz="2400" dirty="0">
                <a:ea typeface="ＭＳ Ｐゴシック" charset="0"/>
                <a:cs typeface="Avenir Book"/>
              </a:rPr>
            </a:br>
            <a:r>
              <a:rPr lang="en-US" sz="2400" dirty="0">
                <a:ea typeface="ＭＳ Ｐゴシック" charset="0"/>
                <a:cs typeface="Avenir Book"/>
              </a:rPr>
              <a:t>Permanent causes produce helplessness far into the future and universal causes produce helplessness throughout life.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48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456A7CCC-DB92-24A0-8078-64B052C96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42" r="-2" b="-2"/>
          <a:stretch/>
        </p:blipFill>
        <p:spPr>
          <a:xfrm>
            <a:off x="-1" y="-2"/>
            <a:ext cx="2923083" cy="6858002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27024-8CB5-9542-B4AC-C69BDA64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824" y="405686"/>
            <a:ext cx="8559385" cy="448754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Psychotherapy and Complementary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6A6A-E43D-1145-BB9A-FC2140B7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984" y="854440"/>
            <a:ext cx="8919147" cy="5891134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dirty="0"/>
              <a:t>Interpersonal psychotherapy (IPT)</a:t>
            </a:r>
          </a:p>
          <a:p>
            <a:endParaRPr lang="en-US" sz="2000" dirty="0"/>
          </a:p>
          <a:p>
            <a:pPr lvl="1"/>
            <a:r>
              <a:rPr lang="en-US" sz="2000" dirty="0"/>
              <a:t>Short-term psychodynamic therapy</a:t>
            </a:r>
          </a:p>
          <a:p>
            <a:pPr lvl="1"/>
            <a:r>
              <a:rPr lang="en-US" sz="2000" dirty="0"/>
              <a:t>Focus on current relationships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Cognitive therapy</a:t>
            </a:r>
          </a:p>
          <a:p>
            <a:endParaRPr lang="en-US" sz="2000" dirty="0"/>
          </a:p>
          <a:p>
            <a:pPr lvl="1"/>
            <a:r>
              <a:rPr lang="en-US" sz="2000" dirty="0"/>
              <a:t>Monitor and identify automatic thoughts</a:t>
            </a:r>
          </a:p>
          <a:p>
            <a:pPr lvl="2"/>
            <a:r>
              <a:rPr lang="en-US" dirty="0"/>
              <a:t>Replace negative thoughts with more neutral or positive thoughts</a:t>
            </a:r>
          </a:p>
          <a:p>
            <a:pPr lvl="2"/>
            <a:r>
              <a:rPr lang="en-US" dirty="0"/>
              <a:t>Challenging irrational thoughts about self</a:t>
            </a:r>
          </a:p>
          <a:p>
            <a:pPr lvl="2"/>
            <a:endParaRPr lang="en-US" dirty="0"/>
          </a:p>
          <a:p>
            <a:r>
              <a:rPr lang="en-US" sz="2000" dirty="0"/>
              <a:t>Mindfulness-based cognitive therapy (MBCT)</a:t>
            </a:r>
          </a:p>
          <a:p>
            <a:endParaRPr lang="en-US" sz="2000" dirty="0"/>
          </a:p>
          <a:p>
            <a:pPr lvl="1"/>
            <a:r>
              <a:rPr lang="en-US" sz="2000" dirty="0"/>
              <a:t>Strategies, including meditation, to prevent relapse</a:t>
            </a:r>
          </a:p>
          <a:p>
            <a:pPr lvl="1"/>
            <a:endParaRPr lang="en-US" sz="2000" dirty="0"/>
          </a:p>
          <a:p>
            <a:r>
              <a:rPr lang="en-US" sz="2000" dirty="0"/>
              <a:t>Behavioral activation (BA) therapy</a:t>
            </a:r>
          </a:p>
          <a:p>
            <a:endParaRPr lang="en-US" sz="2000" dirty="0"/>
          </a:p>
          <a:p>
            <a:pPr lvl="1"/>
            <a:r>
              <a:rPr lang="en-US" sz="2000" dirty="0"/>
              <a:t>Increase participation in positively reinforcing activities to disrupt spiral of depression, withdrawal, and avoidance</a:t>
            </a:r>
          </a:p>
          <a:p>
            <a:pPr marL="0" indent="0">
              <a:buNone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7106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8E77-3443-F011-8CCA-9B10AD9226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8678-9628-0F49-891A-E3BE7FDD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419725"/>
            <a:ext cx="4901783" cy="5757238"/>
          </a:xfrm>
        </p:spPr>
        <p:txBody>
          <a:bodyPr>
            <a:normAutofit/>
          </a:bodyPr>
          <a:lstStyle/>
          <a:p>
            <a:r>
              <a:rPr lang="en-US" sz="2000" dirty="0"/>
              <a:t>Electroconvulsive therapy (ECT)</a:t>
            </a:r>
          </a:p>
          <a:p>
            <a:endParaRPr lang="en-US" sz="2000" dirty="0"/>
          </a:p>
          <a:p>
            <a:pPr lvl="1"/>
            <a:r>
              <a:rPr lang="en-US" sz="2000" dirty="0"/>
              <a:t>Reserved for treatment non-responders</a:t>
            </a:r>
          </a:p>
          <a:p>
            <a:pPr lvl="1"/>
            <a:r>
              <a:rPr lang="en-US" sz="2000" dirty="0"/>
              <a:t>Induce brain seizure and momentary unconsciousness</a:t>
            </a:r>
          </a:p>
          <a:p>
            <a:pPr marL="548640" lvl="2" indent="0">
              <a:buNone/>
            </a:pPr>
            <a:endParaRPr lang="en-US" i="1" dirty="0"/>
          </a:p>
          <a:p>
            <a:pPr lvl="2"/>
            <a:endParaRPr lang="en-US" i="1" dirty="0"/>
          </a:p>
          <a:p>
            <a:pPr lvl="1"/>
            <a:r>
              <a:rPr lang="en-US" sz="2000" dirty="0"/>
              <a:t>Side effects</a:t>
            </a:r>
          </a:p>
          <a:p>
            <a:pPr lvl="1"/>
            <a:endParaRPr lang="en-US" sz="2000" dirty="0"/>
          </a:p>
          <a:p>
            <a:pPr lvl="2"/>
            <a:r>
              <a:rPr lang="en-US" dirty="0"/>
              <a:t>Memory loss</a:t>
            </a:r>
          </a:p>
          <a:p>
            <a:pPr lvl="2"/>
            <a:endParaRPr lang="en-US" dirty="0"/>
          </a:p>
          <a:p>
            <a:pPr lvl="1"/>
            <a:r>
              <a:rPr lang="en-US" sz="2000" dirty="0"/>
              <a:t>ECT more effective than medications</a:t>
            </a:r>
          </a:p>
          <a:p>
            <a:pPr lvl="2"/>
            <a:r>
              <a:rPr lang="en-US" dirty="0"/>
              <a:t>Unclear how ECT works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066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4C07-DF7B-C749-B5B1-EF823B429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4774"/>
            <a:ext cx="10515600" cy="58321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p12e_tab_05_07.jpg">
            <a:extLst>
              <a:ext uri="{FF2B5EF4-FFF2-40B4-BE49-F238E27FC236}">
                <a16:creationId xmlns:a16="http://schemas.microsoft.com/office/drawing/2014/main" id="{6066F40F-889A-A04C-A0F4-10083A8B84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635" y="344773"/>
            <a:ext cx="10344987" cy="58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95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EC6E146-DDE2-581D-E475-C7080925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1032" b="2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209A4C-78F8-39A0-C611-FBF268E92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27440"/>
              </p:ext>
            </p:extLst>
          </p:nvPr>
        </p:nvGraphicFramePr>
        <p:xfrm>
          <a:off x="389744" y="389744"/>
          <a:ext cx="11482466" cy="601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497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6" name="Graphic 45" descr="Brain in head">
            <a:extLst>
              <a:ext uri="{FF2B5EF4-FFF2-40B4-BE49-F238E27FC236}">
                <a16:creationId xmlns:a16="http://schemas.microsoft.com/office/drawing/2014/main" id="{1EA51925-DE14-0774-D194-AA22821CB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249" y="709019"/>
            <a:ext cx="2924438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040A5-1F35-E44D-B6C8-FD6F4B71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687" y="224852"/>
            <a:ext cx="8651064" cy="6400800"/>
          </a:xfrm>
        </p:spPr>
        <p:txBody>
          <a:bodyPr>
            <a:normAutofit/>
          </a:bodyPr>
          <a:lstStyle/>
          <a:p>
            <a:endParaRPr lang="en-US" sz="1800" b="0" i="0" dirty="0">
              <a:solidFill>
                <a:srgbClr val="14161A"/>
              </a:solidFill>
              <a:effectLst/>
            </a:endParaRPr>
          </a:p>
          <a:p>
            <a:endParaRPr lang="en-US" sz="1800" b="0" i="0">
              <a:solidFill>
                <a:srgbClr val="14161A"/>
              </a:solidFill>
              <a:effectLst/>
            </a:endParaRPr>
          </a:p>
          <a:p>
            <a:r>
              <a:rPr lang="en-US" sz="1800" b="0" i="0">
                <a:solidFill>
                  <a:srgbClr val="14161A"/>
                </a:solidFill>
                <a:effectLst/>
              </a:rPr>
              <a:t>Bipolar </a:t>
            </a:r>
            <a:r>
              <a:rPr lang="en-US" sz="1800" b="0" i="0" dirty="0">
                <a:solidFill>
                  <a:srgbClr val="14161A"/>
                </a:solidFill>
                <a:effectLst/>
              </a:rPr>
              <a:t>disorder occurs in up to 2.5% of the population, but the prevalence is much higher among first-degree relatives of individuals with </a:t>
            </a:r>
            <a:r>
              <a:rPr lang="en-US" sz="1800" b="0" i="0">
                <a:solidFill>
                  <a:srgbClr val="14161A"/>
                </a:solidFill>
                <a:effectLst/>
              </a:rPr>
              <a:t>bipolar </a:t>
            </a:r>
            <a:endParaRPr lang="en-US" sz="1800" b="0" i="0" dirty="0">
              <a:effectLst/>
            </a:endParaRPr>
          </a:p>
          <a:p>
            <a:r>
              <a:rPr lang="en-US" sz="1800" b="0" i="0" dirty="0">
                <a:effectLst/>
              </a:rPr>
              <a:t>Bipolar disorder, formerly called manic depression, is a mental health condition that causes extreme mood swings that include emotional highs (mania or hypomania) and lows (depression).</a:t>
            </a:r>
          </a:p>
          <a:p>
            <a:r>
              <a:rPr lang="en-US" sz="1800" b="0" i="0" dirty="0">
                <a:effectLst/>
              </a:rPr>
              <a:t>When you become depressed, you may feel sad or hopeless and lose interest or pleasure in most activities. </a:t>
            </a:r>
          </a:p>
          <a:p>
            <a:r>
              <a:rPr lang="en-US" sz="1800" b="0" i="0" dirty="0">
                <a:effectLst/>
              </a:rPr>
              <a:t>When your mood shifts to mania or hypomania (less extreme than mania), you may feel euphoric, full of energy or unusually irritable. </a:t>
            </a:r>
          </a:p>
          <a:p>
            <a:r>
              <a:rPr lang="en-US" sz="1800" b="0" i="0" dirty="0">
                <a:effectLst/>
              </a:rPr>
              <a:t>These mood swings can affect sleep, energy, activity, judgment, behavior and the ability to think clearly.</a:t>
            </a:r>
          </a:p>
          <a:p>
            <a:r>
              <a:rPr lang="en-US" sz="1800" b="0" i="0" dirty="0">
                <a:effectLst/>
              </a:rPr>
              <a:t>Episodes of mood swings may occur rarely or multiple times a year. </a:t>
            </a:r>
          </a:p>
          <a:p>
            <a:r>
              <a:rPr lang="en-US" sz="1800" b="0" i="0" dirty="0">
                <a:effectLst/>
              </a:rPr>
              <a:t>Although bipolar disorder is a lifelong condition, you can manage your mood swings and other symptoms by following a treatment plan. </a:t>
            </a:r>
          </a:p>
          <a:p>
            <a:r>
              <a:rPr lang="en-US" sz="1800" b="0" i="0" dirty="0">
                <a:effectLst/>
              </a:rPr>
              <a:t>In most cases, bipolar disorder is treated with medications and psychotherapy.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979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4186-52CD-7E40-9F4D-94B57D76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329784"/>
            <a:ext cx="6865495" cy="613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forms:</a:t>
            </a:r>
          </a:p>
          <a:p>
            <a:pPr lvl="1"/>
            <a:r>
              <a:rPr lang="en-US" dirty="0"/>
              <a:t>Bipolar I, Bipolar II, and Cyclothymia</a:t>
            </a:r>
          </a:p>
          <a:p>
            <a:pPr lvl="2"/>
            <a:r>
              <a:rPr lang="en-US" sz="2400" dirty="0"/>
              <a:t>Mania defining feature of each</a:t>
            </a:r>
          </a:p>
          <a:p>
            <a:pPr lvl="2"/>
            <a:r>
              <a:rPr lang="en-US" sz="2400" dirty="0"/>
              <a:t>Differentiated by severity and duration of mania</a:t>
            </a:r>
          </a:p>
          <a:p>
            <a:pPr lvl="1"/>
            <a:r>
              <a:rPr lang="en-US" dirty="0"/>
              <a:t>Usually involve episodes of depression alternating with mania</a:t>
            </a:r>
          </a:p>
          <a:p>
            <a:pPr lvl="2"/>
            <a:r>
              <a:rPr lang="en-US" sz="2400" dirty="0"/>
              <a:t>Depressive episode required for Bipolar II</a:t>
            </a:r>
          </a:p>
          <a:p>
            <a:r>
              <a:rPr lang="en-US" sz="2400" dirty="0"/>
              <a:t>Mania</a:t>
            </a:r>
          </a:p>
          <a:p>
            <a:pPr lvl="1"/>
            <a:r>
              <a:rPr lang="en-US" dirty="0"/>
              <a:t>State of intense elation or irritability</a:t>
            </a:r>
          </a:p>
          <a:p>
            <a:pPr lvl="1"/>
            <a:r>
              <a:rPr lang="en-US" dirty="0"/>
              <a:t>Hypomania (hypo = “under”)</a:t>
            </a:r>
          </a:p>
          <a:p>
            <a:pPr lvl="2"/>
            <a:r>
              <a:rPr lang="en-US" sz="2400" dirty="0"/>
              <a:t>Symptoms of mania but less intense</a:t>
            </a:r>
          </a:p>
          <a:p>
            <a:pPr lvl="2"/>
            <a:r>
              <a:rPr lang="en-US" sz="2400" dirty="0"/>
              <a:t>Does not involve significant impairment, mania does</a:t>
            </a:r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 descr="Spheres in balance">
            <a:extLst>
              <a:ext uri="{FF2B5EF4-FFF2-40B4-BE49-F238E27FC236}">
                <a16:creationId xmlns:a16="http://schemas.microsoft.com/office/drawing/2014/main" id="{AF07A96E-5CE2-2BFE-897A-026BC3FBC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1" r="20513" b="-1"/>
          <a:stretch/>
        </p:blipFill>
        <p:spPr>
          <a:xfrm>
            <a:off x="7420131" y="10"/>
            <a:ext cx="477034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105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1F59-78DC-2149-8A87-085051FB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685"/>
            <a:ext cx="9130259" cy="61234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68E31-BDC4-284C-B11B-59224ABAB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55" y="479685"/>
            <a:ext cx="8919148" cy="59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1DA2C-4C50-284A-9302-9628A366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91" y="146717"/>
            <a:ext cx="9863528" cy="72271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DSM-5 Criteria for Manic and Hypomanic Episodes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093E-5A70-5F42-A2BD-D3472E0F8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869430"/>
            <a:ext cx="11512446" cy="584185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Distinctly elevated or irritable mood for most of the day nearly every day</a:t>
            </a:r>
          </a:p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Abnormally increased activity and energy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At least three of the following are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noticeably changed from baseline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: 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Increase in goal-directed activity or psychomotor agitation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Unusual talkativeness; rapid speech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Flight of ideas or subjective impression that thoughts are racing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Decreased need for sleep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Increased self-esteem; belief that one has special talents, powers, or abilities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Distractibility; attention easily diverted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Excessive involvement in activities that are likely to have undesirable consequences, such as reckless spending, sexual behavior, or driving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For a manic episode: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Symptoms last for 1 week or require hospitalization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Symptoms cause significant distress or functional impairment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For a hypomanic episode: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Symptoms last at least 4 days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Clear changes in functioning that are observable to others, but impairment is not marked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No psychotic symptoms are present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5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5948E-A671-544E-BABA-B4E51C89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407" y="133787"/>
            <a:ext cx="2751956" cy="635283"/>
          </a:xfrm>
        </p:spPr>
        <p:txBody>
          <a:bodyPr anchor="b">
            <a:normAutofit/>
          </a:bodyPr>
          <a:lstStyle/>
          <a:p>
            <a:r>
              <a:rPr lang="en-US" sz="2800" dirty="0"/>
              <a:t>Bipolar Disorders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201F6B74-0DF4-F5F6-50E9-608F96729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00" r="24648"/>
          <a:stretch/>
        </p:blipFill>
        <p:spPr>
          <a:xfrm>
            <a:off x="1" y="10"/>
            <a:ext cx="2751956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B8FFE48-8A57-70CF-3392-65D0A561A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52400"/>
              </p:ext>
            </p:extLst>
          </p:nvPr>
        </p:nvGraphicFramePr>
        <p:xfrm>
          <a:off x="3252866" y="769070"/>
          <a:ext cx="8604354" cy="575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81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E3031-D8CA-B84A-87C7-C9F336B8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2"/>
            <a:ext cx="10515600" cy="81298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Cyclothymia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F8E76-D8F2-0743-BD58-38FA1EE9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02" y="1804863"/>
            <a:ext cx="11662348" cy="4790809"/>
          </a:xfrm>
        </p:spPr>
        <p:txBody>
          <a:bodyPr>
            <a:normAutofit/>
          </a:bodyPr>
          <a:lstStyle/>
          <a:p>
            <a:pPr marL="101600" indent="0">
              <a:buNone/>
              <a:defRPr/>
            </a:pPr>
            <a:r>
              <a:rPr lang="en-US" altLang="en-US" sz="2400" b="1" dirty="0">
                <a:ea typeface="ＭＳ Ｐゴシック" pitchFamily="34" charset="-128"/>
                <a:cs typeface="Times New Roman" pitchFamily="18" charset="0"/>
              </a:rPr>
              <a:t>Cyclothymic disorder </a:t>
            </a: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– Chronic cyclical pattern of mild mood swings lasting at least two years.</a:t>
            </a:r>
          </a:p>
          <a:p>
            <a:pPr marL="101600" indent="0">
              <a:buNone/>
              <a:defRPr/>
            </a:pPr>
            <a:endParaRPr lang="en-US" altLang="en-US" sz="2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Usually begins in late adolescence or early adulthood.</a:t>
            </a:r>
          </a:p>
          <a:p>
            <a:pPr>
              <a:defRPr/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Elevated or depressed mood not severe enough for diagnosis of bipolar disorder.</a:t>
            </a:r>
          </a:p>
          <a:p>
            <a:pPr>
              <a:defRPr/>
            </a:pPr>
            <a:endParaRPr lang="en-US" altLang="en-US" sz="2400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Some forms of cyclothymic disorder may represent a mild, early type of bipolar disorder.</a:t>
            </a:r>
          </a:p>
          <a:p>
            <a:pPr lvl="1">
              <a:defRPr/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  <a:p>
            <a:pPr lvl="1">
              <a:defRPr/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Approximately one in three people with cyclothymic disorder eventually go on to develop bipolar disorder.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97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E01E9-84CA-C24E-A09D-800D1750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620408"/>
          </a:xfrm>
        </p:spPr>
        <p:txBody>
          <a:bodyPr>
            <a:normAutofit fontScale="90000"/>
          </a:bodyPr>
          <a:lstStyle/>
          <a:p>
            <a:r>
              <a:rPr lang="en-US" dirty="0"/>
              <a:t>Etiology of Mood Disorders</a:t>
            </a: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548A159A-0FBD-7607-D288-5569E3033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4" r="34830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7133-9E30-2443-B929-F242E281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59" y="1454500"/>
            <a:ext cx="8192402" cy="5171152"/>
          </a:xfrm>
        </p:spPr>
        <p:txBody>
          <a:bodyPr anchor="t">
            <a:normAutofit/>
          </a:bodyPr>
          <a:lstStyle/>
          <a:p>
            <a:pPr marL="292100" lvl="3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n-US" dirty="0"/>
          </a:p>
          <a:p>
            <a:pPr marL="292100" lvl="3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dirty="0"/>
              <a:t>Neurotransmitters (NTs): involve norepinephrine, dopamine, and serotonin</a:t>
            </a:r>
          </a:p>
          <a:p>
            <a:pPr marL="457200" lvl="1" indent="0">
              <a:buNone/>
            </a:pPr>
            <a:endParaRPr lang="en-US" sz="1800" dirty="0"/>
          </a:p>
          <a:p>
            <a:pPr lvl="2"/>
            <a:r>
              <a:rPr lang="en-US" sz="1800" dirty="0"/>
              <a:t>Major Depressive Disorder</a:t>
            </a:r>
          </a:p>
          <a:p>
            <a:pPr lvl="3"/>
            <a:r>
              <a:rPr lang="en-US" dirty="0"/>
              <a:t>Low levels of norepinephrine, dopamine, and serotonin</a:t>
            </a:r>
          </a:p>
          <a:p>
            <a:pPr lvl="3"/>
            <a:endParaRPr lang="en-US" dirty="0"/>
          </a:p>
          <a:p>
            <a:pPr lvl="2"/>
            <a:r>
              <a:rPr lang="en-US" sz="1800" dirty="0"/>
              <a:t>Mania</a:t>
            </a:r>
          </a:p>
          <a:p>
            <a:pPr lvl="2"/>
            <a:endParaRPr lang="en-US" sz="1800" dirty="0"/>
          </a:p>
          <a:p>
            <a:pPr lvl="3"/>
            <a:r>
              <a:rPr lang="en-US" dirty="0"/>
              <a:t>High levels of norepinephrine and dopamine, low levels of serotonin</a:t>
            </a:r>
          </a:p>
          <a:p>
            <a:pPr lvl="3"/>
            <a:endParaRPr lang="en-US" dirty="0"/>
          </a:p>
          <a:p>
            <a:pPr lvl="1"/>
            <a:r>
              <a:rPr lang="en-US" sz="1800" dirty="0"/>
              <a:t>Medication alters levels but  relief takes 2-3 weeks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77936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B04CB-1FF4-8C4A-8FA5-715C1A0C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195589"/>
            <a:ext cx="6781800" cy="657430"/>
          </a:xfrm>
        </p:spPr>
        <p:txBody>
          <a:bodyPr>
            <a:normAutofit/>
          </a:bodyPr>
          <a:lstStyle/>
          <a:p>
            <a:r>
              <a:rPr lang="en-US" sz="3200" dirty="0"/>
              <a:t>Etiology: Social &amp; Environmental Factors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522F830F-D79F-942B-9ADA-B9017980B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7" r="23010"/>
          <a:stretch/>
        </p:blipFill>
        <p:spPr>
          <a:xfrm>
            <a:off x="20" y="10"/>
            <a:ext cx="3074213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EF19-079E-DE43-BE5E-8E51130D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798" y="853020"/>
            <a:ext cx="8559382" cy="58093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Life events</a:t>
            </a:r>
          </a:p>
          <a:p>
            <a:endParaRPr lang="en-US" sz="2000" dirty="0"/>
          </a:p>
          <a:p>
            <a:pPr lvl="1"/>
            <a:r>
              <a:rPr lang="en-US" sz="2000" dirty="0"/>
              <a:t>Prospective research</a:t>
            </a:r>
          </a:p>
          <a:p>
            <a:pPr lvl="1"/>
            <a:endParaRPr lang="en-US" sz="2000" dirty="0"/>
          </a:p>
          <a:p>
            <a:pPr lvl="2"/>
            <a:r>
              <a:rPr lang="en-US" dirty="0"/>
              <a:t>42-67% report a stressful life event in year prior to depression onset </a:t>
            </a:r>
          </a:p>
          <a:p>
            <a:pPr lvl="3"/>
            <a:r>
              <a:rPr lang="en-US" sz="2000" dirty="0"/>
              <a:t>e.g., romantic breakup, loss of job, death of loved one</a:t>
            </a:r>
          </a:p>
          <a:p>
            <a:pPr lvl="2"/>
            <a:r>
              <a:rPr lang="en-US" dirty="0"/>
              <a:t>Replicated in 12 studies across 6 countries </a:t>
            </a:r>
          </a:p>
          <a:p>
            <a:pPr lvl="1"/>
            <a:r>
              <a:rPr lang="en-US" sz="2000" dirty="0"/>
              <a:t>Lack of social support may be one reason a stressor triggers depression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Behavior of depressed people often leads to rejection by others</a:t>
            </a:r>
          </a:p>
          <a:p>
            <a:pPr lvl="1"/>
            <a:r>
              <a:rPr lang="en-US" sz="2000" dirty="0"/>
              <a:t>Excessive reassurance seeking</a:t>
            </a:r>
          </a:p>
          <a:p>
            <a:pPr lvl="1"/>
            <a:r>
              <a:rPr lang="en-US" sz="2000" dirty="0"/>
              <a:t>Few positive facial expressions</a:t>
            </a:r>
          </a:p>
          <a:p>
            <a:pPr lvl="1"/>
            <a:r>
              <a:rPr lang="en-US" sz="2000" dirty="0"/>
              <a:t>Negative self disclosures</a:t>
            </a:r>
          </a:p>
          <a:p>
            <a:pPr lvl="1"/>
            <a:r>
              <a:rPr lang="en-US" sz="2000" dirty="0"/>
              <a:t>Slow speech and long silences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20465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1280</Words>
  <Application>Microsoft Macintosh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Office Theme</vt:lpstr>
      <vt:lpstr>Bipolar and Related Disorders</vt:lpstr>
      <vt:lpstr>PowerPoint Presentation</vt:lpstr>
      <vt:lpstr>PowerPoint Presentation</vt:lpstr>
      <vt:lpstr>PowerPoint Presentation</vt:lpstr>
      <vt:lpstr>DSM-5 Criteria for Manic and Hypomanic Episodes</vt:lpstr>
      <vt:lpstr>Bipolar Disorders</vt:lpstr>
      <vt:lpstr>Cyclothymia</vt:lpstr>
      <vt:lpstr>Etiology of Mood Disorders</vt:lpstr>
      <vt:lpstr>Etiology: Social &amp; Environmental Factors</vt:lpstr>
      <vt:lpstr>Etiology: Psychological Factors</vt:lpstr>
      <vt:lpstr>PowerPoint Presentation</vt:lpstr>
      <vt:lpstr>PowerPoint Presentation</vt:lpstr>
      <vt:lpstr>Psychotherapy and Complementary Approaches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and Related Disorders</dc:title>
  <dc:creator>Levy, Elijah</dc:creator>
  <cp:lastModifiedBy>Levy, Elijah</cp:lastModifiedBy>
  <cp:revision>23</cp:revision>
  <dcterms:created xsi:type="dcterms:W3CDTF">2024-01-14T00:26:10Z</dcterms:created>
  <dcterms:modified xsi:type="dcterms:W3CDTF">2024-01-18T01:55:41Z</dcterms:modified>
</cp:coreProperties>
</file>