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9"/>
    <p:restoredTop sz="94663"/>
  </p:normalViewPr>
  <p:slideViewPr>
    <p:cSldViewPr snapToGrid="0" snapToObjects="1">
      <p:cViewPr varScale="1">
        <p:scale>
          <a:sx n="117" d="100"/>
          <a:sy n="117" d="100"/>
        </p:scale>
        <p:origin x="20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551395-F706-418E-9D4A-22E17047A53A}" type="doc">
      <dgm:prSet loTypeId="urn:microsoft.com/office/officeart/2008/layout/LinedList" loCatId="list" qsTypeId="urn:microsoft.com/office/officeart/2005/8/quickstyle/simple4" qsCatId="simple" csTypeId="urn:microsoft.com/office/officeart/2005/8/colors/colorful5" csCatId="colorful"/>
      <dgm:spPr/>
      <dgm:t>
        <a:bodyPr/>
        <a:lstStyle/>
        <a:p>
          <a:endParaRPr lang="en-US"/>
        </a:p>
      </dgm:t>
    </dgm:pt>
    <dgm:pt modelId="{8452678C-A21E-4C00-B193-13966D28F879}">
      <dgm:prSet/>
      <dgm:spPr/>
      <dgm:t>
        <a:bodyPr/>
        <a:lstStyle/>
        <a:p>
          <a:r>
            <a:rPr lang="en-US"/>
            <a:t>All of this is not to say that there’s </a:t>
          </a:r>
          <a:r>
            <a:rPr lang="en-US" i="1"/>
            <a:t>no</a:t>
          </a:r>
          <a:r>
            <a:rPr lang="en-US"/>
            <a:t> benefit to social media.</a:t>
          </a:r>
        </a:p>
      </dgm:t>
    </dgm:pt>
    <dgm:pt modelId="{D9A4D115-07B8-4EBA-8A8F-4D928AF60D8D}" type="parTrans" cxnId="{3AAEBC49-E115-4167-9CC9-FF9862E5A11E}">
      <dgm:prSet/>
      <dgm:spPr/>
      <dgm:t>
        <a:bodyPr/>
        <a:lstStyle/>
        <a:p>
          <a:endParaRPr lang="en-US"/>
        </a:p>
      </dgm:t>
    </dgm:pt>
    <dgm:pt modelId="{12683890-6B8A-4008-B8D2-B1ECAFD01A23}" type="sibTrans" cxnId="{3AAEBC49-E115-4167-9CC9-FF9862E5A11E}">
      <dgm:prSet/>
      <dgm:spPr/>
      <dgm:t>
        <a:bodyPr/>
        <a:lstStyle/>
        <a:p>
          <a:endParaRPr lang="en-US"/>
        </a:p>
      </dgm:t>
    </dgm:pt>
    <dgm:pt modelId="{F14E3844-5CF6-44D7-9FC0-9950AD5DC880}">
      <dgm:prSet/>
      <dgm:spPr/>
      <dgm:t>
        <a:bodyPr/>
        <a:lstStyle/>
        <a:p>
          <a:r>
            <a:rPr lang="en-US"/>
            <a:t>But getting on social media when you have some time to kill, or, worse, need an emotional lift, is likely a bad idea. </a:t>
          </a:r>
        </a:p>
      </dgm:t>
    </dgm:pt>
    <dgm:pt modelId="{62C5236E-8668-4D1D-933C-94D4275F3DB8}" type="parTrans" cxnId="{8096E0D0-37E8-405E-81BC-C6A9FAF6AA17}">
      <dgm:prSet/>
      <dgm:spPr/>
      <dgm:t>
        <a:bodyPr/>
        <a:lstStyle/>
        <a:p>
          <a:endParaRPr lang="en-US"/>
        </a:p>
      </dgm:t>
    </dgm:pt>
    <dgm:pt modelId="{62DBB488-4426-4703-B28C-70C9A9ADC7AA}" type="sibTrans" cxnId="{8096E0D0-37E8-405E-81BC-C6A9FAF6AA17}">
      <dgm:prSet/>
      <dgm:spPr/>
      <dgm:t>
        <a:bodyPr/>
        <a:lstStyle/>
        <a:p>
          <a:endParaRPr lang="en-US"/>
        </a:p>
      </dgm:t>
    </dgm:pt>
    <dgm:pt modelId="{EA1474FC-85A7-4689-A238-0064B26B2A8D}">
      <dgm:prSet/>
      <dgm:spPr/>
      <dgm:t>
        <a:bodyPr/>
        <a:lstStyle/>
        <a:p>
          <a:r>
            <a:rPr lang="en-US"/>
            <a:t>Obviously it keeps us connected across great distances, and helps us find people we’d lost touch with years ago. </a:t>
          </a:r>
        </a:p>
      </dgm:t>
    </dgm:pt>
    <dgm:pt modelId="{FD6DB0A3-1F4A-4903-B922-1318C1A30BA5}" type="parTrans" cxnId="{4A8CE4E8-5CFD-47D5-B930-492F2AAF3BC8}">
      <dgm:prSet/>
      <dgm:spPr/>
      <dgm:t>
        <a:bodyPr/>
        <a:lstStyle/>
        <a:p>
          <a:endParaRPr lang="en-US"/>
        </a:p>
      </dgm:t>
    </dgm:pt>
    <dgm:pt modelId="{BD59AFCE-3CC1-4CDC-AC8D-75BD5D1E4389}" type="sibTrans" cxnId="{4A8CE4E8-5CFD-47D5-B930-492F2AAF3BC8}">
      <dgm:prSet/>
      <dgm:spPr/>
      <dgm:t>
        <a:bodyPr/>
        <a:lstStyle/>
        <a:p>
          <a:endParaRPr lang="en-US"/>
        </a:p>
      </dgm:t>
    </dgm:pt>
    <dgm:pt modelId="{9DF652D3-4A3B-4980-8381-8FB400B7B1E1}">
      <dgm:prSet/>
      <dgm:spPr/>
      <dgm:t>
        <a:bodyPr/>
        <a:lstStyle/>
        <a:p>
          <a:r>
            <a:rPr lang="en-US" dirty="0"/>
            <a:t>Studies have found that taking a break from Facebook helps boost psychological well-being. </a:t>
          </a:r>
        </a:p>
      </dgm:t>
    </dgm:pt>
    <dgm:pt modelId="{27332E20-A415-40A3-9E4F-2EEAADB49280}" type="parTrans" cxnId="{46B1F33A-0FA1-443E-9E4E-810E2EB7051E}">
      <dgm:prSet/>
      <dgm:spPr/>
      <dgm:t>
        <a:bodyPr/>
        <a:lstStyle/>
        <a:p>
          <a:endParaRPr lang="en-US"/>
        </a:p>
      </dgm:t>
    </dgm:pt>
    <dgm:pt modelId="{DECEDF67-8F15-45AA-9095-932C1B926E9A}" type="sibTrans" cxnId="{46B1F33A-0FA1-443E-9E4E-810E2EB7051E}">
      <dgm:prSet/>
      <dgm:spPr/>
      <dgm:t>
        <a:bodyPr/>
        <a:lstStyle/>
        <a:p>
          <a:endParaRPr lang="en-US"/>
        </a:p>
      </dgm:t>
    </dgm:pt>
    <dgm:pt modelId="{3E21D6D5-713F-42E7-94B3-F4CF24FA6619}">
      <dgm:prSet/>
      <dgm:spPr/>
      <dgm:t>
        <a:bodyPr/>
        <a:lstStyle/>
        <a:p>
          <a:r>
            <a:rPr lang="en-US" dirty="0"/>
            <a:t>If you're feeling brave, try taking a little break, and see how it goes. </a:t>
          </a:r>
        </a:p>
      </dgm:t>
    </dgm:pt>
    <dgm:pt modelId="{AF9EB5BE-C697-43C3-9103-3DA9DE810D02}" type="parTrans" cxnId="{146E35A3-A682-4733-896C-D7A11710B56A}">
      <dgm:prSet/>
      <dgm:spPr/>
      <dgm:t>
        <a:bodyPr/>
        <a:lstStyle/>
        <a:p>
          <a:endParaRPr lang="en-US"/>
        </a:p>
      </dgm:t>
    </dgm:pt>
    <dgm:pt modelId="{0186A767-2ED6-421B-939D-4E3CE10953DD}" type="sibTrans" cxnId="{146E35A3-A682-4733-896C-D7A11710B56A}">
      <dgm:prSet/>
      <dgm:spPr/>
      <dgm:t>
        <a:bodyPr/>
        <a:lstStyle/>
        <a:p>
          <a:endParaRPr lang="en-US"/>
        </a:p>
      </dgm:t>
    </dgm:pt>
    <dgm:pt modelId="{BBC87472-7865-40C7-9AE8-B511BFAB186A}">
      <dgm:prSet/>
      <dgm:spPr/>
      <dgm:t>
        <a:bodyPr/>
        <a:lstStyle/>
        <a:p>
          <a:r>
            <a:rPr lang="en-US"/>
            <a:t>If you're going to keep "using," then at least try to use in moderation.</a:t>
          </a:r>
        </a:p>
      </dgm:t>
    </dgm:pt>
    <dgm:pt modelId="{50EB49F9-094C-4D05-831F-68BA3F89BD9A}" type="parTrans" cxnId="{2D4A5520-EDA1-4214-A10E-1D8BEB8744A6}">
      <dgm:prSet/>
      <dgm:spPr/>
      <dgm:t>
        <a:bodyPr/>
        <a:lstStyle/>
        <a:p>
          <a:endParaRPr lang="en-US"/>
        </a:p>
      </dgm:t>
    </dgm:pt>
    <dgm:pt modelId="{D89C6FE5-CDA1-4BD7-B6FB-4573D6090CE2}" type="sibTrans" cxnId="{2D4A5520-EDA1-4214-A10E-1D8BEB8744A6}">
      <dgm:prSet/>
      <dgm:spPr/>
      <dgm:t>
        <a:bodyPr/>
        <a:lstStyle/>
        <a:p>
          <a:endParaRPr lang="en-US"/>
        </a:p>
      </dgm:t>
    </dgm:pt>
    <dgm:pt modelId="{E62CE712-E87D-4045-8995-4984E0B85EF4}" type="pres">
      <dgm:prSet presAssocID="{CB551395-F706-418E-9D4A-22E17047A53A}" presName="vert0" presStyleCnt="0">
        <dgm:presLayoutVars>
          <dgm:dir/>
          <dgm:animOne val="branch"/>
          <dgm:animLvl val="lvl"/>
        </dgm:presLayoutVars>
      </dgm:prSet>
      <dgm:spPr/>
    </dgm:pt>
    <dgm:pt modelId="{430CB608-41AB-784D-9741-BFC3A1F7DB24}" type="pres">
      <dgm:prSet presAssocID="{8452678C-A21E-4C00-B193-13966D28F879}" presName="thickLine" presStyleLbl="alignNode1" presStyleIdx="0" presStyleCnt="6"/>
      <dgm:spPr/>
    </dgm:pt>
    <dgm:pt modelId="{53F9DB68-5CF3-3544-A997-D540759725A7}" type="pres">
      <dgm:prSet presAssocID="{8452678C-A21E-4C00-B193-13966D28F879}" presName="horz1" presStyleCnt="0"/>
      <dgm:spPr/>
    </dgm:pt>
    <dgm:pt modelId="{9213C668-4060-3144-B919-F15FD5794E4F}" type="pres">
      <dgm:prSet presAssocID="{8452678C-A21E-4C00-B193-13966D28F879}" presName="tx1" presStyleLbl="revTx" presStyleIdx="0" presStyleCnt="6"/>
      <dgm:spPr/>
    </dgm:pt>
    <dgm:pt modelId="{9D9A4EFB-8269-6F4B-A42C-845E06C9EAB3}" type="pres">
      <dgm:prSet presAssocID="{8452678C-A21E-4C00-B193-13966D28F879}" presName="vert1" presStyleCnt="0"/>
      <dgm:spPr/>
    </dgm:pt>
    <dgm:pt modelId="{F704158B-CB4C-AF4E-B902-F79E4F98DC6E}" type="pres">
      <dgm:prSet presAssocID="{F14E3844-5CF6-44D7-9FC0-9950AD5DC880}" presName="thickLine" presStyleLbl="alignNode1" presStyleIdx="1" presStyleCnt="6"/>
      <dgm:spPr/>
    </dgm:pt>
    <dgm:pt modelId="{1C68B3EC-BC77-7448-8CFA-E644149C70AE}" type="pres">
      <dgm:prSet presAssocID="{F14E3844-5CF6-44D7-9FC0-9950AD5DC880}" presName="horz1" presStyleCnt="0"/>
      <dgm:spPr/>
    </dgm:pt>
    <dgm:pt modelId="{E091D851-28C9-5D4A-ACF7-DE9AE733C2E8}" type="pres">
      <dgm:prSet presAssocID="{F14E3844-5CF6-44D7-9FC0-9950AD5DC880}" presName="tx1" presStyleLbl="revTx" presStyleIdx="1" presStyleCnt="6"/>
      <dgm:spPr/>
    </dgm:pt>
    <dgm:pt modelId="{C0218E4F-5A5F-0440-9565-A451BD36EBA5}" type="pres">
      <dgm:prSet presAssocID="{F14E3844-5CF6-44D7-9FC0-9950AD5DC880}" presName="vert1" presStyleCnt="0"/>
      <dgm:spPr/>
    </dgm:pt>
    <dgm:pt modelId="{75367038-1F52-6148-9DB6-64677366D966}" type="pres">
      <dgm:prSet presAssocID="{EA1474FC-85A7-4689-A238-0064B26B2A8D}" presName="thickLine" presStyleLbl="alignNode1" presStyleIdx="2" presStyleCnt="6"/>
      <dgm:spPr/>
    </dgm:pt>
    <dgm:pt modelId="{1A9E6665-378B-2046-AF14-B2058577ACD2}" type="pres">
      <dgm:prSet presAssocID="{EA1474FC-85A7-4689-A238-0064B26B2A8D}" presName="horz1" presStyleCnt="0"/>
      <dgm:spPr/>
    </dgm:pt>
    <dgm:pt modelId="{B3846A71-A743-0242-B478-7E319A5EA59C}" type="pres">
      <dgm:prSet presAssocID="{EA1474FC-85A7-4689-A238-0064B26B2A8D}" presName="tx1" presStyleLbl="revTx" presStyleIdx="2" presStyleCnt="6"/>
      <dgm:spPr/>
    </dgm:pt>
    <dgm:pt modelId="{257DEA5B-939F-B44F-A93A-086B02BEF939}" type="pres">
      <dgm:prSet presAssocID="{EA1474FC-85A7-4689-A238-0064B26B2A8D}" presName="vert1" presStyleCnt="0"/>
      <dgm:spPr/>
    </dgm:pt>
    <dgm:pt modelId="{352BF752-4ACE-8A42-8921-4F297E35990F}" type="pres">
      <dgm:prSet presAssocID="{9DF652D3-4A3B-4980-8381-8FB400B7B1E1}" presName="thickLine" presStyleLbl="alignNode1" presStyleIdx="3" presStyleCnt="6"/>
      <dgm:spPr/>
    </dgm:pt>
    <dgm:pt modelId="{68DD5642-DBA9-CE43-BACE-56C20678E6B6}" type="pres">
      <dgm:prSet presAssocID="{9DF652D3-4A3B-4980-8381-8FB400B7B1E1}" presName="horz1" presStyleCnt="0"/>
      <dgm:spPr/>
    </dgm:pt>
    <dgm:pt modelId="{D8AC1344-528A-ED4B-8C5E-4AEA883B5C9C}" type="pres">
      <dgm:prSet presAssocID="{9DF652D3-4A3B-4980-8381-8FB400B7B1E1}" presName="tx1" presStyleLbl="revTx" presStyleIdx="3" presStyleCnt="6"/>
      <dgm:spPr/>
    </dgm:pt>
    <dgm:pt modelId="{DDCA8799-E0D4-C845-877A-756598BB1680}" type="pres">
      <dgm:prSet presAssocID="{9DF652D3-4A3B-4980-8381-8FB400B7B1E1}" presName="vert1" presStyleCnt="0"/>
      <dgm:spPr/>
    </dgm:pt>
    <dgm:pt modelId="{E2577274-C80F-BB47-A04F-1DE637F71FEE}" type="pres">
      <dgm:prSet presAssocID="{3E21D6D5-713F-42E7-94B3-F4CF24FA6619}" presName="thickLine" presStyleLbl="alignNode1" presStyleIdx="4" presStyleCnt="6"/>
      <dgm:spPr/>
    </dgm:pt>
    <dgm:pt modelId="{597EC6D7-3A71-0949-869E-6A7AA1F6C8E2}" type="pres">
      <dgm:prSet presAssocID="{3E21D6D5-713F-42E7-94B3-F4CF24FA6619}" presName="horz1" presStyleCnt="0"/>
      <dgm:spPr/>
    </dgm:pt>
    <dgm:pt modelId="{09A8F310-1D56-5B4D-A8C6-ED98ECD5C2E5}" type="pres">
      <dgm:prSet presAssocID="{3E21D6D5-713F-42E7-94B3-F4CF24FA6619}" presName="tx1" presStyleLbl="revTx" presStyleIdx="4" presStyleCnt="6"/>
      <dgm:spPr/>
    </dgm:pt>
    <dgm:pt modelId="{6437D0A2-4FEF-F84E-80F0-88BA75D529FB}" type="pres">
      <dgm:prSet presAssocID="{3E21D6D5-713F-42E7-94B3-F4CF24FA6619}" presName="vert1" presStyleCnt="0"/>
      <dgm:spPr/>
    </dgm:pt>
    <dgm:pt modelId="{6499E7B9-4306-FB44-B8D3-C0824E609BBC}" type="pres">
      <dgm:prSet presAssocID="{BBC87472-7865-40C7-9AE8-B511BFAB186A}" presName="thickLine" presStyleLbl="alignNode1" presStyleIdx="5" presStyleCnt="6"/>
      <dgm:spPr/>
    </dgm:pt>
    <dgm:pt modelId="{B56F4EB8-F966-494C-9652-A05EEDB60070}" type="pres">
      <dgm:prSet presAssocID="{BBC87472-7865-40C7-9AE8-B511BFAB186A}" presName="horz1" presStyleCnt="0"/>
      <dgm:spPr/>
    </dgm:pt>
    <dgm:pt modelId="{F0AE381F-F3FB-7C43-AE88-EE7519703C9D}" type="pres">
      <dgm:prSet presAssocID="{BBC87472-7865-40C7-9AE8-B511BFAB186A}" presName="tx1" presStyleLbl="revTx" presStyleIdx="5" presStyleCnt="6"/>
      <dgm:spPr/>
    </dgm:pt>
    <dgm:pt modelId="{9ECC9F70-E8A4-9C48-9679-7023D4DB81B5}" type="pres">
      <dgm:prSet presAssocID="{BBC87472-7865-40C7-9AE8-B511BFAB186A}" presName="vert1" presStyleCnt="0"/>
      <dgm:spPr/>
    </dgm:pt>
  </dgm:ptLst>
  <dgm:cxnLst>
    <dgm:cxn modelId="{2D4A5520-EDA1-4214-A10E-1D8BEB8744A6}" srcId="{CB551395-F706-418E-9D4A-22E17047A53A}" destId="{BBC87472-7865-40C7-9AE8-B511BFAB186A}" srcOrd="5" destOrd="0" parTransId="{50EB49F9-094C-4D05-831F-68BA3F89BD9A}" sibTransId="{D89C6FE5-CDA1-4BD7-B6FB-4573D6090CE2}"/>
    <dgm:cxn modelId="{F32BE125-4444-F144-897B-A6C146B46FA9}" type="presOf" srcId="{9DF652D3-4A3B-4980-8381-8FB400B7B1E1}" destId="{D8AC1344-528A-ED4B-8C5E-4AEA883B5C9C}" srcOrd="0" destOrd="0" presId="urn:microsoft.com/office/officeart/2008/layout/LinedList"/>
    <dgm:cxn modelId="{D6548738-F494-6948-9AD6-98200B057AE2}" type="presOf" srcId="{F14E3844-5CF6-44D7-9FC0-9950AD5DC880}" destId="{E091D851-28C9-5D4A-ACF7-DE9AE733C2E8}" srcOrd="0" destOrd="0" presId="urn:microsoft.com/office/officeart/2008/layout/LinedList"/>
    <dgm:cxn modelId="{46B1F33A-0FA1-443E-9E4E-810E2EB7051E}" srcId="{CB551395-F706-418E-9D4A-22E17047A53A}" destId="{9DF652D3-4A3B-4980-8381-8FB400B7B1E1}" srcOrd="3" destOrd="0" parTransId="{27332E20-A415-40A3-9E4F-2EEAADB49280}" sibTransId="{DECEDF67-8F15-45AA-9095-932C1B926E9A}"/>
    <dgm:cxn modelId="{3AAEBC49-E115-4167-9CC9-FF9862E5A11E}" srcId="{CB551395-F706-418E-9D4A-22E17047A53A}" destId="{8452678C-A21E-4C00-B193-13966D28F879}" srcOrd="0" destOrd="0" parTransId="{D9A4D115-07B8-4EBA-8A8F-4D928AF60D8D}" sibTransId="{12683890-6B8A-4008-B8D2-B1ECAFD01A23}"/>
    <dgm:cxn modelId="{4E172663-AA8D-B34D-B13C-D70F1B0046E4}" type="presOf" srcId="{3E21D6D5-713F-42E7-94B3-F4CF24FA6619}" destId="{09A8F310-1D56-5B4D-A8C6-ED98ECD5C2E5}" srcOrd="0" destOrd="0" presId="urn:microsoft.com/office/officeart/2008/layout/LinedList"/>
    <dgm:cxn modelId="{375B2A85-60E2-7D44-A8ED-ADF81C7D0198}" type="presOf" srcId="{EA1474FC-85A7-4689-A238-0064B26B2A8D}" destId="{B3846A71-A743-0242-B478-7E319A5EA59C}" srcOrd="0" destOrd="0" presId="urn:microsoft.com/office/officeart/2008/layout/LinedList"/>
    <dgm:cxn modelId="{146E35A3-A682-4733-896C-D7A11710B56A}" srcId="{CB551395-F706-418E-9D4A-22E17047A53A}" destId="{3E21D6D5-713F-42E7-94B3-F4CF24FA6619}" srcOrd="4" destOrd="0" parTransId="{AF9EB5BE-C697-43C3-9103-3DA9DE810D02}" sibTransId="{0186A767-2ED6-421B-939D-4E3CE10953DD}"/>
    <dgm:cxn modelId="{6D67C0B2-9DA1-BE4E-A7CF-F6EB1E778778}" type="presOf" srcId="{8452678C-A21E-4C00-B193-13966D28F879}" destId="{9213C668-4060-3144-B919-F15FD5794E4F}" srcOrd="0" destOrd="0" presId="urn:microsoft.com/office/officeart/2008/layout/LinedList"/>
    <dgm:cxn modelId="{8096E0D0-37E8-405E-81BC-C6A9FAF6AA17}" srcId="{CB551395-F706-418E-9D4A-22E17047A53A}" destId="{F14E3844-5CF6-44D7-9FC0-9950AD5DC880}" srcOrd="1" destOrd="0" parTransId="{62C5236E-8668-4D1D-933C-94D4275F3DB8}" sibTransId="{62DBB488-4426-4703-B28C-70C9A9ADC7AA}"/>
    <dgm:cxn modelId="{36A7E6D3-2B61-964E-9F9E-A8D70088C555}" type="presOf" srcId="{CB551395-F706-418E-9D4A-22E17047A53A}" destId="{E62CE712-E87D-4045-8995-4984E0B85EF4}" srcOrd="0" destOrd="0" presId="urn:microsoft.com/office/officeart/2008/layout/LinedList"/>
    <dgm:cxn modelId="{E12D90E3-442A-034B-8FF0-4CDD12B66833}" type="presOf" srcId="{BBC87472-7865-40C7-9AE8-B511BFAB186A}" destId="{F0AE381F-F3FB-7C43-AE88-EE7519703C9D}" srcOrd="0" destOrd="0" presId="urn:microsoft.com/office/officeart/2008/layout/LinedList"/>
    <dgm:cxn modelId="{4A8CE4E8-5CFD-47D5-B930-492F2AAF3BC8}" srcId="{CB551395-F706-418E-9D4A-22E17047A53A}" destId="{EA1474FC-85A7-4689-A238-0064B26B2A8D}" srcOrd="2" destOrd="0" parTransId="{FD6DB0A3-1F4A-4903-B922-1318C1A30BA5}" sibTransId="{BD59AFCE-3CC1-4CDC-AC8D-75BD5D1E4389}"/>
    <dgm:cxn modelId="{C9ED0300-A352-0A4D-B960-91A2D6C977F8}" type="presParOf" srcId="{E62CE712-E87D-4045-8995-4984E0B85EF4}" destId="{430CB608-41AB-784D-9741-BFC3A1F7DB24}" srcOrd="0" destOrd="0" presId="urn:microsoft.com/office/officeart/2008/layout/LinedList"/>
    <dgm:cxn modelId="{A54F7A17-43FA-BB46-BF7E-C834E3CE2405}" type="presParOf" srcId="{E62CE712-E87D-4045-8995-4984E0B85EF4}" destId="{53F9DB68-5CF3-3544-A997-D540759725A7}" srcOrd="1" destOrd="0" presId="urn:microsoft.com/office/officeart/2008/layout/LinedList"/>
    <dgm:cxn modelId="{855288F2-2A85-C848-AB85-0576C18FE501}" type="presParOf" srcId="{53F9DB68-5CF3-3544-A997-D540759725A7}" destId="{9213C668-4060-3144-B919-F15FD5794E4F}" srcOrd="0" destOrd="0" presId="urn:microsoft.com/office/officeart/2008/layout/LinedList"/>
    <dgm:cxn modelId="{08BA4D2A-83EF-A948-8FED-0232EB062F20}" type="presParOf" srcId="{53F9DB68-5CF3-3544-A997-D540759725A7}" destId="{9D9A4EFB-8269-6F4B-A42C-845E06C9EAB3}" srcOrd="1" destOrd="0" presId="urn:microsoft.com/office/officeart/2008/layout/LinedList"/>
    <dgm:cxn modelId="{D4FA0720-3F54-3041-ADC2-06948896D0DC}" type="presParOf" srcId="{E62CE712-E87D-4045-8995-4984E0B85EF4}" destId="{F704158B-CB4C-AF4E-B902-F79E4F98DC6E}" srcOrd="2" destOrd="0" presId="urn:microsoft.com/office/officeart/2008/layout/LinedList"/>
    <dgm:cxn modelId="{6603880F-F57E-7C45-AFFE-80F8BE5C0014}" type="presParOf" srcId="{E62CE712-E87D-4045-8995-4984E0B85EF4}" destId="{1C68B3EC-BC77-7448-8CFA-E644149C70AE}" srcOrd="3" destOrd="0" presId="urn:microsoft.com/office/officeart/2008/layout/LinedList"/>
    <dgm:cxn modelId="{7B6788D0-F7B0-6843-AF90-8C05E6657711}" type="presParOf" srcId="{1C68B3EC-BC77-7448-8CFA-E644149C70AE}" destId="{E091D851-28C9-5D4A-ACF7-DE9AE733C2E8}" srcOrd="0" destOrd="0" presId="urn:microsoft.com/office/officeart/2008/layout/LinedList"/>
    <dgm:cxn modelId="{5738C8BD-249B-DF45-B53F-B39F1D49ECB1}" type="presParOf" srcId="{1C68B3EC-BC77-7448-8CFA-E644149C70AE}" destId="{C0218E4F-5A5F-0440-9565-A451BD36EBA5}" srcOrd="1" destOrd="0" presId="urn:microsoft.com/office/officeart/2008/layout/LinedList"/>
    <dgm:cxn modelId="{BF70BD71-E423-674B-A256-AB26FA5FB4F5}" type="presParOf" srcId="{E62CE712-E87D-4045-8995-4984E0B85EF4}" destId="{75367038-1F52-6148-9DB6-64677366D966}" srcOrd="4" destOrd="0" presId="urn:microsoft.com/office/officeart/2008/layout/LinedList"/>
    <dgm:cxn modelId="{AA2BA58A-FF7A-4647-9C72-C4F29B001CC3}" type="presParOf" srcId="{E62CE712-E87D-4045-8995-4984E0B85EF4}" destId="{1A9E6665-378B-2046-AF14-B2058577ACD2}" srcOrd="5" destOrd="0" presId="urn:microsoft.com/office/officeart/2008/layout/LinedList"/>
    <dgm:cxn modelId="{3139C5AB-3351-014A-9630-B9BACD7D641D}" type="presParOf" srcId="{1A9E6665-378B-2046-AF14-B2058577ACD2}" destId="{B3846A71-A743-0242-B478-7E319A5EA59C}" srcOrd="0" destOrd="0" presId="urn:microsoft.com/office/officeart/2008/layout/LinedList"/>
    <dgm:cxn modelId="{54322888-34D0-CA46-A277-EFE63BF853BD}" type="presParOf" srcId="{1A9E6665-378B-2046-AF14-B2058577ACD2}" destId="{257DEA5B-939F-B44F-A93A-086B02BEF939}" srcOrd="1" destOrd="0" presId="urn:microsoft.com/office/officeart/2008/layout/LinedList"/>
    <dgm:cxn modelId="{EBD83763-C310-B444-B646-02CD96131157}" type="presParOf" srcId="{E62CE712-E87D-4045-8995-4984E0B85EF4}" destId="{352BF752-4ACE-8A42-8921-4F297E35990F}" srcOrd="6" destOrd="0" presId="urn:microsoft.com/office/officeart/2008/layout/LinedList"/>
    <dgm:cxn modelId="{5CFF5F63-5012-C24B-A342-07F8A9B62973}" type="presParOf" srcId="{E62CE712-E87D-4045-8995-4984E0B85EF4}" destId="{68DD5642-DBA9-CE43-BACE-56C20678E6B6}" srcOrd="7" destOrd="0" presId="urn:microsoft.com/office/officeart/2008/layout/LinedList"/>
    <dgm:cxn modelId="{76CE80FF-E394-F54D-B77D-ACD3C315D951}" type="presParOf" srcId="{68DD5642-DBA9-CE43-BACE-56C20678E6B6}" destId="{D8AC1344-528A-ED4B-8C5E-4AEA883B5C9C}" srcOrd="0" destOrd="0" presId="urn:microsoft.com/office/officeart/2008/layout/LinedList"/>
    <dgm:cxn modelId="{DF327733-3594-044E-B957-B1A71087DDEF}" type="presParOf" srcId="{68DD5642-DBA9-CE43-BACE-56C20678E6B6}" destId="{DDCA8799-E0D4-C845-877A-756598BB1680}" srcOrd="1" destOrd="0" presId="urn:microsoft.com/office/officeart/2008/layout/LinedList"/>
    <dgm:cxn modelId="{F1AE6F74-AB52-F748-B61F-439308687392}" type="presParOf" srcId="{E62CE712-E87D-4045-8995-4984E0B85EF4}" destId="{E2577274-C80F-BB47-A04F-1DE637F71FEE}" srcOrd="8" destOrd="0" presId="urn:microsoft.com/office/officeart/2008/layout/LinedList"/>
    <dgm:cxn modelId="{1AD459BE-9537-1140-8F5E-A7647D2B93CD}" type="presParOf" srcId="{E62CE712-E87D-4045-8995-4984E0B85EF4}" destId="{597EC6D7-3A71-0949-869E-6A7AA1F6C8E2}" srcOrd="9" destOrd="0" presId="urn:microsoft.com/office/officeart/2008/layout/LinedList"/>
    <dgm:cxn modelId="{B1B11EC6-8DC6-3E40-9EA7-967898B7FA96}" type="presParOf" srcId="{597EC6D7-3A71-0949-869E-6A7AA1F6C8E2}" destId="{09A8F310-1D56-5B4D-A8C6-ED98ECD5C2E5}" srcOrd="0" destOrd="0" presId="urn:microsoft.com/office/officeart/2008/layout/LinedList"/>
    <dgm:cxn modelId="{04E2A1CA-F6BE-BE44-93AA-A52A7FD5E871}" type="presParOf" srcId="{597EC6D7-3A71-0949-869E-6A7AA1F6C8E2}" destId="{6437D0A2-4FEF-F84E-80F0-88BA75D529FB}" srcOrd="1" destOrd="0" presId="urn:microsoft.com/office/officeart/2008/layout/LinedList"/>
    <dgm:cxn modelId="{85A4ECA6-A9A1-1E44-892E-32E8DB9BADAF}" type="presParOf" srcId="{E62CE712-E87D-4045-8995-4984E0B85EF4}" destId="{6499E7B9-4306-FB44-B8D3-C0824E609BBC}" srcOrd="10" destOrd="0" presId="urn:microsoft.com/office/officeart/2008/layout/LinedList"/>
    <dgm:cxn modelId="{2EB2F558-0AFF-FE4C-9D72-16A7B7773A6D}" type="presParOf" srcId="{E62CE712-E87D-4045-8995-4984E0B85EF4}" destId="{B56F4EB8-F966-494C-9652-A05EEDB60070}" srcOrd="11" destOrd="0" presId="urn:microsoft.com/office/officeart/2008/layout/LinedList"/>
    <dgm:cxn modelId="{FCDBB5DF-F31D-C94C-A0AB-A3834387ADCE}" type="presParOf" srcId="{B56F4EB8-F966-494C-9652-A05EEDB60070}" destId="{F0AE381F-F3FB-7C43-AE88-EE7519703C9D}" srcOrd="0" destOrd="0" presId="urn:microsoft.com/office/officeart/2008/layout/LinedList"/>
    <dgm:cxn modelId="{5F4937DB-5EB0-7F46-91C8-B3F9F6E19406}" type="presParOf" srcId="{B56F4EB8-F966-494C-9652-A05EEDB60070}" destId="{9ECC9F70-E8A4-9C48-9679-7023D4DB81B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0CB608-41AB-784D-9741-BFC3A1F7DB24}">
      <dsp:nvSpPr>
        <dsp:cNvPr id="0" name=""/>
        <dsp:cNvSpPr/>
      </dsp:nvSpPr>
      <dsp:spPr>
        <a:xfrm>
          <a:off x="0" y="2480"/>
          <a:ext cx="11287594" cy="0"/>
        </a:xfrm>
        <a:prstGeom prst="lin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9213C668-4060-3144-B919-F15FD5794E4F}">
      <dsp:nvSpPr>
        <dsp:cNvPr id="0" name=""/>
        <dsp:cNvSpPr/>
      </dsp:nvSpPr>
      <dsp:spPr>
        <a:xfrm>
          <a:off x="0" y="2480"/>
          <a:ext cx="11287594" cy="8459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All of this is not to say that there’s </a:t>
          </a:r>
          <a:r>
            <a:rPr lang="en-US" sz="2400" i="1" kern="1200"/>
            <a:t>no</a:t>
          </a:r>
          <a:r>
            <a:rPr lang="en-US" sz="2400" kern="1200"/>
            <a:t> benefit to social media.</a:t>
          </a:r>
        </a:p>
      </dsp:txBody>
      <dsp:txXfrm>
        <a:off x="0" y="2480"/>
        <a:ext cx="11287594" cy="845939"/>
      </dsp:txXfrm>
    </dsp:sp>
    <dsp:sp modelId="{F704158B-CB4C-AF4E-B902-F79E4F98DC6E}">
      <dsp:nvSpPr>
        <dsp:cNvPr id="0" name=""/>
        <dsp:cNvSpPr/>
      </dsp:nvSpPr>
      <dsp:spPr>
        <a:xfrm>
          <a:off x="0" y="848420"/>
          <a:ext cx="11287594" cy="0"/>
        </a:xfrm>
        <a:prstGeom prst="line">
          <a:avLst/>
        </a:prstGeom>
        <a:gradFill rotWithShape="0">
          <a:gsLst>
            <a:gs pos="0">
              <a:schemeClr val="accent5">
                <a:hueOff val="-336926"/>
                <a:satOff val="-1589"/>
                <a:lumOff val="392"/>
                <a:alphaOff val="0"/>
                <a:tint val="98000"/>
                <a:satMod val="110000"/>
                <a:lumMod val="104000"/>
              </a:schemeClr>
            </a:gs>
            <a:gs pos="69000">
              <a:schemeClr val="accent5">
                <a:hueOff val="-336926"/>
                <a:satOff val="-1589"/>
                <a:lumOff val="392"/>
                <a:alphaOff val="0"/>
                <a:shade val="88000"/>
                <a:satMod val="130000"/>
                <a:lumMod val="92000"/>
              </a:schemeClr>
            </a:gs>
            <a:gs pos="100000">
              <a:schemeClr val="accent5">
                <a:hueOff val="-336926"/>
                <a:satOff val="-1589"/>
                <a:lumOff val="392"/>
                <a:alphaOff val="0"/>
                <a:shade val="78000"/>
                <a:satMod val="130000"/>
                <a:lumMod val="92000"/>
              </a:schemeClr>
            </a:gs>
          </a:gsLst>
          <a:lin ang="5400000" scaled="0"/>
        </a:gradFill>
        <a:ln w="9525" cap="flat" cmpd="sng" algn="ctr">
          <a:solidFill>
            <a:schemeClr val="accent5">
              <a:hueOff val="-336926"/>
              <a:satOff val="-1589"/>
              <a:lumOff val="392"/>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E091D851-28C9-5D4A-ACF7-DE9AE733C2E8}">
      <dsp:nvSpPr>
        <dsp:cNvPr id="0" name=""/>
        <dsp:cNvSpPr/>
      </dsp:nvSpPr>
      <dsp:spPr>
        <a:xfrm>
          <a:off x="0" y="848420"/>
          <a:ext cx="11287594" cy="8459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But getting on social media when you have some time to kill, or, worse, need an emotional lift, is likely a bad idea. </a:t>
          </a:r>
        </a:p>
      </dsp:txBody>
      <dsp:txXfrm>
        <a:off x="0" y="848420"/>
        <a:ext cx="11287594" cy="845939"/>
      </dsp:txXfrm>
    </dsp:sp>
    <dsp:sp modelId="{75367038-1F52-6148-9DB6-64677366D966}">
      <dsp:nvSpPr>
        <dsp:cNvPr id="0" name=""/>
        <dsp:cNvSpPr/>
      </dsp:nvSpPr>
      <dsp:spPr>
        <a:xfrm>
          <a:off x="0" y="1694359"/>
          <a:ext cx="11287594" cy="0"/>
        </a:xfrm>
        <a:prstGeom prst="line">
          <a:avLst/>
        </a:prstGeom>
        <a:gradFill rotWithShape="0">
          <a:gsLst>
            <a:gs pos="0">
              <a:schemeClr val="accent5">
                <a:hueOff val="-673852"/>
                <a:satOff val="-3178"/>
                <a:lumOff val="784"/>
                <a:alphaOff val="0"/>
                <a:tint val="98000"/>
                <a:satMod val="110000"/>
                <a:lumMod val="104000"/>
              </a:schemeClr>
            </a:gs>
            <a:gs pos="69000">
              <a:schemeClr val="accent5">
                <a:hueOff val="-673852"/>
                <a:satOff val="-3178"/>
                <a:lumOff val="784"/>
                <a:alphaOff val="0"/>
                <a:shade val="88000"/>
                <a:satMod val="130000"/>
                <a:lumMod val="92000"/>
              </a:schemeClr>
            </a:gs>
            <a:gs pos="100000">
              <a:schemeClr val="accent5">
                <a:hueOff val="-673852"/>
                <a:satOff val="-3178"/>
                <a:lumOff val="784"/>
                <a:alphaOff val="0"/>
                <a:shade val="78000"/>
                <a:satMod val="130000"/>
                <a:lumMod val="92000"/>
              </a:schemeClr>
            </a:gs>
          </a:gsLst>
          <a:lin ang="5400000" scaled="0"/>
        </a:gradFill>
        <a:ln w="9525" cap="flat" cmpd="sng" algn="ctr">
          <a:solidFill>
            <a:schemeClr val="accent5">
              <a:hueOff val="-673852"/>
              <a:satOff val="-3178"/>
              <a:lumOff val="784"/>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B3846A71-A743-0242-B478-7E319A5EA59C}">
      <dsp:nvSpPr>
        <dsp:cNvPr id="0" name=""/>
        <dsp:cNvSpPr/>
      </dsp:nvSpPr>
      <dsp:spPr>
        <a:xfrm>
          <a:off x="0" y="1694359"/>
          <a:ext cx="11287594" cy="8459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Obviously it keeps us connected across great distances, and helps us find people we’d lost touch with years ago. </a:t>
          </a:r>
        </a:p>
      </dsp:txBody>
      <dsp:txXfrm>
        <a:off x="0" y="1694359"/>
        <a:ext cx="11287594" cy="845939"/>
      </dsp:txXfrm>
    </dsp:sp>
    <dsp:sp modelId="{352BF752-4ACE-8A42-8921-4F297E35990F}">
      <dsp:nvSpPr>
        <dsp:cNvPr id="0" name=""/>
        <dsp:cNvSpPr/>
      </dsp:nvSpPr>
      <dsp:spPr>
        <a:xfrm>
          <a:off x="0" y="2540299"/>
          <a:ext cx="11287594" cy="0"/>
        </a:xfrm>
        <a:prstGeom prst="line">
          <a:avLst/>
        </a:prstGeom>
        <a:gradFill rotWithShape="0">
          <a:gsLst>
            <a:gs pos="0">
              <a:schemeClr val="accent5">
                <a:hueOff val="-1010778"/>
                <a:satOff val="-4766"/>
                <a:lumOff val="1176"/>
                <a:alphaOff val="0"/>
                <a:tint val="98000"/>
                <a:satMod val="110000"/>
                <a:lumMod val="104000"/>
              </a:schemeClr>
            </a:gs>
            <a:gs pos="69000">
              <a:schemeClr val="accent5">
                <a:hueOff val="-1010778"/>
                <a:satOff val="-4766"/>
                <a:lumOff val="1176"/>
                <a:alphaOff val="0"/>
                <a:shade val="88000"/>
                <a:satMod val="130000"/>
                <a:lumMod val="92000"/>
              </a:schemeClr>
            </a:gs>
            <a:gs pos="100000">
              <a:schemeClr val="accent5">
                <a:hueOff val="-1010778"/>
                <a:satOff val="-4766"/>
                <a:lumOff val="1176"/>
                <a:alphaOff val="0"/>
                <a:shade val="78000"/>
                <a:satMod val="130000"/>
                <a:lumMod val="92000"/>
              </a:schemeClr>
            </a:gs>
          </a:gsLst>
          <a:lin ang="5400000" scaled="0"/>
        </a:gradFill>
        <a:ln w="9525" cap="flat" cmpd="sng" algn="ctr">
          <a:solidFill>
            <a:schemeClr val="accent5">
              <a:hueOff val="-1010778"/>
              <a:satOff val="-4766"/>
              <a:lumOff val="1176"/>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D8AC1344-528A-ED4B-8C5E-4AEA883B5C9C}">
      <dsp:nvSpPr>
        <dsp:cNvPr id="0" name=""/>
        <dsp:cNvSpPr/>
      </dsp:nvSpPr>
      <dsp:spPr>
        <a:xfrm>
          <a:off x="0" y="2540299"/>
          <a:ext cx="11287594" cy="8459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Studies have found that taking a break from Facebook helps boost psychological well-being. </a:t>
          </a:r>
        </a:p>
      </dsp:txBody>
      <dsp:txXfrm>
        <a:off x="0" y="2540299"/>
        <a:ext cx="11287594" cy="845939"/>
      </dsp:txXfrm>
    </dsp:sp>
    <dsp:sp modelId="{E2577274-C80F-BB47-A04F-1DE637F71FEE}">
      <dsp:nvSpPr>
        <dsp:cNvPr id="0" name=""/>
        <dsp:cNvSpPr/>
      </dsp:nvSpPr>
      <dsp:spPr>
        <a:xfrm>
          <a:off x="0" y="3386239"/>
          <a:ext cx="11287594" cy="0"/>
        </a:xfrm>
        <a:prstGeom prst="line">
          <a:avLst/>
        </a:prstGeom>
        <a:gradFill rotWithShape="0">
          <a:gsLst>
            <a:gs pos="0">
              <a:schemeClr val="accent5">
                <a:hueOff val="-1347705"/>
                <a:satOff val="-6355"/>
                <a:lumOff val="1568"/>
                <a:alphaOff val="0"/>
                <a:tint val="98000"/>
                <a:satMod val="110000"/>
                <a:lumMod val="104000"/>
              </a:schemeClr>
            </a:gs>
            <a:gs pos="69000">
              <a:schemeClr val="accent5">
                <a:hueOff val="-1347705"/>
                <a:satOff val="-6355"/>
                <a:lumOff val="1568"/>
                <a:alphaOff val="0"/>
                <a:shade val="88000"/>
                <a:satMod val="130000"/>
                <a:lumMod val="92000"/>
              </a:schemeClr>
            </a:gs>
            <a:gs pos="100000">
              <a:schemeClr val="accent5">
                <a:hueOff val="-1347705"/>
                <a:satOff val="-6355"/>
                <a:lumOff val="1568"/>
                <a:alphaOff val="0"/>
                <a:shade val="78000"/>
                <a:satMod val="130000"/>
                <a:lumMod val="92000"/>
              </a:schemeClr>
            </a:gs>
          </a:gsLst>
          <a:lin ang="5400000" scaled="0"/>
        </a:gradFill>
        <a:ln w="9525" cap="flat" cmpd="sng" algn="ctr">
          <a:solidFill>
            <a:schemeClr val="accent5">
              <a:hueOff val="-1347705"/>
              <a:satOff val="-6355"/>
              <a:lumOff val="1568"/>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09A8F310-1D56-5B4D-A8C6-ED98ECD5C2E5}">
      <dsp:nvSpPr>
        <dsp:cNvPr id="0" name=""/>
        <dsp:cNvSpPr/>
      </dsp:nvSpPr>
      <dsp:spPr>
        <a:xfrm>
          <a:off x="0" y="3386239"/>
          <a:ext cx="11287594" cy="8459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If you're feeling brave, try taking a little break, and see how it goes. </a:t>
          </a:r>
        </a:p>
      </dsp:txBody>
      <dsp:txXfrm>
        <a:off x="0" y="3386239"/>
        <a:ext cx="11287594" cy="845939"/>
      </dsp:txXfrm>
    </dsp:sp>
    <dsp:sp modelId="{6499E7B9-4306-FB44-B8D3-C0824E609BBC}">
      <dsp:nvSpPr>
        <dsp:cNvPr id="0" name=""/>
        <dsp:cNvSpPr/>
      </dsp:nvSpPr>
      <dsp:spPr>
        <a:xfrm>
          <a:off x="0" y="4232178"/>
          <a:ext cx="11287594" cy="0"/>
        </a:xfrm>
        <a:prstGeom prst="line">
          <a:avLst/>
        </a:prstGeom>
        <a:gradFill rotWithShape="0">
          <a:gsLst>
            <a:gs pos="0">
              <a:schemeClr val="accent5">
                <a:hueOff val="-1684631"/>
                <a:satOff val="-7944"/>
                <a:lumOff val="1960"/>
                <a:alphaOff val="0"/>
                <a:tint val="98000"/>
                <a:satMod val="110000"/>
                <a:lumMod val="104000"/>
              </a:schemeClr>
            </a:gs>
            <a:gs pos="69000">
              <a:schemeClr val="accent5">
                <a:hueOff val="-1684631"/>
                <a:satOff val="-7944"/>
                <a:lumOff val="1960"/>
                <a:alphaOff val="0"/>
                <a:shade val="88000"/>
                <a:satMod val="130000"/>
                <a:lumMod val="92000"/>
              </a:schemeClr>
            </a:gs>
            <a:gs pos="100000">
              <a:schemeClr val="accent5">
                <a:hueOff val="-1684631"/>
                <a:satOff val="-7944"/>
                <a:lumOff val="1960"/>
                <a:alphaOff val="0"/>
                <a:shade val="78000"/>
                <a:satMod val="130000"/>
                <a:lumMod val="92000"/>
              </a:schemeClr>
            </a:gs>
          </a:gsLst>
          <a:lin ang="5400000" scaled="0"/>
        </a:gradFill>
        <a:ln w="9525" cap="flat" cmpd="sng" algn="ctr">
          <a:solidFill>
            <a:schemeClr val="accent5">
              <a:hueOff val="-1684631"/>
              <a:satOff val="-7944"/>
              <a:lumOff val="196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F0AE381F-F3FB-7C43-AE88-EE7519703C9D}">
      <dsp:nvSpPr>
        <dsp:cNvPr id="0" name=""/>
        <dsp:cNvSpPr/>
      </dsp:nvSpPr>
      <dsp:spPr>
        <a:xfrm>
          <a:off x="0" y="4232178"/>
          <a:ext cx="11287594" cy="8459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If you're going to keep "using," then at least try to use in moderation.</a:t>
          </a:r>
        </a:p>
      </dsp:txBody>
      <dsp:txXfrm>
        <a:off x="0" y="4232178"/>
        <a:ext cx="11287594" cy="84593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6526C5C-EBD8-8C46-A590-B0FB7D0F7951}" type="datetimeFigureOut">
              <a:rPr lang="en-US" smtClean="0"/>
              <a:t>5/24/24</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92DC8849-1BF4-F846-8300-74A2473F6DC6}"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81296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526C5C-EBD8-8C46-A590-B0FB7D0F7951}" type="datetimeFigureOut">
              <a:rPr lang="en-US" smtClean="0"/>
              <a:t>5/24/24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C8849-1BF4-F846-8300-74A2473F6DC6}"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41789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526C5C-EBD8-8C46-A590-B0FB7D0F7951}" type="datetimeFigureOut">
              <a:rPr lang="en-US" smtClean="0"/>
              <a:t>5/24/24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C8849-1BF4-F846-8300-74A2473F6DC6}"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9167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526C5C-EBD8-8C46-A590-B0FB7D0F7951}" type="datetimeFigureOut">
              <a:rPr lang="en-US" smtClean="0"/>
              <a:t>5/24/24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C8849-1BF4-F846-8300-74A2473F6DC6}"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14137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526C5C-EBD8-8C46-A590-B0FB7D0F7951}" type="datetimeFigureOut">
              <a:rPr lang="en-US" smtClean="0"/>
              <a:t>5/24/24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C8849-1BF4-F846-8300-74A2473F6DC6}"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26906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526C5C-EBD8-8C46-A590-B0FB7D0F7951}" type="datetimeFigureOut">
              <a:rPr lang="en-US" smtClean="0"/>
              <a:t>5/24/24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DC8849-1BF4-F846-8300-74A2473F6DC6}"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2082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526C5C-EBD8-8C46-A590-B0FB7D0F7951}" type="datetimeFigureOut">
              <a:rPr lang="en-US" smtClean="0"/>
              <a:t>5/24/24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DC8849-1BF4-F846-8300-74A2473F6DC6}"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7453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526C5C-EBD8-8C46-A590-B0FB7D0F7951}" type="datetimeFigureOut">
              <a:rPr lang="en-US" smtClean="0"/>
              <a:t>5/24/24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DC8849-1BF4-F846-8300-74A2473F6DC6}"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5060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526C5C-EBD8-8C46-A590-B0FB7D0F7951}" type="datetimeFigureOut">
              <a:rPr lang="en-US" smtClean="0"/>
              <a:t>5/24/24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DC8849-1BF4-F846-8300-74A2473F6DC6}" type="slidenum">
              <a:rPr lang="en-US" smtClean="0"/>
              <a:t>‹#›</a:t>
            </a:fld>
            <a:endParaRPr lang="en-US"/>
          </a:p>
        </p:txBody>
      </p:sp>
    </p:spTree>
    <p:extLst>
      <p:ext uri="{BB962C8B-B14F-4D97-AF65-F5344CB8AC3E}">
        <p14:creationId xmlns:p14="http://schemas.microsoft.com/office/powerpoint/2010/main" val="2865316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526C5C-EBD8-8C46-A590-B0FB7D0F7951}" type="datetimeFigureOut">
              <a:rPr lang="en-US" smtClean="0"/>
              <a:t>5/24/24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DC8849-1BF4-F846-8300-74A2473F6DC6}"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84000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6526C5C-EBD8-8C46-A590-B0FB7D0F7951}" type="datetimeFigureOut">
              <a:rPr lang="en-US" smtClean="0"/>
              <a:t>5/24/24</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92DC8849-1BF4-F846-8300-74A2473F6DC6}"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12048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6526C5C-EBD8-8C46-A590-B0FB7D0F7951}" type="datetimeFigureOut">
              <a:rPr lang="en-US" smtClean="0"/>
              <a:t>5/24/24</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92DC8849-1BF4-F846-8300-74A2473F6DC6}"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53098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healthypsych.com/individualist-or-collectivist-how-culture-influences-behavior/" TargetMode="External"/><Relationship Id="rId2" Type="http://schemas.openxmlformats.org/officeDocument/2006/relationships/hyperlink" Target="https://www.afsusa.org/study-abroad/culture-trek/culture-points/what-are-generalizations-and-stereotyp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0712110-0BC1-4B31-B3BB-63B44222E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466B5F3-C053-4580-B04A-1EF949888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5A267EEA-FB3D-9249-AB0C-63210459F9BA}"/>
              </a:ext>
            </a:extLst>
          </p:cNvPr>
          <p:cNvSpPr>
            <a:spLocks noGrp="1"/>
          </p:cNvSpPr>
          <p:nvPr>
            <p:ph type="ctrTitle"/>
          </p:nvPr>
        </p:nvSpPr>
        <p:spPr>
          <a:xfrm>
            <a:off x="299803" y="1289890"/>
            <a:ext cx="7060367" cy="728524"/>
          </a:xfrm>
        </p:spPr>
        <p:txBody>
          <a:bodyPr>
            <a:normAutofit/>
          </a:bodyPr>
          <a:lstStyle/>
          <a:p>
            <a:r>
              <a:rPr lang="en-US" sz="3200" dirty="0"/>
              <a:t>Social Media and Mental Health</a:t>
            </a:r>
          </a:p>
        </p:txBody>
      </p:sp>
      <p:sp>
        <p:nvSpPr>
          <p:cNvPr id="3" name="Subtitle 2">
            <a:extLst>
              <a:ext uri="{FF2B5EF4-FFF2-40B4-BE49-F238E27FC236}">
                <a16:creationId xmlns:a16="http://schemas.microsoft.com/office/drawing/2014/main" id="{B0D9F850-05C6-FA47-AE6A-0EACD4165D2D}"/>
              </a:ext>
            </a:extLst>
          </p:cNvPr>
          <p:cNvSpPr>
            <a:spLocks noGrp="1"/>
          </p:cNvSpPr>
          <p:nvPr>
            <p:ph type="subTitle" idx="1"/>
          </p:nvPr>
        </p:nvSpPr>
        <p:spPr>
          <a:xfrm>
            <a:off x="299803" y="2623280"/>
            <a:ext cx="7225259" cy="2518568"/>
          </a:xfrm>
        </p:spPr>
        <p:txBody>
          <a:bodyPr>
            <a:normAutofit/>
          </a:bodyPr>
          <a:lstStyle/>
          <a:p>
            <a:pPr>
              <a:lnSpc>
                <a:spcPct val="110000"/>
              </a:lnSpc>
            </a:pPr>
            <a:r>
              <a:rPr lang="en-US" sz="1600" dirty="0"/>
              <a:t>The American Academy of Pediatrics has warned about the potential for negative effects of social media in young kids and teens, including cyber-bullying and "Facebook depression." </a:t>
            </a:r>
          </a:p>
          <a:p>
            <a:pPr>
              <a:lnSpc>
                <a:spcPct val="110000"/>
              </a:lnSpc>
            </a:pPr>
            <a:endParaRPr lang="en-US" sz="1600" dirty="0"/>
          </a:p>
          <a:p>
            <a:pPr>
              <a:lnSpc>
                <a:spcPct val="110000"/>
              </a:lnSpc>
            </a:pPr>
            <a:r>
              <a:rPr lang="en-US" sz="1600" dirty="0"/>
              <a:t>But the same risks may be true for adults, across generations. </a:t>
            </a:r>
          </a:p>
          <a:p>
            <a:pPr>
              <a:lnSpc>
                <a:spcPct val="110000"/>
              </a:lnSpc>
            </a:pPr>
            <a:endParaRPr lang="en-US" sz="1100" dirty="0"/>
          </a:p>
        </p:txBody>
      </p:sp>
      <p:cxnSp>
        <p:nvCxnSpPr>
          <p:cNvPr id="14" name="Straight Connector 13">
            <a:extLst>
              <a:ext uri="{FF2B5EF4-FFF2-40B4-BE49-F238E27FC236}">
                <a16:creationId xmlns:a16="http://schemas.microsoft.com/office/drawing/2014/main" id="{FA6123F2-4B61-414F-A7E5-5B7828EACA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2617" y="3528543"/>
            <a:ext cx="417147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7" name="Graphic 6" descr="Brain in head">
            <a:extLst>
              <a:ext uri="{FF2B5EF4-FFF2-40B4-BE49-F238E27FC236}">
                <a16:creationId xmlns:a16="http://schemas.microsoft.com/office/drawing/2014/main" id="{CF459499-231C-12EB-4CAF-4CCF4F8CF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74766" y="645555"/>
            <a:ext cx="3379951" cy="4660762"/>
          </a:xfrm>
          <a:prstGeom prst="rect">
            <a:avLst/>
          </a:prstGeom>
        </p:spPr>
      </p:pic>
      <p:pic>
        <p:nvPicPr>
          <p:cNvPr id="16" name="Picture 15">
            <a:extLst>
              <a:ext uri="{FF2B5EF4-FFF2-40B4-BE49-F238E27FC236}">
                <a16:creationId xmlns:a16="http://schemas.microsoft.com/office/drawing/2014/main" id="{25CED634-E2D0-4AB7-96DD-816C9B52C5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8" name="Straight Connector 17">
            <a:extLst>
              <a:ext uri="{FF2B5EF4-FFF2-40B4-BE49-F238E27FC236}">
                <a16:creationId xmlns:a16="http://schemas.microsoft.com/office/drawing/2014/main" id="{FCDDCDFB-696D-4FDF-9B58-24F71B7C37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1632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C6EDE15-6AD5-FB42-930D-DE0614AE8268}"/>
              </a:ext>
            </a:extLst>
          </p:cNvPr>
          <p:cNvSpPr>
            <a:spLocks noGrp="1"/>
          </p:cNvSpPr>
          <p:nvPr>
            <p:ph idx="1"/>
          </p:nvPr>
        </p:nvSpPr>
        <p:spPr>
          <a:xfrm>
            <a:off x="4317167" y="329784"/>
            <a:ext cx="7525063" cy="6250897"/>
          </a:xfrm>
        </p:spPr>
        <p:txBody>
          <a:bodyPr anchor="t">
            <a:normAutofit lnSpcReduction="10000"/>
          </a:bodyPr>
          <a:lstStyle/>
          <a:p>
            <a:pPr marL="0" indent="0">
              <a:lnSpc>
                <a:spcPct val="110000"/>
              </a:lnSpc>
              <a:buNone/>
            </a:pPr>
            <a:endParaRPr lang="en-US" sz="1300" dirty="0"/>
          </a:p>
          <a:p>
            <a:pPr marL="0" indent="0">
              <a:lnSpc>
                <a:spcPct val="110000"/>
              </a:lnSpc>
              <a:buNone/>
            </a:pPr>
            <a:r>
              <a:rPr lang="en-US" sz="1800" dirty="0"/>
              <a:t>More Friends on Social Doesn’t Mean You’re More Social</a:t>
            </a:r>
          </a:p>
          <a:p>
            <a:pPr marL="0" indent="0">
              <a:lnSpc>
                <a:spcPct val="110000"/>
              </a:lnSpc>
              <a:buNone/>
            </a:pPr>
            <a:endParaRPr lang="en-US" sz="1800" dirty="0"/>
          </a:p>
          <a:p>
            <a:pPr>
              <a:lnSpc>
                <a:spcPct val="110000"/>
              </a:lnSpc>
            </a:pPr>
            <a:r>
              <a:rPr lang="en-US" sz="1800" dirty="0"/>
              <a:t>A couple of years ago, a study found that more friends on social media doesn’t necessarily mean you have a better social life.</a:t>
            </a:r>
          </a:p>
          <a:p>
            <a:pPr>
              <a:lnSpc>
                <a:spcPct val="110000"/>
              </a:lnSpc>
            </a:pPr>
            <a:endParaRPr lang="en-US" sz="1800" dirty="0"/>
          </a:p>
          <a:p>
            <a:pPr>
              <a:lnSpc>
                <a:spcPct val="110000"/>
              </a:lnSpc>
            </a:pPr>
            <a:r>
              <a:rPr lang="en-US" sz="1800" dirty="0"/>
              <a:t>There seems to be a cap on the number of friends a person’s brain can handle, and it takes actual social interaction (not virtual) to keep up these friendships. </a:t>
            </a:r>
          </a:p>
          <a:p>
            <a:pPr>
              <a:lnSpc>
                <a:spcPct val="110000"/>
              </a:lnSpc>
            </a:pPr>
            <a:endParaRPr lang="en-US" sz="1800" dirty="0"/>
          </a:p>
          <a:p>
            <a:pPr>
              <a:lnSpc>
                <a:spcPct val="110000"/>
              </a:lnSpc>
            </a:pPr>
            <a:r>
              <a:rPr lang="en-US" sz="1800" dirty="0"/>
              <a:t>So feeling like you’re being social by being on Facebook doesn’t work. </a:t>
            </a:r>
          </a:p>
          <a:p>
            <a:pPr>
              <a:lnSpc>
                <a:spcPct val="110000"/>
              </a:lnSpc>
            </a:pPr>
            <a:endParaRPr lang="en-US" sz="1800" dirty="0"/>
          </a:p>
          <a:p>
            <a:pPr>
              <a:lnSpc>
                <a:spcPct val="110000"/>
              </a:lnSpc>
            </a:pPr>
            <a:r>
              <a:rPr lang="en-US" sz="1800" dirty="0"/>
              <a:t>Since loneliness is linked to myriad health and mental health problems (including early death), getting real social support is important. </a:t>
            </a:r>
          </a:p>
          <a:p>
            <a:pPr>
              <a:lnSpc>
                <a:spcPct val="110000"/>
              </a:lnSpc>
            </a:pPr>
            <a:endParaRPr lang="en-US" sz="1800" dirty="0"/>
          </a:p>
          <a:p>
            <a:pPr>
              <a:lnSpc>
                <a:spcPct val="110000"/>
              </a:lnSpc>
            </a:pPr>
            <a:r>
              <a:rPr lang="en-US" sz="1800" dirty="0"/>
              <a:t>Virtual friend time doesn’t have the therapeutic effect as time with real friends.</a:t>
            </a:r>
          </a:p>
          <a:p>
            <a:pPr marL="0" indent="0">
              <a:lnSpc>
                <a:spcPct val="110000"/>
              </a:lnSpc>
              <a:buNone/>
            </a:pPr>
            <a:endParaRPr lang="en-US" sz="1300" dirty="0"/>
          </a:p>
        </p:txBody>
      </p:sp>
    </p:spTree>
    <p:extLst>
      <p:ext uri="{BB962C8B-B14F-4D97-AF65-F5344CB8AC3E}">
        <p14:creationId xmlns:p14="http://schemas.microsoft.com/office/powerpoint/2010/main" val="3190173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2727E9C1-70CD-1EAB-F23F-80FFF8E61352}"/>
              </a:ext>
            </a:extLst>
          </p:cNvPr>
          <p:cNvGraphicFramePr>
            <a:graphicFrameLocks noGrp="1"/>
          </p:cNvGraphicFramePr>
          <p:nvPr>
            <p:ph idx="1"/>
            <p:extLst>
              <p:ext uri="{D42A27DB-BD31-4B8C-83A1-F6EECF244321}">
                <p14:modId xmlns:p14="http://schemas.microsoft.com/office/powerpoint/2010/main" val="3099502409"/>
              </p:ext>
            </p:extLst>
          </p:nvPr>
        </p:nvGraphicFramePr>
        <p:xfrm>
          <a:off x="389745" y="359764"/>
          <a:ext cx="11287594" cy="50805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24184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5875F8-2FD2-FA49-9AAA-89E50807FF39}"/>
              </a:ext>
            </a:extLst>
          </p:cNvPr>
          <p:cNvSpPr>
            <a:spLocks noGrp="1"/>
          </p:cNvSpPr>
          <p:nvPr>
            <p:ph idx="1"/>
          </p:nvPr>
        </p:nvSpPr>
        <p:spPr>
          <a:xfrm>
            <a:off x="206829" y="195943"/>
            <a:ext cx="10848025" cy="5617027"/>
          </a:xfrm>
        </p:spPr>
        <p:txBody>
          <a:bodyPr>
            <a:normAutofit/>
          </a:bodyPr>
          <a:lstStyle/>
          <a:p>
            <a:r>
              <a:rPr lang="en-US" dirty="0"/>
              <a:t>Cultures inform how we understand our relationships and interact with other people. </a:t>
            </a:r>
          </a:p>
          <a:p>
            <a:r>
              <a:rPr lang="en-US" dirty="0"/>
              <a:t>One of the most widely-recognized distinctions between types of cultures is that between individualism and collectivism. </a:t>
            </a:r>
          </a:p>
          <a:p>
            <a:endParaRPr lang="en-US" dirty="0"/>
          </a:p>
          <a:p>
            <a:r>
              <a:rPr lang="en-US" b="1" dirty="0"/>
              <a:t>Individualism</a:t>
            </a:r>
            <a:r>
              <a:rPr lang="en-US" dirty="0"/>
              <a:t> values personal </a:t>
            </a:r>
            <a:r>
              <a:rPr lang="en-US" i="1" dirty="0"/>
              <a:t>independence</a:t>
            </a:r>
            <a:r>
              <a:rPr lang="en-US" dirty="0"/>
              <a:t>. </a:t>
            </a:r>
          </a:p>
          <a:p>
            <a:r>
              <a:rPr lang="en-US" dirty="0"/>
              <a:t>Within individualist cultures, people are more likely to “see themselves as separate from others, define themselves based on their personal traits, and see their characteristics as relatively stable and unchanging.” </a:t>
            </a:r>
          </a:p>
          <a:p>
            <a:r>
              <a:rPr lang="en-US" dirty="0"/>
              <a:t>An individualist’s sense of self is defined more by who they are on the “inside,” minimizing the influence of factors, contexts, and people “outside” the individual. </a:t>
            </a:r>
          </a:p>
          <a:p>
            <a:r>
              <a:rPr lang="en-US" dirty="0"/>
              <a:t>Individualists tend to communicate in direct styles —they say what they mean, prioritizing that information is conveyed explicitly and unambiguously. European and “Western” cultures are typically more individualist.</a:t>
            </a:r>
          </a:p>
          <a:p>
            <a:pPr marL="0" indent="0">
              <a:buNone/>
            </a:pPr>
            <a:endParaRPr lang="en-US" dirty="0"/>
          </a:p>
        </p:txBody>
      </p:sp>
    </p:spTree>
    <p:extLst>
      <p:ext uri="{BB962C8B-B14F-4D97-AF65-F5344CB8AC3E}">
        <p14:creationId xmlns:p14="http://schemas.microsoft.com/office/powerpoint/2010/main" val="4148436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5CFFAD-510D-BB4D-A5EA-B4FD2F996245}"/>
              </a:ext>
            </a:extLst>
          </p:cNvPr>
          <p:cNvSpPr>
            <a:spLocks noGrp="1"/>
          </p:cNvSpPr>
          <p:nvPr>
            <p:ph idx="1"/>
          </p:nvPr>
        </p:nvSpPr>
        <p:spPr>
          <a:xfrm>
            <a:off x="272143" y="195943"/>
            <a:ext cx="11615057" cy="5780314"/>
          </a:xfrm>
        </p:spPr>
        <p:txBody>
          <a:bodyPr>
            <a:normAutofit fontScale="92500" lnSpcReduction="10000"/>
          </a:bodyPr>
          <a:lstStyle/>
          <a:p>
            <a:r>
              <a:rPr lang="en-US" b="1" dirty="0"/>
              <a:t>Collectivism</a:t>
            </a:r>
            <a:r>
              <a:rPr lang="en-US" dirty="0"/>
              <a:t> values personal </a:t>
            </a:r>
            <a:r>
              <a:rPr lang="en-US" i="1" dirty="0"/>
              <a:t>interdependence</a:t>
            </a:r>
            <a:r>
              <a:rPr lang="en-US" dirty="0"/>
              <a:t>. </a:t>
            </a:r>
          </a:p>
          <a:p>
            <a:r>
              <a:rPr lang="en-US" dirty="0"/>
              <a:t>In collectivist cultures, people are more likely to “see themselves as connected to others, define themselves in terms of relationships with others, and see their characteristics as more likely to change across different contexts.” </a:t>
            </a:r>
          </a:p>
          <a:p>
            <a:r>
              <a:rPr lang="en-US" dirty="0"/>
              <a:t>A collectivist’s sense of self is defined more by who they are </a:t>
            </a:r>
            <a:r>
              <a:rPr lang="en-US" i="1" dirty="0"/>
              <a:t>with</a:t>
            </a:r>
            <a:r>
              <a:rPr lang="en-US" dirty="0"/>
              <a:t> other people, or by their membership in a group. </a:t>
            </a:r>
          </a:p>
          <a:p>
            <a:r>
              <a:rPr lang="en-US" dirty="0"/>
              <a:t>Maintaining social harmony, getting along with others, and meeting social expectations are more important in collectivist cultures. </a:t>
            </a:r>
          </a:p>
          <a:p>
            <a:r>
              <a:rPr lang="en-US" dirty="0"/>
              <a:t>They tend to communicate in indirect styles—collectivists imply what they really mean, but might say otherwise to avoid conflict or embarrassment. </a:t>
            </a:r>
          </a:p>
          <a:p>
            <a:r>
              <a:rPr lang="en-US" dirty="0"/>
              <a:t>Asian and African cultures tend to be more collectivist, for example.</a:t>
            </a:r>
          </a:p>
          <a:p>
            <a:r>
              <a:rPr lang="en-US" dirty="0"/>
              <a:t>The individualist idea of having a more immutable, authentic private self is not as appealing in collectivist cultures. </a:t>
            </a:r>
          </a:p>
          <a:p>
            <a:r>
              <a:rPr lang="en-US" dirty="0"/>
              <a:t>Individualist self-expressions and styles may even seem selfish, disruptive, or alienating to a more collectivist person or group. </a:t>
            </a:r>
          </a:p>
          <a:p>
            <a:r>
              <a:rPr lang="en-US" dirty="0"/>
              <a:t>Inversely, the collectivist priority for social agreement and cooperation may seem stiflingly conformist to someone who’s more individualist. </a:t>
            </a:r>
          </a:p>
          <a:p>
            <a:endParaRPr lang="en-US" dirty="0"/>
          </a:p>
        </p:txBody>
      </p:sp>
    </p:spTree>
    <p:extLst>
      <p:ext uri="{BB962C8B-B14F-4D97-AF65-F5344CB8AC3E}">
        <p14:creationId xmlns:p14="http://schemas.microsoft.com/office/powerpoint/2010/main" val="286489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07DFD6E-4C43-834F-9852-9C163F45946F}"/>
              </a:ext>
            </a:extLst>
          </p:cNvPr>
          <p:cNvSpPr>
            <a:spLocks noGrp="1"/>
          </p:cNvSpPr>
          <p:nvPr>
            <p:ph idx="1"/>
          </p:nvPr>
        </p:nvSpPr>
        <p:spPr>
          <a:xfrm>
            <a:off x="4377128" y="119921"/>
            <a:ext cx="7450111" cy="6400800"/>
          </a:xfrm>
        </p:spPr>
        <p:txBody>
          <a:bodyPr anchor="t">
            <a:normAutofit/>
          </a:bodyPr>
          <a:lstStyle/>
          <a:p>
            <a:pPr marL="0" indent="0">
              <a:lnSpc>
                <a:spcPct val="110000"/>
              </a:lnSpc>
              <a:buNone/>
            </a:pPr>
            <a:r>
              <a:rPr lang="en-US" dirty="0"/>
              <a:t>Just because someone’s cultural background is individualist, </a:t>
            </a:r>
            <a:r>
              <a:rPr lang="en-US" u="sng" dirty="0">
                <a:hlinkClick r:id="rId2"/>
              </a:rPr>
              <a:t>you shouldn’t assume that they are</a:t>
            </a:r>
            <a:r>
              <a:rPr lang="en-US" dirty="0"/>
              <a:t>. </a:t>
            </a:r>
          </a:p>
          <a:p>
            <a:pPr marL="0" indent="0">
              <a:lnSpc>
                <a:spcPct val="110000"/>
              </a:lnSpc>
              <a:buNone/>
            </a:pPr>
            <a:endParaRPr lang="en-US" dirty="0"/>
          </a:p>
          <a:p>
            <a:pPr marL="0" indent="0">
              <a:lnSpc>
                <a:spcPct val="110000"/>
              </a:lnSpc>
              <a:buNone/>
            </a:pPr>
            <a:r>
              <a:rPr lang="en-US" dirty="0"/>
              <a:t>Everyone falls somewhere on the individualist-collectivist spectrum. </a:t>
            </a:r>
          </a:p>
          <a:p>
            <a:pPr marL="0" indent="0">
              <a:lnSpc>
                <a:spcPct val="110000"/>
              </a:lnSpc>
              <a:buNone/>
            </a:pPr>
            <a:endParaRPr lang="en-US" dirty="0"/>
          </a:p>
          <a:p>
            <a:pPr marL="0" indent="0">
              <a:lnSpc>
                <a:spcPct val="110000"/>
              </a:lnSpc>
              <a:buNone/>
            </a:pPr>
            <a:r>
              <a:rPr lang="en-US" dirty="0"/>
              <a:t>Even within a very collectivist culture, you will find people who are more individualist. </a:t>
            </a:r>
          </a:p>
          <a:p>
            <a:pPr marL="0" indent="0">
              <a:lnSpc>
                <a:spcPct val="110000"/>
              </a:lnSpc>
              <a:buNone/>
            </a:pPr>
            <a:r>
              <a:rPr lang="en-US" dirty="0"/>
              <a:t>Furthermore, </a:t>
            </a:r>
            <a:r>
              <a:rPr lang="en-US" u="sng" dirty="0">
                <a:hlinkClick r:id="rId3"/>
              </a:rPr>
              <a:t>psychology research</a:t>
            </a:r>
            <a:r>
              <a:rPr lang="en-US" dirty="0"/>
              <a:t> has shown that people shift along this spectrum, leaning more collectivist or individualist depending on the situation. </a:t>
            </a:r>
          </a:p>
          <a:p>
            <a:pPr marL="0" indent="0">
              <a:lnSpc>
                <a:spcPct val="110000"/>
              </a:lnSpc>
              <a:buNone/>
            </a:pPr>
            <a:r>
              <a:rPr lang="en-US" dirty="0"/>
              <a:t>This adaptability is more common in multicultural communities and contexts. </a:t>
            </a:r>
          </a:p>
          <a:p>
            <a:pPr marL="0" indent="0">
              <a:lnSpc>
                <a:spcPct val="110000"/>
              </a:lnSpc>
              <a:buNone/>
            </a:pPr>
            <a:r>
              <a:rPr lang="en-US" dirty="0"/>
              <a:t>It’s partly why we seek intercultural exchange: to adopt multiple cultural frames and learn to apply them in relevant communities and circumstances.</a:t>
            </a:r>
          </a:p>
          <a:p>
            <a:pPr marL="0" indent="0">
              <a:lnSpc>
                <a:spcPct val="110000"/>
              </a:lnSpc>
              <a:buNone/>
            </a:pPr>
            <a:endParaRPr lang="en-US" sz="1400" dirty="0"/>
          </a:p>
        </p:txBody>
      </p:sp>
    </p:spTree>
    <p:extLst>
      <p:ext uri="{BB962C8B-B14F-4D97-AF65-F5344CB8AC3E}">
        <p14:creationId xmlns:p14="http://schemas.microsoft.com/office/powerpoint/2010/main" val="2129394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83C60-D227-1D44-AB89-4C9FC9ECC77B}"/>
              </a:ext>
            </a:extLst>
          </p:cNvPr>
          <p:cNvSpPr>
            <a:spLocks noGrp="1"/>
          </p:cNvSpPr>
          <p:nvPr>
            <p:ph type="title"/>
          </p:nvPr>
        </p:nvSpPr>
        <p:spPr>
          <a:xfrm>
            <a:off x="3454551" y="325549"/>
            <a:ext cx="4644421" cy="587136"/>
          </a:xfrm>
        </p:spPr>
        <p:txBody>
          <a:bodyPr/>
          <a:lstStyle/>
          <a:p>
            <a:r>
              <a:rPr lang="en-US" dirty="0"/>
              <a:t>What is social media</a:t>
            </a:r>
          </a:p>
        </p:txBody>
      </p:sp>
      <p:sp>
        <p:nvSpPr>
          <p:cNvPr id="3" name="Content Placeholder 2">
            <a:extLst>
              <a:ext uri="{FF2B5EF4-FFF2-40B4-BE49-F238E27FC236}">
                <a16:creationId xmlns:a16="http://schemas.microsoft.com/office/drawing/2014/main" id="{43DC45BA-B6B4-CB4E-9016-1BE5B47E1A00}"/>
              </a:ext>
            </a:extLst>
          </p:cNvPr>
          <p:cNvSpPr>
            <a:spLocks noGrp="1"/>
          </p:cNvSpPr>
          <p:nvPr>
            <p:ph idx="1"/>
          </p:nvPr>
        </p:nvSpPr>
        <p:spPr>
          <a:xfrm>
            <a:off x="348343" y="912685"/>
            <a:ext cx="11527971" cy="5118001"/>
          </a:xfrm>
        </p:spPr>
        <p:txBody>
          <a:bodyPr>
            <a:normAutofit fontScale="70000" lnSpcReduction="20000"/>
          </a:bodyPr>
          <a:lstStyle/>
          <a:p>
            <a:pPr marL="0" indent="0">
              <a:buNone/>
            </a:pPr>
            <a:r>
              <a:rPr lang="en-US" b="0" i="0" dirty="0">
                <a:solidFill>
                  <a:srgbClr val="203749"/>
                </a:solidFill>
                <a:effectLst/>
              </a:rPr>
              <a:t>Social media refers to the means of interactions among people in which they create, share, and/or exchange information and ideas in virtual communities and networks.</a:t>
            </a:r>
          </a:p>
          <a:p>
            <a:pPr algn="l"/>
            <a:r>
              <a:rPr lang="en-US" b="1" i="0" dirty="0">
                <a:solidFill>
                  <a:srgbClr val="203749"/>
                </a:solidFill>
                <a:effectLst/>
              </a:rPr>
              <a:t>Popular Social Media Tools and Platforms:</a:t>
            </a:r>
          </a:p>
          <a:p>
            <a:pPr algn="l">
              <a:buFont typeface="Arial" panose="020B0604020202020204" pitchFamily="34" charset="0"/>
              <a:buChar char="•"/>
            </a:pPr>
            <a:r>
              <a:rPr lang="en-US" b="1" i="0" dirty="0">
                <a:solidFill>
                  <a:srgbClr val="203749"/>
                </a:solidFill>
                <a:effectLst/>
              </a:rPr>
              <a:t>Blogs:</a:t>
            </a:r>
            <a:r>
              <a:rPr lang="en-US" b="0" i="0" dirty="0">
                <a:solidFill>
                  <a:srgbClr val="203749"/>
                </a:solidFill>
                <a:effectLst/>
              </a:rPr>
              <a:t> A platform for casual dialogue and discussions on a specific topic or opinion.</a:t>
            </a:r>
          </a:p>
          <a:p>
            <a:pPr algn="l">
              <a:buFont typeface="Arial" panose="020B0604020202020204" pitchFamily="34" charset="0"/>
              <a:buChar char="•"/>
            </a:pPr>
            <a:r>
              <a:rPr lang="en-US" b="1" i="0" dirty="0">
                <a:solidFill>
                  <a:srgbClr val="203749"/>
                </a:solidFill>
                <a:effectLst/>
              </a:rPr>
              <a:t>Facebook:</a:t>
            </a:r>
            <a:r>
              <a:rPr lang="en-US" b="0" i="0" dirty="0">
                <a:solidFill>
                  <a:srgbClr val="203749"/>
                </a:solidFill>
                <a:effectLst/>
              </a:rPr>
              <a:t> The world’s largest social network, with more than 3.03 billion monthly active users (as of 2023). Users create a personal profile, add other users as friends, and exchange messages, including status updates. Brands create pages and Facebook users can “like” brands’ pages.</a:t>
            </a:r>
          </a:p>
          <a:p>
            <a:pPr algn="l">
              <a:buFont typeface="Arial" panose="020B0604020202020204" pitchFamily="34" charset="0"/>
              <a:buChar char="•"/>
            </a:pPr>
            <a:r>
              <a:rPr lang="en-US" b="1" i="0" dirty="0">
                <a:solidFill>
                  <a:srgbClr val="203749"/>
                </a:solidFill>
                <a:effectLst/>
              </a:rPr>
              <a:t>Snapchat</a:t>
            </a:r>
            <a:r>
              <a:rPr lang="en-US" b="0" i="0" dirty="0">
                <a:solidFill>
                  <a:srgbClr val="203749"/>
                </a:solidFill>
                <a:effectLst/>
              </a:rPr>
              <a:t>:  </a:t>
            </a:r>
            <a:r>
              <a:rPr lang="en-US" b="0" i="0" dirty="0">
                <a:solidFill>
                  <a:srgbClr val="202122"/>
                </a:solidFill>
                <a:effectLst/>
              </a:rPr>
              <a:t>pictures and messages are usually only available for a short time before they become inaccessible to their recipients.</a:t>
            </a:r>
            <a:endParaRPr lang="en-US" b="0" i="0" dirty="0">
              <a:solidFill>
                <a:srgbClr val="203749"/>
              </a:solidFill>
              <a:effectLst/>
            </a:endParaRPr>
          </a:p>
          <a:p>
            <a:pPr algn="l">
              <a:buFont typeface="Arial" panose="020B0604020202020204" pitchFamily="34" charset="0"/>
              <a:buChar char="•"/>
            </a:pPr>
            <a:r>
              <a:rPr lang="en-US" b="1" i="0" dirty="0">
                <a:solidFill>
                  <a:srgbClr val="203749"/>
                </a:solidFill>
                <a:effectLst/>
              </a:rPr>
              <a:t>X/Twitter:</a:t>
            </a:r>
            <a:r>
              <a:rPr lang="en-US" b="0" i="0" dirty="0">
                <a:solidFill>
                  <a:srgbClr val="203749"/>
                </a:solidFill>
                <a:effectLst/>
              </a:rPr>
              <a:t> A social networking/micro-blogging platform that allows groups and individuals to stay connected through the exchange of short status messages (280 character limit).</a:t>
            </a:r>
          </a:p>
          <a:p>
            <a:pPr algn="l">
              <a:buFont typeface="Arial" panose="020B0604020202020204" pitchFamily="34" charset="0"/>
              <a:buChar char="•"/>
            </a:pPr>
            <a:r>
              <a:rPr lang="en-US" b="1" i="0" dirty="0">
                <a:solidFill>
                  <a:srgbClr val="203749"/>
                </a:solidFill>
                <a:effectLst/>
              </a:rPr>
              <a:t>Instagram: </a:t>
            </a:r>
            <a:r>
              <a:rPr lang="en-US" b="0" i="0" dirty="0">
                <a:solidFill>
                  <a:srgbClr val="203749"/>
                </a:solidFill>
                <a:effectLst/>
              </a:rPr>
              <a:t>A free photo and video sharing app that allows users to apply digital filters, frames and special effects to their photos and then share them on a variety of social networking sites.</a:t>
            </a:r>
          </a:p>
          <a:p>
            <a:pPr algn="l">
              <a:buFont typeface="Arial" panose="020B0604020202020204" pitchFamily="34" charset="0"/>
              <a:buChar char="•"/>
            </a:pPr>
            <a:r>
              <a:rPr lang="en-US" b="1" i="0" dirty="0">
                <a:solidFill>
                  <a:srgbClr val="203749"/>
                </a:solidFill>
                <a:effectLst/>
              </a:rPr>
              <a:t>LinkedIn: </a:t>
            </a:r>
            <a:r>
              <a:rPr lang="en-US" b="0" i="0" dirty="0">
                <a:solidFill>
                  <a:srgbClr val="203749"/>
                </a:solidFill>
                <a:effectLst/>
              </a:rPr>
              <a:t>A place where groups of professionals with similar areas of interest can share information and participate in a conversations.</a:t>
            </a:r>
          </a:p>
          <a:p>
            <a:pPr algn="l">
              <a:buFont typeface="Arial" panose="020B0604020202020204" pitchFamily="34" charset="0"/>
              <a:buChar char="•"/>
            </a:pPr>
            <a:r>
              <a:rPr lang="en-US" b="1" i="0" dirty="0">
                <a:solidFill>
                  <a:srgbClr val="203749"/>
                </a:solidFill>
                <a:effectLst/>
              </a:rPr>
              <a:t>YouTube/Vimeo: </a:t>
            </a:r>
            <a:r>
              <a:rPr lang="en-US" b="0" i="0" dirty="0">
                <a:solidFill>
                  <a:srgbClr val="203749"/>
                </a:solidFill>
                <a:effectLst/>
              </a:rPr>
              <a:t>Video hosting and watching websites.</a:t>
            </a:r>
          </a:p>
          <a:p>
            <a:pPr algn="l">
              <a:buFont typeface="Arial" panose="020B0604020202020204" pitchFamily="34" charset="0"/>
              <a:buChar char="•"/>
            </a:pPr>
            <a:r>
              <a:rPr lang="en-US" b="1" dirty="0"/>
              <a:t>Tik Tok:  </a:t>
            </a:r>
            <a:r>
              <a:rPr lang="en-US" b="0" i="0" dirty="0">
                <a:effectLst/>
              </a:rPr>
              <a:t> a social media platform that allows users to create, share, and discover short videos. Users can express themselves through singing, dancing, comedy, and lip-syncing, and can use filters, stickers, voiceovers, and sound effects to get creative.</a:t>
            </a:r>
            <a:endParaRPr lang="en-US" b="1" i="0" dirty="0">
              <a:effectLst/>
            </a:endParaRPr>
          </a:p>
          <a:p>
            <a:pPr marL="0" indent="0">
              <a:buNone/>
            </a:pPr>
            <a:endParaRPr lang="en-US" dirty="0"/>
          </a:p>
        </p:txBody>
      </p:sp>
    </p:spTree>
    <p:extLst>
      <p:ext uri="{BB962C8B-B14F-4D97-AF65-F5344CB8AC3E}">
        <p14:creationId xmlns:p14="http://schemas.microsoft.com/office/powerpoint/2010/main" val="384979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D76CB9-1B91-3B46-85CF-61BBA14A65E6}"/>
              </a:ext>
            </a:extLst>
          </p:cNvPr>
          <p:cNvSpPr>
            <a:spLocks noGrp="1"/>
          </p:cNvSpPr>
          <p:nvPr>
            <p:ph idx="1"/>
          </p:nvPr>
        </p:nvSpPr>
        <p:spPr>
          <a:xfrm>
            <a:off x="449705" y="449706"/>
            <a:ext cx="7839856" cy="5016642"/>
          </a:xfrm>
        </p:spPr>
        <p:txBody>
          <a:bodyPr>
            <a:normAutofit/>
          </a:bodyPr>
          <a:lstStyle/>
          <a:p>
            <a:pPr>
              <a:lnSpc>
                <a:spcPct val="110000"/>
              </a:lnSpc>
            </a:pPr>
            <a:endParaRPr lang="en-US" sz="1800" dirty="0"/>
          </a:p>
          <a:p>
            <a:pPr marL="0" indent="0">
              <a:lnSpc>
                <a:spcPct val="110000"/>
              </a:lnSpc>
              <a:buNone/>
            </a:pPr>
            <a:r>
              <a:rPr lang="en-US" sz="1800" dirty="0"/>
              <a:t>It is Addictive</a:t>
            </a:r>
          </a:p>
          <a:p>
            <a:pPr marL="0" indent="0">
              <a:lnSpc>
                <a:spcPct val="110000"/>
              </a:lnSpc>
              <a:buNone/>
            </a:pPr>
            <a:r>
              <a:rPr lang="en-US" sz="1800" dirty="0"/>
              <a:t> </a:t>
            </a:r>
          </a:p>
          <a:p>
            <a:pPr>
              <a:lnSpc>
                <a:spcPct val="110000"/>
              </a:lnSpc>
            </a:pPr>
            <a:r>
              <a:rPr lang="en-US" sz="1800" dirty="0"/>
              <a:t>Experts have not been in total agreement on whether internet addiction is a real thing, let alone social media addiction, but there’s some good evidence that both may exist. </a:t>
            </a:r>
          </a:p>
          <a:p>
            <a:pPr>
              <a:lnSpc>
                <a:spcPct val="110000"/>
              </a:lnSpc>
            </a:pPr>
            <a:r>
              <a:rPr lang="en-US" sz="1800" dirty="0"/>
              <a:t>A study from Nottingham Trent University looked back over earlier research on psychological characteristics, personality and social media use. </a:t>
            </a:r>
          </a:p>
          <a:p>
            <a:pPr>
              <a:lnSpc>
                <a:spcPct val="110000"/>
              </a:lnSpc>
            </a:pPr>
            <a:r>
              <a:rPr lang="en-US" sz="1800" dirty="0"/>
              <a:t>The authors conclude that “it may be plausible to speak specifically of ‘Facebook Addiction Disorder’…because addiction criteria, such as neglect of personal life, mental preoccupation, escapism, mood modifying experiences, tolerance and concealing the addictive behavior, appear to be present in some people who use [social networks] excessively.” </a:t>
            </a:r>
          </a:p>
          <a:p>
            <a:pPr>
              <a:lnSpc>
                <a:spcPct val="110000"/>
              </a:lnSpc>
            </a:pPr>
            <a:endParaRPr lang="en-US" sz="1100" dirty="0"/>
          </a:p>
        </p:txBody>
      </p:sp>
      <p:pic>
        <p:nvPicPr>
          <p:cNvPr id="7" name="Graphic 6" descr="No sign">
            <a:extLst>
              <a:ext uri="{FF2B5EF4-FFF2-40B4-BE49-F238E27FC236}">
                <a16:creationId xmlns:a16="http://schemas.microsoft.com/office/drawing/2014/main" id="{A5089F77-D054-0DD6-5353-8C9DD53B83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18500" y="1494978"/>
            <a:ext cx="2926098" cy="2926098"/>
          </a:xfrm>
          <a:prstGeom prst="rect">
            <a:avLst/>
          </a:prstGeom>
        </p:spPr>
      </p:pic>
    </p:spTree>
    <p:extLst>
      <p:ext uri="{BB962C8B-B14F-4D97-AF65-F5344CB8AC3E}">
        <p14:creationId xmlns:p14="http://schemas.microsoft.com/office/powerpoint/2010/main" val="1668009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CD7B57-FF5C-A54D-A440-9BDB6113170F}"/>
              </a:ext>
            </a:extLst>
          </p:cNvPr>
          <p:cNvSpPr>
            <a:spLocks noGrp="1"/>
          </p:cNvSpPr>
          <p:nvPr>
            <p:ph idx="1"/>
          </p:nvPr>
        </p:nvSpPr>
        <p:spPr>
          <a:xfrm>
            <a:off x="419725" y="359764"/>
            <a:ext cx="8426452" cy="5106583"/>
          </a:xfrm>
        </p:spPr>
        <p:txBody>
          <a:bodyPr>
            <a:normAutofit/>
          </a:bodyPr>
          <a:lstStyle/>
          <a:p>
            <a:pPr>
              <a:lnSpc>
                <a:spcPct val="110000"/>
              </a:lnSpc>
            </a:pPr>
            <a:endParaRPr lang="en-US" sz="1600" dirty="0"/>
          </a:p>
          <a:p>
            <a:pPr>
              <a:lnSpc>
                <a:spcPct val="110000"/>
              </a:lnSpc>
            </a:pPr>
            <a:r>
              <a:rPr lang="en-US" sz="1600" dirty="0"/>
              <a:t>Studies have confirmed that people tend to undergo a kind of withdrawal.</a:t>
            </a:r>
          </a:p>
          <a:p>
            <a:pPr>
              <a:lnSpc>
                <a:spcPct val="110000"/>
              </a:lnSpc>
            </a:pPr>
            <a:r>
              <a:rPr lang="en-US" sz="1600" dirty="0"/>
              <a:t>A study a few years ago from Swansea University found that people experienced the psychological symptoms of withdrawal when they stopped using (this went for all internet use, not just social media).</a:t>
            </a:r>
          </a:p>
          <a:p>
            <a:pPr>
              <a:lnSpc>
                <a:spcPct val="110000"/>
              </a:lnSpc>
            </a:pPr>
            <a:r>
              <a:rPr lang="en-US" sz="1600" dirty="0"/>
              <a:t>Their recent follow-up study found that when people stop using, they also undergo small but measurable physiological effects. </a:t>
            </a:r>
          </a:p>
          <a:p>
            <a:pPr>
              <a:lnSpc>
                <a:spcPct val="110000"/>
              </a:lnSpc>
            </a:pPr>
            <a:r>
              <a:rPr lang="en-US" sz="1600" dirty="0"/>
              <a:t>Study author Phil Reed said, “We have known for some time that people who are over-dependent on digital devices report feelings of anxiety when they are stopped from using them, but now we can see that these psychological effects are accompanied by actual physiological changes.” </a:t>
            </a:r>
          </a:p>
          <a:p>
            <a:pPr>
              <a:lnSpc>
                <a:spcPct val="110000"/>
              </a:lnSpc>
            </a:pPr>
            <a:r>
              <a:rPr lang="en-US" sz="1600" dirty="0"/>
              <a:t>Whether this is true of social media per se is unclear right now, but anecdotal evidence suggests it may be.</a:t>
            </a:r>
          </a:p>
        </p:txBody>
      </p:sp>
      <p:pic>
        <p:nvPicPr>
          <p:cNvPr id="7" name="Graphic 6" descr="Fingerprint">
            <a:extLst>
              <a:ext uri="{FF2B5EF4-FFF2-40B4-BE49-F238E27FC236}">
                <a16:creationId xmlns:a16="http://schemas.microsoft.com/office/drawing/2014/main" id="{635B872C-3A94-06BF-321E-8B3678C982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46177" y="2203040"/>
            <a:ext cx="2926098" cy="2926098"/>
          </a:xfrm>
          <a:prstGeom prst="rect">
            <a:avLst/>
          </a:prstGeom>
        </p:spPr>
      </p:pic>
    </p:spTree>
    <p:extLst>
      <p:ext uri="{BB962C8B-B14F-4D97-AF65-F5344CB8AC3E}">
        <p14:creationId xmlns:p14="http://schemas.microsoft.com/office/powerpoint/2010/main" val="340277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90B87C-2372-384D-9A14-147E3EBD234F}"/>
              </a:ext>
            </a:extLst>
          </p:cNvPr>
          <p:cNvSpPr>
            <a:spLocks noGrp="1"/>
          </p:cNvSpPr>
          <p:nvPr>
            <p:ph idx="1"/>
          </p:nvPr>
        </p:nvSpPr>
        <p:spPr>
          <a:xfrm>
            <a:off x="462589" y="464696"/>
            <a:ext cx="8231706" cy="5381468"/>
          </a:xfrm>
        </p:spPr>
        <p:txBody>
          <a:bodyPr>
            <a:normAutofit/>
          </a:bodyPr>
          <a:lstStyle/>
          <a:p>
            <a:pPr marL="0" indent="0">
              <a:lnSpc>
                <a:spcPct val="110000"/>
              </a:lnSpc>
              <a:buNone/>
            </a:pPr>
            <a:r>
              <a:rPr lang="en-US" sz="1800" dirty="0"/>
              <a:t>It Triggers More Sadness, Less Well-Being </a:t>
            </a:r>
          </a:p>
          <a:p>
            <a:pPr marL="0" indent="0">
              <a:lnSpc>
                <a:spcPct val="110000"/>
              </a:lnSpc>
              <a:buNone/>
            </a:pPr>
            <a:endParaRPr lang="en-US" sz="1800" dirty="0"/>
          </a:p>
          <a:p>
            <a:pPr>
              <a:lnSpc>
                <a:spcPct val="110000"/>
              </a:lnSpc>
            </a:pPr>
            <a:r>
              <a:rPr lang="en-US" sz="1800" dirty="0"/>
              <a:t>The more we use social media, the less happy we seem to be. </a:t>
            </a:r>
          </a:p>
          <a:p>
            <a:pPr>
              <a:lnSpc>
                <a:spcPct val="110000"/>
              </a:lnSpc>
            </a:pPr>
            <a:r>
              <a:rPr lang="en-US" sz="1800" dirty="0"/>
              <a:t>One study a few years ago found that Facebook use was linked to both less moment-to-moment happiness and less life satisfaction.</a:t>
            </a:r>
          </a:p>
          <a:p>
            <a:pPr>
              <a:lnSpc>
                <a:spcPct val="110000"/>
              </a:lnSpc>
            </a:pPr>
            <a:r>
              <a:rPr lang="en-US" sz="1800" dirty="0"/>
              <a:t>The authors suggest this may have to do with the fact that Facebook conjures up a perception of social isolation, in a way that other solitary activities don’t. </a:t>
            </a:r>
          </a:p>
          <a:p>
            <a:pPr>
              <a:lnSpc>
                <a:spcPct val="110000"/>
              </a:lnSpc>
            </a:pPr>
            <a:r>
              <a:rPr lang="en-US" sz="1800" dirty="0"/>
              <a:t>Facebook provides an invaluable resource for fulfilling needs by allowing people to instantly connect. </a:t>
            </a:r>
          </a:p>
          <a:p>
            <a:pPr>
              <a:lnSpc>
                <a:spcPct val="110000"/>
              </a:lnSpc>
            </a:pPr>
            <a:r>
              <a:rPr lang="en-US" sz="1800" dirty="0"/>
              <a:t>Rather than enhancing well-being, as frequent interactions with supportive 'offline' social networks powerfully do, the current findings demonstrate that interacting with Facebook may predict the opposite result for young adults—it may undermine it.</a:t>
            </a:r>
          </a:p>
          <a:p>
            <a:pPr marL="0" indent="0">
              <a:lnSpc>
                <a:spcPct val="110000"/>
              </a:lnSpc>
              <a:buNone/>
            </a:pPr>
            <a:endParaRPr lang="en-US" sz="1100" dirty="0"/>
          </a:p>
        </p:txBody>
      </p:sp>
      <p:pic>
        <p:nvPicPr>
          <p:cNvPr id="7" name="Graphic 6" descr="Chat">
            <a:extLst>
              <a:ext uri="{FF2B5EF4-FFF2-40B4-BE49-F238E27FC236}">
                <a16:creationId xmlns:a16="http://schemas.microsoft.com/office/drawing/2014/main" id="{0A5D2622-67A6-7EE5-B061-67E703E44B3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03313" y="1965951"/>
            <a:ext cx="2926098" cy="2926098"/>
          </a:xfrm>
          <a:prstGeom prst="rect">
            <a:avLst/>
          </a:prstGeom>
        </p:spPr>
      </p:pic>
    </p:spTree>
    <p:extLst>
      <p:ext uri="{BB962C8B-B14F-4D97-AF65-F5344CB8AC3E}">
        <p14:creationId xmlns:p14="http://schemas.microsoft.com/office/powerpoint/2010/main" val="2024124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7BDE14-CA74-D54C-8A96-8EAD02856E85}"/>
              </a:ext>
            </a:extLst>
          </p:cNvPr>
          <p:cNvSpPr>
            <a:spLocks noGrp="1"/>
          </p:cNvSpPr>
          <p:nvPr>
            <p:ph idx="1"/>
          </p:nvPr>
        </p:nvSpPr>
        <p:spPr>
          <a:xfrm>
            <a:off x="329784" y="314794"/>
            <a:ext cx="8139659" cy="5151554"/>
          </a:xfrm>
        </p:spPr>
        <p:txBody>
          <a:bodyPr>
            <a:normAutofit/>
          </a:bodyPr>
          <a:lstStyle/>
          <a:p>
            <a:pPr marL="0" indent="0">
              <a:lnSpc>
                <a:spcPct val="110000"/>
              </a:lnSpc>
              <a:buNone/>
            </a:pPr>
            <a:endParaRPr lang="en-US" sz="1100" dirty="0"/>
          </a:p>
          <a:p>
            <a:pPr>
              <a:lnSpc>
                <a:spcPct val="110000"/>
              </a:lnSpc>
            </a:pPr>
            <a:r>
              <a:rPr lang="en-US" sz="1800" dirty="0"/>
              <a:t>Another study found that social media use is linked to greater feelings of social isolation. </a:t>
            </a:r>
          </a:p>
          <a:p>
            <a:pPr>
              <a:lnSpc>
                <a:spcPct val="110000"/>
              </a:lnSpc>
            </a:pPr>
            <a:endParaRPr lang="en-US" sz="1800" dirty="0"/>
          </a:p>
          <a:p>
            <a:pPr>
              <a:lnSpc>
                <a:spcPct val="110000"/>
              </a:lnSpc>
            </a:pPr>
            <a:r>
              <a:rPr lang="en-US" sz="1800" dirty="0"/>
              <a:t>The team looked at how much people used 11 social media sites, including Facebook, Twitter, Google+, YouTube, LinkedIn, Instagram, Pinterest, Tumblr, Vine, Snapchat and Reddit, and correlated this with their “perceived social isolation.”</a:t>
            </a:r>
          </a:p>
          <a:p>
            <a:pPr>
              <a:lnSpc>
                <a:spcPct val="110000"/>
              </a:lnSpc>
            </a:pPr>
            <a:r>
              <a:rPr lang="en-US" sz="1800" dirty="0"/>
              <a:t> </a:t>
            </a:r>
          </a:p>
          <a:p>
            <a:pPr>
              <a:lnSpc>
                <a:spcPct val="110000"/>
              </a:lnSpc>
            </a:pPr>
            <a:r>
              <a:rPr lang="en-US" sz="1800" dirty="0"/>
              <a:t>Not surprisingly, it turned out that the more time people spent on these sites, the more socially isolated they </a:t>
            </a:r>
            <a:r>
              <a:rPr lang="en-US" sz="1800" i="1" dirty="0"/>
              <a:t>perceived</a:t>
            </a:r>
            <a:r>
              <a:rPr lang="en-US" sz="1800" dirty="0"/>
              <a:t> themselves to be. </a:t>
            </a:r>
          </a:p>
          <a:p>
            <a:pPr>
              <a:lnSpc>
                <a:spcPct val="110000"/>
              </a:lnSpc>
            </a:pPr>
            <a:endParaRPr lang="en-US" sz="1800" dirty="0"/>
          </a:p>
          <a:p>
            <a:pPr>
              <a:lnSpc>
                <a:spcPct val="110000"/>
              </a:lnSpc>
            </a:pPr>
            <a:r>
              <a:rPr lang="en-US" sz="1800" dirty="0"/>
              <a:t>And perceived social isolation is one of the worst things for us, mentally and physically.</a:t>
            </a:r>
          </a:p>
        </p:txBody>
      </p:sp>
      <p:pic>
        <p:nvPicPr>
          <p:cNvPr id="7" name="Graphic 6" descr="Social Network">
            <a:extLst>
              <a:ext uri="{FF2B5EF4-FFF2-40B4-BE49-F238E27FC236}">
                <a16:creationId xmlns:a16="http://schemas.microsoft.com/office/drawing/2014/main" id="{BE6FEFEF-973D-BA37-299A-05C9EE42BC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08441" y="1738345"/>
            <a:ext cx="2926098" cy="2926098"/>
          </a:xfrm>
          <a:prstGeom prst="rect">
            <a:avLst/>
          </a:prstGeom>
        </p:spPr>
      </p:pic>
    </p:spTree>
    <p:extLst>
      <p:ext uri="{BB962C8B-B14F-4D97-AF65-F5344CB8AC3E}">
        <p14:creationId xmlns:p14="http://schemas.microsoft.com/office/powerpoint/2010/main" val="821577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43" name="Rectangle 30">
            <a:extLst>
              <a:ext uri="{FF2B5EF4-FFF2-40B4-BE49-F238E27FC236}">
                <a16:creationId xmlns:a16="http://schemas.microsoft.com/office/drawing/2014/main" id="{7BEFDA1A-2A01-4C29-A5D0-AE6F050D07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Different coloured question marks">
            <a:extLst>
              <a:ext uri="{FF2B5EF4-FFF2-40B4-BE49-F238E27FC236}">
                <a16:creationId xmlns:a16="http://schemas.microsoft.com/office/drawing/2014/main" id="{641427FC-E484-5A9D-05B2-A5AE6955E4BA}"/>
              </a:ext>
            </a:extLst>
          </p:cNvPr>
          <p:cNvPicPr>
            <a:picLocks noChangeAspect="1"/>
          </p:cNvPicPr>
          <p:nvPr/>
        </p:nvPicPr>
        <p:blipFill rotWithShape="1">
          <a:blip r:embed="rId2">
            <a:duotone>
              <a:schemeClr val="bg2">
                <a:shade val="45000"/>
                <a:satMod val="135000"/>
              </a:schemeClr>
              <a:prstClr val="white"/>
            </a:duotone>
            <a:alphaModFix amt="50000"/>
          </a:blip>
          <a:srcRect r="3"/>
          <a:stretch/>
        </p:blipFill>
        <p:spPr>
          <a:xfrm>
            <a:off x="305" y="10"/>
            <a:ext cx="12191695" cy="6857990"/>
          </a:xfrm>
          <a:prstGeom prst="rect">
            <a:avLst/>
          </a:prstGeom>
        </p:spPr>
      </p:pic>
      <p:cxnSp>
        <p:nvCxnSpPr>
          <p:cNvPr id="44" name="Straight Connector 32">
            <a:extLst>
              <a:ext uri="{FF2B5EF4-FFF2-40B4-BE49-F238E27FC236}">
                <a16:creationId xmlns:a16="http://schemas.microsoft.com/office/drawing/2014/main" id="{17FD20E5-30AF-47B9-9256-2E8E904CBB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45" name="Rectangle 34">
            <a:extLst>
              <a:ext uri="{FF2B5EF4-FFF2-40B4-BE49-F238E27FC236}">
                <a16:creationId xmlns:a16="http://schemas.microsoft.com/office/drawing/2014/main" id="{279D3810-B86F-4009-84EC-DE0FEABD6F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20D364B-B249-704D-BC13-0A39573F1FCC}"/>
              </a:ext>
            </a:extLst>
          </p:cNvPr>
          <p:cNvSpPr>
            <a:spLocks noGrp="1"/>
          </p:cNvSpPr>
          <p:nvPr>
            <p:ph idx="1"/>
          </p:nvPr>
        </p:nvSpPr>
        <p:spPr>
          <a:xfrm>
            <a:off x="323618" y="389756"/>
            <a:ext cx="11548591" cy="5076590"/>
          </a:xfrm>
        </p:spPr>
        <p:txBody>
          <a:bodyPr>
            <a:normAutofit fontScale="92500" lnSpcReduction="10000"/>
          </a:bodyPr>
          <a:lstStyle/>
          <a:p>
            <a:pPr marL="0" indent="0">
              <a:lnSpc>
                <a:spcPct val="110000"/>
              </a:lnSpc>
              <a:buClr>
                <a:srgbClr val="F5C349"/>
              </a:buClr>
              <a:buNone/>
            </a:pPr>
            <a:r>
              <a:rPr lang="en-US" sz="1800" dirty="0"/>
              <a:t>Comparing Our Lives To Others is Unhealthy </a:t>
            </a:r>
          </a:p>
          <a:p>
            <a:pPr marL="0" indent="0">
              <a:lnSpc>
                <a:spcPct val="110000"/>
              </a:lnSpc>
              <a:buClr>
                <a:srgbClr val="F5C349"/>
              </a:buClr>
              <a:buNone/>
            </a:pPr>
            <a:endParaRPr lang="en-US" sz="1800" dirty="0"/>
          </a:p>
          <a:p>
            <a:pPr>
              <a:lnSpc>
                <a:spcPct val="110000"/>
              </a:lnSpc>
              <a:buClr>
                <a:srgbClr val="F5C349"/>
              </a:buClr>
            </a:pPr>
            <a:r>
              <a:rPr lang="en-US" sz="1800" dirty="0"/>
              <a:t>Part of the reason Facebook makes people </a:t>
            </a:r>
            <a:r>
              <a:rPr lang="en-US" sz="1800" i="1" dirty="0"/>
              <a:t>feel</a:t>
            </a:r>
            <a:r>
              <a:rPr lang="en-US" sz="1800" dirty="0"/>
              <a:t> socially isolated is the comparison factor.</a:t>
            </a:r>
          </a:p>
          <a:p>
            <a:pPr marL="0" indent="0">
              <a:lnSpc>
                <a:spcPct val="110000"/>
              </a:lnSpc>
              <a:buClr>
                <a:srgbClr val="F5C349"/>
              </a:buClr>
              <a:buNone/>
            </a:pPr>
            <a:r>
              <a:rPr lang="en-US" sz="1800" dirty="0"/>
              <a:t> </a:t>
            </a:r>
          </a:p>
          <a:p>
            <a:pPr>
              <a:lnSpc>
                <a:spcPct val="110000"/>
              </a:lnSpc>
              <a:buClr>
                <a:srgbClr val="F5C349"/>
              </a:buClr>
            </a:pPr>
            <a:r>
              <a:rPr lang="en-US" sz="1800" dirty="0"/>
              <a:t>We fall into the trap of comparing ourselves to others as we scroll through our feeds, and make judgements about how we measure up.</a:t>
            </a:r>
          </a:p>
          <a:p>
            <a:pPr marL="0" indent="0">
              <a:lnSpc>
                <a:spcPct val="110000"/>
              </a:lnSpc>
              <a:buClr>
                <a:srgbClr val="F5C349"/>
              </a:buClr>
              <a:buNone/>
            </a:pPr>
            <a:endParaRPr lang="en-US" sz="1800" dirty="0"/>
          </a:p>
          <a:p>
            <a:pPr>
              <a:lnSpc>
                <a:spcPct val="110000"/>
              </a:lnSpc>
              <a:buClr>
                <a:srgbClr val="F5C349"/>
              </a:buClr>
            </a:pPr>
            <a:r>
              <a:rPr lang="en-US" sz="1800" dirty="0"/>
              <a:t> One study looked at how we make comparisons to others posts, in “upward” or “downward” directions—that is, feeling that we’re either better or worse off than our friends. </a:t>
            </a:r>
          </a:p>
          <a:p>
            <a:pPr marL="0" indent="0">
              <a:lnSpc>
                <a:spcPct val="110000"/>
              </a:lnSpc>
              <a:buClr>
                <a:srgbClr val="F5C349"/>
              </a:buClr>
              <a:buNone/>
            </a:pPr>
            <a:endParaRPr lang="en-US" sz="1800" dirty="0"/>
          </a:p>
          <a:p>
            <a:pPr>
              <a:lnSpc>
                <a:spcPct val="110000"/>
              </a:lnSpc>
              <a:buClr>
                <a:srgbClr val="F5C349"/>
              </a:buClr>
            </a:pPr>
            <a:r>
              <a:rPr lang="en-US" sz="1800" dirty="0"/>
              <a:t>It turned out that both types of comparisons made people feel worse, which is surprising, since in real life, only upward comparisons (feeling another person has it better than you) makes people feel bad. </a:t>
            </a:r>
          </a:p>
          <a:p>
            <a:pPr marL="0" indent="0">
              <a:lnSpc>
                <a:spcPct val="110000"/>
              </a:lnSpc>
              <a:buClr>
                <a:srgbClr val="F5C349"/>
              </a:buClr>
              <a:buNone/>
            </a:pPr>
            <a:endParaRPr lang="en-US" sz="1800" dirty="0"/>
          </a:p>
          <a:p>
            <a:pPr>
              <a:lnSpc>
                <a:spcPct val="110000"/>
              </a:lnSpc>
              <a:buClr>
                <a:srgbClr val="F5C349"/>
              </a:buClr>
            </a:pPr>
            <a:r>
              <a:rPr lang="en-US" sz="1800" dirty="0"/>
              <a:t>But in the social network world, it seems that any kind of comparison is linked to depressive symptoms.</a:t>
            </a:r>
          </a:p>
          <a:p>
            <a:pPr marL="0" indent="0">
              <a:lnSpc>
                <a:spcPct val="110000"/>
              </a:lnSpc>
              <a:buClr>
                <a:srgbClr val="F5C349"/>
              </a:buClr>
              <a:buNone/>
            </a:pPr>
            <a:endParaRPr lang="en-US" sz="1000" dirty="0"/>
          </a:p>
        </p:txBody>
      </p:sp>
      <p:pic>
        <p:nvPicPr>
          <p:cNvPr id="46" name="Picture 36">
            <a:extLst>
              <a:ext uri="{FF2B5EF4-FFF2-40B4-BE49-F238E27FC236}">
                <a16:creationId xmlns:a16="http://schemas.microsoft.com/office/drawing/2014/main" id="{C33612A4-0B77-4479-B2AA-F178599550A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47" name="Straight Connector 38">
            <a:extLst>
              <a:ext uri="{FF2B5EF4-FFF2-40B4-BE49-F238E27FC236}">
                <a16:creationId xmlns:a16="http://schemas.microsoft.com/office/drawing/2014/main" id="{078A367A-3E83-4B48-A0F7-43FBE33328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5875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2CA2EA3-E4D9-1D4A-81BA-066440D4CB5A}"/>
              </a:ext>
            </a:extLst>
          </p:cNvPr>
          <p:cNvSpPr>
            <a:spLocks noGrp="1"/>
          </p:cNvSpPr>
          <p:nvPr>
            <p:ph idx="1"/>
          </p:nvPr>
        </p:nvSpPr>
        <p:spPr>
          <a:xfrm>
            <a:off x="4302178" y="194873"/>
            <a:ext cx="7555042" cy="6295868"/>
          </a:xfrm>
        </p:spPr>
        <p:txBody>
          <a:bodyPr anchor="t">
            <a:normAutofit fontScale="92500"/>
          </a:bodyPr>
          <a:lstStyle/>
          <a:p>
            <a:pPr marL="0" indent="0">
              <a:lnSpc>
                <a:spcPct val="110000"/>
              </a:lnSpc>
              <a:buNone/>
            </a:pPr>
            <a:endParaRPr lang="en-US" sz="1100" dirty="0"/>
          </a:p>
          <a:p>
            <a:pPr marL="0" indent="0">
              <a:lnSpc>
                <a:spcPct val="110000"/>
              </a:lnSpc>
              <a:buNone/>
            </a:pPr>
            <a:r>
              <a:rPr lang="en-US" sz="1800" dirty="0"/>
              <a:t>It Can Lead to Jealousy and a Vicious Cycle</a:t>
            </a:r>
          </a:p>
          <a:p>
            <a:pPr marL="0" indent="0">
              <a:lnSpc>
                <a:spcPct val="110000"/>
              </a:lnSpc>
              <a:buNone/>
            </a:pPr>
            <a:endParaRPr lang="en-US" sz="1800" dirty="0"/>
          </a:p>
          <a:p>
            <a:pPr>
              <a:lnSpc>
                <a:spcPct val="110000"/>
              </a:lnSpc>
            </a:pPr>
            <a:r>
              <a:rPr lang="en-US" sz="1800" dirty="0"/>
              <a:t>It’s no secret that the comparison factor in social media leads to jealousy—most people will admit that seeing other people’s tropical vacations and perfectly behaved kids is envy-inducing. </a:t>
            </a:r>
          </a:p>
          <a:p>
            <a:pPr marL="0" indent="0">
              <a:lnSpc>
                <a:spcPct val="110000"/>
              </a:lnSpc>
              <a:buNone/>
            </a:pPr>
            <a:endParaRPr lang="en-US" sz="1800" dirty="0"/>
          </a:p>
          <a:p>
            <a:pPr>
              <a:lnSpc>
                <a:spcPct val="110000"/>
              </a:lnSpc>
            </a:pPr>
            <a:r>
              <a:rPr lang="en-US" sz="1800" dirty="0"/>
              <a:t>Studies have certainly shown that social media use triggers feelings of jealousy.</a:t>
            </a:r>
          </a:p>
          <a:p>
            <a:pPr marL="0" indent="0">
              <a:lnSpc>
                <a:spcPct val="110000"/>
              </a:lnSpc>
              <a:buNone/>
            </a:pPr>
            <a:endParaRPr lang="en-US" sz="1800" dirty="0"/>
          </a:p>
          <a:p>
            <a:pPr>
              <a:lnSpc>
                <a:spcPct val="110000"/>
              </a:lnSpc>
            </a:pPr>
            <a:r>
              <a:rPr lang="en-US" sz="1800" dirty="0"/>
              <a:t>The authors of one study, looking at jealousy and other negative feelings while using Facebook, wrote that “This magnitude of envy incidents taking place on FB alone is astounding, providing evidence that FB offers a breeding ground for invidious feelings." </a:t>
            </a:r>
          </a:p>
          <a:p>
            <a:pPr marL="0" indent="0">
              <a:lnSpc>
                <a:spcPct val="110000"/>
              </a:lnSpc>
              <a:buNone/>
            </a:pPr>
            <a:endParaRPr lang="en-US" sz="1800" dirty="0"/>
          </a:p>
          <a:p>
            <a:pPr>
              <a:lnSpc>
                <a:spcPct val="110000"/>
              </a:lnSpc>
            </a:pPr>
            <a:r>
              <a:rPr lang="en-US" sz="1800" dirty="0"/>
              <a:t>They add that it can become a vicious cycle: feeling jealous can make a person want to make his or her own life look better, and post jealousy-inducing posts of their own, in an endless circle of one-upping and feeling jealous.</a:t>
            </a:r>
          </a:p>
          <a:p>
            <a:pPr marL="0" indent="0">
              <a:lnSpc>
                <a:spcPct val="110000"/>
              </a:lnSpc>
              <a:buNone/>
            </a:pPr>
            <a:endParaRPr lang="en-US" sz="1100" dirty="0"/>
          </a:p>
        </p:txBody>
      </p:sp>
    </p:spTree>
    <p:extLst>
      <p:ext uri="{BB962C8B-B14F-4D97-AF65-F5344CB8AC3E}">
        <p14:creationId xmlns:p14="http://schemas.microsoft.com/office/powerpoint/2010/main" val="801465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13C145-9C9A-314E-8C34-37EC2C820016}"/>
              </a:ext>
            </a:extLst>
          </p:cNvPr>
          <p:cNvSpPr>
            <a:spLocks noGrp="1"/>
          </p:cNvSpPr>
          <p:nvPr>
            <p:ph idx="1"/>
          </p:nvPr>
        </p:nvSpPr>
        <p:spPr>
          <a:xfrm>
            <a:off x="314793" y="134912"/>
            <a:ext cx="8394492" cy="5726242"/>
          </a:xfrm>
        </p:spPr>
        <p:txBody>
          <a:bodyPr>
            <a:normAutofit lnSpcReduction="10000"/>
          </a:bodyPr>
          <a:lstStyle/>
          <a:p>
            <a:pPr marL="0" indent="0">
              <a:lnSpc>
                <a:spcPct val="110000"/>
              </a:lnSpc>
              <a:buNone/>
            </a:pPr>
            <a:r>
              <a:rPr lang="en-US" dirty="0"/>
              <a:t>We Get Caught in the Delusion of Thinking it Will Help</a:t>
            </a:r>
          </a:p>
          <a:p>
            <a:pPr marL="0" indent="0">
              <a:lnSpc>
                <a:spcPct val="110000"/>
              </a:lnSpc>
              <a:buNone/>
            </a:pPr>
            <a:endParaRPr lang="en-US" dirty="0"/>
          </a:p>
          <a:p>
            <a:pPr>
              <a:lnSpc>
                <a:spcPct val="110000"/>
              </a:lnSpc>
            </a:pPr>
            <a:r>
              <a:rPr lang="en-US" dirty="0"/>
              <a:t>Part of the unhealthy cycle is that we keep coming back to social media, even though it doesn’t make us feel very good.</a:t>
            </a:r>
          </a:p>
          <a:p>
            <a:pPr>
              <a:lnSpc>
                <a:spcPct val="110000"/>
              </a:lnSpc>
            </a:pPr>
            <a:r>
              <a:rPr lang="en-US" dirty="0"/>
              <a:t>This is probably because of what’s known as a forecasting error: Like a drug, we think getting a fix will help, but it actually makes us feel worse, which comes down to an error in our ability to predict our own response.</a:t>
            </a:r>
          </a:p>
          <a:p>
            <a:pPr>
              <a:lnSpc>
                <a:spcPct val="110000"/>
              </a:lnSpc>
            </a:pPr>
            <a:r>
              <a:rPr lang="en-US" dirty="0"/>
              <a:t>One study looked at how people feel after using Facebook and how they </a:t>
            </a:r>
            <a:r>
              <a:rPr lang="en-US" i="1" dirty="0"/>
              <a:t>think</a:t>
            </a:r>
            <a:r>
              <a:rPr lang="en-US" dirty="0"/>
              <a:t> they’ll feel going in. </a:t>
            </a:r>
          </a:p>
          <a:p>
            <a:pPr>
              <a:lnSpc>
                <a:spcPct val="110000"/>
              </a:lnSpc>
            </a:pPr>
            <a:r>
              <a:rPr lang="en-US" dirty="0"/>
              <a:t>Like other studies suggested, the participants in this one almost always felt worse after using it, compared to people engaging in other activities. </a:t>
            </a:r>
          </a:p>
          <a:p>
            <a:pPr>
              <a:lnSpc>
                <a:spcPct val="110000"/>
              </a:lnSpc>
            </a:pPr>
            <a:r>
              <a:rPr lang="en-US" dirty="0"/>
              <a:t>But a follow-up experiment showed that people generally believed that they’d feel better after using, not worse.</a:t>
            </a:r>
          </a:p>
          <a:p>
            <a:pPr>
              <a:lnSpc>
                <a:spcPct val="110000"/>
              </a:lnSpc>
            </a:pPr>
            <a:r>
              <a:rPr lang="en-US" dirty="0"/>
              <a:t>Which of course turns out not to be the case at all, and sounds a lot like the pattern in other types of addiction.</a:t>
            </a:r>
          </a:p>
          <a:p>
            <a:pPr marL="0" indent="0">
              <a:lnSpc>
                <a:spcPct val="110000"/>
              </a:lnSpc>
              <a:buNone/>
            </a:pPr>
            <a:endParaRPr lang="en-US" sz="1000" dirty="0"/>
          </a:p>
        </p:txBody>
      </p:sp>
      <p:pic>
        <p:nvPicPr>
          <p:cNvPr id="7" name="Graphic 6" descr="Connections">
            <a:extLst>
              <a:ext uri="{FF2B5EF4-FFF2-40B4-BE49-F238E27FC236}">
                <a16:creationId xmlns:a16="http://schemas.microsoft.com/office/drawing/2014/main" id="{54304A05-F197-AB7B-56D3-A802ACEBA14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18303" y="1965951"/>
            <a:ext cx="2926098" cy="2926098"/>
          </a:xfrm>
          <a:prstGeom prst="rect">
            <a:avLst/>
          </a:prstGeom>
        </p:spPr>
      </p:pic>
    </p:spTree>
    <p:extLst>
      <p:ext uri="{BB962C8B-B14F-4D97-AF65-F5344CB8AC3E}">
        <p14:creationId xmlns:p14="http://schemas.microsoft.com/office/powerpoint/2010/main" val="340603250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{3C8E642D-D306-4343-B3C4-7017EC7F5FFA}tf10001119</Template>
  <TotalTime>504</TotalTime>
  <Words>1931</Words>
  <Application>Microsoft Macintosh PowerPoint</Application>
  <PresentationFormat>Widescreen</PresentationFormat>
  <Paragraphs>113</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Gill Sans MT</vt:lpstr>
      <vt:lpstr>Gallery</vt:lpstr>
      <vt:lpstr>Social Media and Mental Health</vt:lpstr>
      <vt:lpstr>What is social media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Levy, Elijah</dc:creator>
  <cp:lastModifiedBy>Levy, Elijah</cp:lastModifiedBy>
  <cp:revision>10</cp:revision>
  <cp:lastPrinted>2024-05-25T06:03:04Z</cp:lastPrinted>
  <dcterms:created xsi:type="dcterms:W3CDTF">2022-01-17T19:07:17Z</dcterms:created>
  <dcterms:modified xsi:type="dcterms:W3CDTF">2024-05-25T06:07:02Z</dcterms:modified>
</cp:coreProperties>
</file>