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6" r:id="rId7"/>
    <p:sldId id="261" r:id="rId8"/>
    <p:sldId id="262" r:id="rId9"/>
    <p:sldId id="263" r:id="rId10"/>
    <p:sldId id="265" r:id="rId11"/>
    <p:sldId id="268"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20"/>
    <p:restoredTop sz="94663"/>
  </p:normalViewPr>
  <p:slideViewPr>
    <p:cSldViewPr snapToGrid="0" snapToObjects="1">
      <p:cViewPr varScale="1">
        <p:scale>
          <a:sx n="118" d="100"/>
          <a:sy n="118" d="100"/>
        </p:scale>
        <p:origin x="240"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11/7/19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11/7/19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11/7/19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11/7/19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11/7/19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11/7/19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11/7/19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11/7/19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11/7/19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11/7/19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0105E-86B6-2944-A6CE-689571DC8356}"/>
              </a:ext>
            </a:extLst>
          </p:cNvPr>
          <p:cNvSpPr>
            <a:spLocks noGrp="1"/>
          </p:cNvSpPr>
          <p:nvPr>
            <p:ph type="ctrTitle"/>
          </p:nvPr>
        </p:nvSpPr>
        <p:spPr>
          <a:xfrm>
            <a:off x="1600200" y="1080459"/>
            <a:ext cx="8991600" cy="1645920"/>
          </a:xfrm>
        </p:spPr>
        <p:txBody>
          <a:bodyPr/>
          <a:lstStyle/>
          <a:p>
            <a:r>
              <a:rPr lang="en-US" dirty="0"/>
              <a:t>Child abuse</a:t>
            </a:r>
          </a:p>
        </p:txBody>
      </p:sp>
      <p:sp>
        <p:nvSpPr>
          <p:cNvPr id="3" name="Subtitle 2">
            <a:extLst>
              <a:ext uri="{FF2B5EF4-FFF2-40B4-BE49-F238E27FC236}">
                <a16:creationId xmlns:a16="http://schemas.microsoft.com/office/drawing/2014/main" id="{6D185B56-25FC-D348-9975-F339171A983F}"/>
              </a:ext>
            </a:extLst>
          </p:cNvPr>
          <p:cNvSpPr>
            <a:spLocks noGrp="1"/>
          </p:cNvSpPr>
          <p:nvPr>
            <p:ph type="subTitle" idx="1"/>
          </p:nvPr>
        </p:nvSpPr>
        <p:spPr>
          <a:xfrm>
            <a:off x="1600200" y="3285743"/>
            <a:ext cx="8991600" cy="1416885"/>
          </a:xfrm>
        </p:spPr>
        <p:txBody>
          <a:bodyPr>
            <a:normAutofit/>
          </a:bodyPr>
          <a:lstStyle/>
          <a:p>
            <a:r>
              <a:rPr lang="en-US" dirty="0">
                <a:solidFill>
                  <a:schemeClr val="bg1"/>
                </a:solidFill>
              </a:rPr>
              <a:t>Forms of Maltreatment, Symptoms, Risk Factors, Complications and Prevention.</a:t>
            </a:r>
          </a:p>
          <a:p>
            <a:endParaRPr lang="en-US" dirty="0">
              <a:solidFill>
                <a:schemeClr val="bg1"/>
              </a:solidFill>
            </a:endParaRPr>
          </a:p>
          <a:p>
            <a:r>
              <a:rPr lang="en-US" dirty="0">
                <a:solidFill>
                  <a:schemeClr val="bg1"/>
                </a:solidFill>
              </a:rPr>
              <a:t>Elijah Levy, Ph.D.</a:t>
            </a:r>
          </a:p>
        </p:txBody>
      </p:sp>
    </p:spTree>
    <p:extLst>
      <p:ext uri="{BB962C8B-B14F-4D97-AF65-F5344CB8AC3E}">
        <p14:creationId xmlns:p14="http://schemas.microsoft.com/office/powerpoint/2010/main" val="1916286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858DB-55E8-9740-A5D3-35FB08BF4671}"/>
              </a:ext>
            </a:extLst>
          </p:cNvPr>
          <p:cNvSpPr>
            <a:spLocks noGrp="1"/>
          </p:cNvSpPr>
          <p:nvPr>
            <p:ph type="title"/>
          </p:nvPr>
        </p:nvSpPr>
        <p:spPr>
          <a:xfrm>
            <a:off x="2435852" y="282304"/>
            <a:ext cx="7729728" cy="381726"/>
          </a:xfrm>
        </p:spPr>
        <p:txBody>
          <a:bodyPr>
            <a:normAutofit fontScale="90000"/>
          </a:bodyPr>
          <a:lstStyle/>
          <a:p>
            <a:r>
              <a:rPr lang="en-US" sz="2000" dirty="0"/>
              <a:t>prevention</a:t>
            </a:r>
          </a:p>
        </p:txBody>
      </p:sp>
      <p:sp>
        <p:nvSpPr>
          <p:cNvPr id="3" name="Content Placeholder 2">
            <a:extLst>
              <a:ext uri="{FF2B5EF4-FFF2-40B4-BE49-F238E27FC236}">
                <a16:creationId xmlns:a16="http://schemas.microsoft.com/office/drawing/2014/main" id="{3F6C74C9-8B53-9343-A8DD-B3EDA39D459D}"/>
              </a:ext>
            </a:extLst>
          </p:cNvPr>
          <p:cNvSpPr>
            <a:spLocks noGrp="1"/>
          </p:cNvSpPr>
          <p:nvPr>
            <p:ph idx="1"/>
          </p:nvPr>
        </p:nvSpPr>
        <p:spPr>
          <a:xfrm>
            <a:off x="382137" y="794657"/>
            <a:ext cx="11464120" cy="5781039"/>
          </a:xfrm>
        </p:spPr>
        <p:txBody>
          <a:bodyPr>
            <a:normAutofit/>
          </a:bodyPr>
          <a:lstStyle/>
          <a:p>
            <a:endParaRPr lang="en-US" dirty="0"/>
          </a:p>
          <a:p>
            <a:r>
              <a:rPr lang="en-US" dirty="0"/>
              <a:t>You can take important steps to protect your child from exploitation and child abuse, as well as prevent child abuse in your neighborhood or community. The goal is to provide safe, stable, nurturing relationships for children.</a:t>
            </a:r>
          </a:p>
          <a:p>
            <a:pPr marL="0" indent="0">
              <a:buNone/>
            </a:pPr>
            <a:endParaRPr lang="en-US" dirty="0"/>
          </a:p>
          <a:p>
            <a:pPr lvl="1">
              <a:buFont typeface="Wingdings" pitchFamily="2" charset="2"/>
              <a:buChar char="§"/>
            </a:pPr>
            <a:r>
              <a:rPr lang="en-US" dirty="0"/>
              <a:t>Offer your child love and attention. </a:t>
            </a:r>
          </a:p>
          <a:p>
            <a:pPr lvl="1">
              <a:buFont typeface="Wingdings" pitchFamily="2" charset="2"/>
              <a:buChar char="§"/>
            </a:pPr>
            <a:r>
              <a:rPr lang="en-US" dirty="0"/>
              <a:t>Nurture your child, listen and be involved in his or her life to develop trust and good communication. </a:t>
            </a:r>
          </a:p>
          <a:p>
            <a:pPr lvl="1">
              <a:buFont typeface="Wingdings" pitchFamily="2" charset="2"/>
              <a:buChar char="§"/>
            </a:pPr>
            <a:r>
              <a:rPr lang="en-US" dirty="0"/>
              <a:t>Encourage your child to tell you if there's a problem. </a:t>
            </a:r>
          </a:p>
          <a:p>
            <a:pPr lvl="1">
              <a:buFont typeface="Wingdings" pitchFamily="2" charset="2"/>
              <a:buChar char="§"/>
            </a:pPr>
            <a:r>
              <a:rPr lang="en-US" dirty="0"/>
              <a:t>A supportive family environment and social networks can foster your child's self-esteem and sense of self-worth</a:t>
            </a:r>
          </a:p>
          <a:p>
            <a:pPr lvl="1">
              <a:buFont typeface="Wingdings" pitchFamily="2" charset="2"/>
              <a:buChar char="§"/>
            </a:pPr>
            <a:endParaRPr lang="en-US" dirty="0"/>
          </a:p>
          <a:p>
            <a:r>
              <a:rPr lang="en-US" dirty="0"/>
              <a:t>Don't respond in anger</a:t>
            </a:r>
          </a:p>
          <a:p>
            <a:pPr marL="0" indent="0">
              <a:buNone/>
            </a:pPr>
            <a:endParaRPr lang="en-US" dirty="0"/>
          </a:p>
          <a:p>
            <a:pPr lvl="1">
              <a:buFont typeface="Wingdings" pitchFamily="2" charset="2"/>
              <a:buChar char="§"/>
            </a:pPr>
            <a:r>
              <a:rPr lang="en-US" dirty="0"/>
              <a:t>If you feel overwhelmed or out of control, take a break. </a:t>
            </a:r>
          </a:p>
          <a:p>
            <a:pPr lvl="1">
              <a:buFont typeface="Wingdings" pitchFamily="2" charset="2"/>
              <a:buChar char="§"/>
            </a:pPr>
            <a:r>
              <a:rPr lang="en-US" dirty="0"/>
              <a:t>Don't take out your anger on your child. </a:t>
            </a:r>
          </a:p>
          <a:p>
            <a:pPr lvl="1">
              <a:buFont typeface="Wingdings" pitchFamily="2" charset="2"/>
              <a:buChar char="§"/>
            </a:pPr>
            <a:r>
              <a:rPr lang="en-US" dirty="0"/>
              <a:t>Talk with your doctor or therapist about ways you can learn to cope with stress and better interact with your child.</a:t>
            </a:r>
          </a:p>
          <a:p>
            <a:endParaRPr lang="en-US" dirty="0"/>
          </a:p>
        </p:txBody>
      </p:sp>
    </p:spTree>
    <p:extLst>
      <p:ext uri="{BB962C8B-B14F-4D97-AF65-F5344CB8AC3E}">
        <p14:creationId xmlns:p14="http://schemas.microsoft.com/office/powerpoint/2010/main" val="560400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A8E4E-0049-9647-A596-65C212098B89}"/>
              </a:ext>
            </a:extLst>
          </p:cNvPr>
          <p:cNvSpPr>
            <a:spLocks noGrp="1"/>
          </p:cNvSpPr>
          <p:nvPr>
            <p:ph type="title"/>
          </p:nvPr>
        </p:nvSpPr>
        <p:spPr>
          <a:xfrm>
            <a:off x="2231136" y="268007"/>
            <a:ext cx="7729728" cy="537537"/>
          </a:xfrm>
        </p:spPr>
        <p:txBody>
          <a:bodyPr>
            <a:normAutofit fontScale="90000"/>
          </a:bodyPr>
          <a:lstStyle/>
          <a:p>
            <a:r>
              <a:rPr lang="en-US" sz="2000" dirty="0"/>
              <a:t>prevention</a:t>
            </a:r>
          </a:p>
        </p:txBody>
      </p:sp>
      <p:sp>
        <p:nvSpPr>
          <p:cNvPr id="3" name="Content Placeholder 2">
            <a:extLst>
              <a:ext uri="{FF2B5EF4-FFF2-40B4-BE49-F238E27FC236}">
                <a16:creationId xmlns:a16="http://schemas.microsoft.com/office/drawing/2014/main" id="{78C8E307-A757-D749-BA5D-BE3CDC68810D}"/>
              </a:ext>
            </a:extLst>
          </p:cNvPr>
          <p:cNvSpPr>
            <a:spLocks noGrp="1"/>
          </p:cNvSpPr>
          <p:nvPr>
            <p:ph idx="1"/>
          </p:nvPr>
        </p:nvSpPr>
        <p:spPr>
          <a:xfrm>
            <a:off x="359229" y="1066800"/>
            <a:ext cx="11451771" cy="5192486"/>
          </a:xfrm>
        </p:spPr>
        <p:txBody>
          <a:bodyPr>
            <a:normAutofit fontScale="92500" lnSpcReduction="10000"/>
          </a:bodyPr>
          <a:lstStyle/>
          <a:p>
            <a:r>
              <a:rPr lang="en-US" dirty="0"/>
              <a:t>Think supervision</a:t>
            </a:r>
            <a:r>
              <a:rPr lang="en-US" b="1" dirty="0"/>
              <a:t>.</a:t>
            </a:r>
            <a:r>
              <a:rPr lang="en-US" dirty="0"/>
              <a:t> </a:t>
            </a:r>
          </a:p>
          <a:p>
            <a:pPr lvl="1">
              <a:buFont typeface="Wingdings" pitchFamily="2" charset="2"/>
              <a:buChar char="§"/>
            </a:pPr>
            <a:r>
              <a:rPr lang="en-US" dirty="0"/>
              <a:t>Don't leave a young child home alone. </a:t>
            </a:r>
          </a:p>
          <a:p>
            <a:pPr lvl="1">
              <a:buFont typeface="Wingdings" pitchFamily="2" charset="2"/>
              <a:buChar char="§"/>
            </a:pPr>
            <a:r>
              <a:rPr lang="en-US" dirty="0"/>
              <a:t>In public, keep a close eye on your child. Volunteer at school and for activities to get to know the adults who spend time with your child. </a:t>
            </a:r>
          </a:p>
          <a:p>
            <a:pPr lvl="1">
              <a:buFont typeface="Wingdings" pitchFamily="2" charset="2"/>
              <a:buChar char="§"/>
            </a:pPr>
            <a:r>
              <a:rPr lang="en-US" dirty="0"/>
              <a:t>When old enough to go out without supervision, encourage your child to stay away from strangers and to hang out with friends rather than be alone — and to tell you where he or she is at all times. </a:t>
            </a:r>
          </a:p>
          <a:p>
            <a:pPr lvl="1">
              <a:buFont typeface="Wingdings" pitchFamily="2" charset="2"/>
              <a:buChar char="§"/>
            </a:pPr>
            <a:r>
              <a:rPr lang="en-US" dirty="0"/>
              <a:t>Find out who's supervising your child — for example, at a sleepover</a:t>
            </a:r>
          </a:p>
          <a:p>
            <a:r>
              <a:rPr lang="en-US" dirty="0"/>
              <a:t>Know your child's caregivers</a:t>
            </a:r>
          </a:p>
          <a:p>
            <a:pPr lvl="1">
              <a:buFont typeface="Wingdings" pitchFamily="2" charset="2"/>
              <a:buChar char="§"/>
            </a:pPr>
            <a:r>
              <a:rPr lang="en-US" dirty="0"/>
              <a:t> Check references for babysitters and other caregivers. </a:t>
            </a:r>
          </a:p>
          <a:p>
            <a:pPr lvl="1">
              <a:buFont typeface="Wingdings" pitchFamily="2" charset="2"/>
              <a:buChar char="§"/>
            </a:pPr>
            <a:r>
              <a:rPr lang="en-US" dirty="0"/>
              <a:t>Make irregular, but frequent, unannounced visits to observe what's happening. </a:t>
            </a:r>
          </a:p>
          <a:p>
            <a:pPr lvl="1">
              <a:buFont typeface="Wingdings" pitchFamily="2" charset="2"/>
              <a:buChar char="§"/>
            </a:pPr>
            <a:r>
              <a:rPr lang="en-US" dirty="0"/>
              <a:t>Don't allow substitutes for your usual child care provider if you don't know the substitute</a:t>
            </a:r>
          </a:p>
          <a:p>
            <a:pPr marL="0" indent="0">
              <a:buNone/>
            </a:pPr>
            <a:r>
              <a:rPr lang="en-US" dirty="0"/>
              <a:t>Emphasize when to say no</a:t>
            </a:r>
          </a:p>
          <a:p>
            <a:pPr lvl="1">
              <a:buFont typeface="Wingdings" pitchFamily="2" charset="2"/>
              <a:buChar char="§"/>
            </a:pPr>
            <a:r>
              <a:rPr lang="en-US" dirty="0"/>
              <a:t>Make sure your child understands that he or she doesn't have to do anything that seems scary or uncomfortable. </a:t>
            </a:r>
          </a:p>
          <a:p>
            <a:pPr lvl="1">
              <a:buFont typeface="Wingdings" pitchFamily="2" charset="2"/>
              <a:buChar char="§"/>
            </a:pPr>
            <a:r>
              <a:rPr lang="en-US" dirty="0"/>
              <a:t>Encourage your child to leave a threatening or frightening situation immediately and seek help from a trusted adult. </a:t>
            </a:r>
          </a:p>
          <a:p>
            <a:pPr lvl="1">
              <a:buFont typeface="Wingdings" pitchFamily="2" charset="2"/>
              <a:buChar char="§"/>
            </a:pPr>
            <a:r>
              <a:rPr lang="en-US" dirty="0"/>
              <a:t>If something happens, encourage your child to talk to you or another trusted adult about the episode. </a:t>
            </a:r>
          </a:p>
          <a:p>
            <a:pPr lvl="1">
              <a:buFont typeface="Wingdings" pitchFamily="2" charset="2"/>
              <a:buChar char="§"/>
            </a:pPr>
            <a:r>
              <a:rPr lang="en-US" dirty="0"/>
              <a:t>Assure your child that it's OK to talk and that he or she won't get in trouble.</a:t>
            </a:r>
          </a:p>
          <a:p>
            <a:pPr marL="228600" lvl="1" indent="0">
              <a:buNone/>
            </a:pPr>
            <a:endParaRPr lang="en-US" dirty="0"/>
          </a:p>
          <a:p>
            <a:pPr lvl="1">
              <a:buFont typeface="Wingdings" pitchFamily="2" charset="2"/>
              <a:buChar char="§"/>
            </a:pPr>
            <a:endParaRPr lang="en-US" dirty="0"/>
          </a:p>
          <a:p>
            <a:pPr lvl="1">
              <a:buFont typeface="Wingdings" pitchFamily="2" charset="2"/>
              <a:buChar char="§"/>
            </a:pPr>
            <a:endParaRPr lang="en-US" dirty="0"/>
          </a:p>
          <a:p>
            <a:pPr marL="0" indent="0">
              <a:buNone/>
            </a:pPr>
            <a:endParaRPr lang="en-US" dirty="0"/>
          </a:p>
        </p:txBody>
      </p:sp>
    </p:spTree>
    <p:extLst>
      <p:ext uri="{BB962C8B-B14F-4D97-AF65-F5344CB8AC3E}">
        <p14:creationId xmlns:p14="http://schemas.microsoft.com/office/powerpoint/2010/main" val="3191725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716F2-99D1-8D40-83EB-AFAE19673334}"/>
              </a:ext>
            </a:extLst>
          </p:cNvPr>
          <p:cNvSpPr>
            <a:spLocks noGrp="1"/>
          </p:cNvSpPr>
          <p:nvPr>
            <p:ph type="title"/>
          </p:nvPr>
        </p:nvSpPr>
        <p:spPr>
          <a:xfrm>
            <a:off x="2154936" y="246235"/>
            <a:ext cx="7729728" cy="548422"/>
          </a:xfrm>
        </p:spPr>
        <p:txBody>
          <a:bodyPr>
            <a:normAutofit fontScale="90000"/>
          </a:bodyPr>
          <a:lstStyle/>
          <a:p>
            <a:r>
              <a:rPr lang="en-US" sz="2000" dirty="0"/>
              <a:t>prevention</a:t>
            </a:r>
          </a:p>
        </p:txBody>
      </p:sp>
      <p:sp>
        <p:nvSpPr>
          <p:cNvPr id="3" name="Content Placeholder 2">
            <a:extLst>
              <a:ext uri="{FF2B5EF4-FFF2-40B4-BE49-F238E27FC236}">
                <a16:creationId xmlns:a16="http://schemas.microsoft.com/office/drawing/2014/main" id="{25A12294-356F-CC46-9850-B3F85431D285}"/>
              </a:ext>
            </a:extLst>
          </p:cNvPr>
          <p:cNvSpPr>
            <a:spLocks noGrp="1"/>
          </p:cNvSpPr>
          <p:nvPr>
            <p:ph idx="1"/>
          </p:nvPr>
        </p:nvSpPr>
        <p:spPr>
          <a:xfrm>
            <a:off x="653143" y="1023257"/>
            <a:ext cx="10417628" cy="5588508"/>
          </a:xfrm>
        </p:spPr>
        <p:txBody>
          <a:bodyPr>
            <a:normAutofit lnSpcReduction="10000"/>
          </a:bodyPr>
          <a:lstStyle/>
          <a:p>
            <a:pPr marL="0" indent="0">
              <a:buNone/>
            </a:pPr>
            <a:endParaRPr lang="en-US" dirty="0"/>
          </a:p>
          <a:p>
            <a:pPr marL="0" indent="0">
              <a:buNone/>
            </a:pPr>
            <a:r>
              <a:rPr lang="en-US" dirty="0"/>
              <a:t>Teach your child how to stay safe online</a:t>
            </a:r>
          </a:p>
          <a:p>
            <a:pPr lvl="1">
              <a:buFont typeface="Wingdings" pitchFamily="2" charset="2"/>
              <a:buChar char="§"/>
            </a:pPr>
            <a:r>
              <a:rPr lang="en-US" dirty="0"/>
              <a:t>Put the computer in a common area of your home, not the child's bedroom. </a:t>
            </a:r>
          </a:p>
          <a:p>
            <a:pPr lvl="1">
              <a:buFont typeface="Wingdings" pitchFamily="2" charset="2"/>
              <a:buChar char="§"/>
            </a:pPr>
            <a:r>
              <a:rPr lang="en-US" dirty="0"/>
              <a:t>Use the parental controls to restrict the types of websites your child can visit, and check your child's privacy settings on social networking sites. </a:t>
            </a:r>
          </a:p>
          <a:p>
            <a:pPr lvl="1">
              <a:buFont typeface="Wingdings" pitchFamily="2" charset="2"/>
              <a:buChar char="§"/>
            </a:pPr>
            <a:r>
              <a:rPr lang="en-US" dirty="0"/>
              <a:t>Consider it a red flag if your child is secretive about online activities. </a:t>
            </a:r>
          </a:p>
          <a:p>
            <a:pPr lvl="1">
              <a:buFont typeface="Wingdings" pitchFamily="2" charset="2"/>
              <a:buChar char="§"/>
            </a:pPr>
            <a:r>
              <a:rPr lang="en-US" dirty="0"/>
              <a:t>Cover ground rules, such as not sharing personal information; not responding to inappropriate, hurtful or frightening messages; and not arranging to meet an online contact in person without your permission. </a:t>
            </a:r>
          </a:p>
          <a:p>
            <a:pPr lvl="1">
              <a:buFont typeface="Wingdings" pitchFamily="2" charset="2"/>
              <a:buChar char="§"/>
            </a:pPr>
            <a:r>
              <a:rPr lang="en-US" dirty="0"/>
              <a:t>Tell your child to let you know if an unknown person makes contact through a social networking site. </a:t>
            </a:r>
          </a:p>
          <a:p>
            <a:pPr lvl="1">
              <a:buFont typeface="Wingdings" pitchFamily="2" charset="2"/>
              <a:buChar char="§"/>
            </a:pPr>
            <a:r>
              <a:rPr lang="en-US" dirty="0"/>
              <a:t>Report online harassment or inappropriate senders to your service provider and local authorities, if necessary.</a:t>
            </a:r>
          </a:p>
          <a:p>
            <a:pPr marL="228600" lvl="1" indent="0">
              <a:buNone/>
            </a:pPr>
            <a:endParaRPr lang="en-US" dirty="0"/>
          </a:p>
          <a:p>
            <a:pPr marL="0" indent="0">
              <a:buNone/>
            </a:pPr>
            <a:r>
              <a:rPr lang="en-US" dirty="0"/>
              <a:t>Reach out</a:t>
            </a:r>
          </a:p>
          <a:p>
            <a:pPr lvl="1">
              <a:buFont typeface="Wingdings" pitchFamily="2" charset="2"/>
              <a:buChar char="§"/>
            </a:pPr>
            <a:r>
              <a:rPr lang="en-US" dirty="0"/>
              <a:t>Meet the families in your neighborhood, including parents and children. </a:t>
            </a:r>
          </a:p>
          <a:p>
            <a:pPr lvl="1">
              <a:buFont typeface="Wingdings" pitchFamily="2" charset="2"/>
              <a:buChar char="§"/>
            </a:pPr>
            <a:r>
              <a:rPr lang="en-US" dirty="0"/>
              <a:t>Consider joining a parent support group so that you have an appropriate place to vent your frustrations. </a:t>
            </a:r>
          </a:p>
          <a:p>
            <a:pPr lvl="1">
              <a:buFont typeface="Wingdings" pitchFamily="2" charset="2"/>
              <a:buChar char="§"/>
            </a:pPr>
            <a:r>
              <a:rPr lang="en-US" dirty="0"/>
              <a:t>Develop a network of supportive family and friends. If a friend or neighbor seems to be struggling, offer to babysit or help in another way.</a:t>
            </a:r>
          </a:p>
          <a:p>
            <a:pPr marL="0" indent="0">
              <a:buNone/>
            </a:pPr>
            <a:endParaRPr lang="en-US" dirty="0"/>
          </a:p>
        </p:txBody>
      </p:sp>
    </p:spTree>
    <p:extLst>
      <p:ext uri="{BB962C8B-B14F-4D97-AF65-F5344CB8AC3E}">
        <p14:creationId xmlns:p14="http://schemas.microsoft.com/office/powerpoint/2010/main" val="4290287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490CD-A756-984E-8B06-05D5D1506BB8}"/>
              </a:ext>
            </a:extLst>
          </p:cNvPr>
          <p:cNvSpPr>
            <a:spLocks noGrp="1"/>
          </p:cNvSpPr>
          <p:nvPr>
            <p:ph type="title"/>
          </p:nvPr>
        </p:nvSpPr>
        <p:spPr>
          <a:xfrm>
            <a:off x="2144050" y="268006"/>
            <a:ext cx="7729728" cy="689937"/>
          </a:xfrm>
        </p:spPr>
        <p:txBody>
          <a:bodyPr>
            <a:normAutofit fontScale="90000"/>
          </a:bodyPr>
          <a:lstStyle/>
          <a:p>
            <a:r>
              <a:rPr lang="en-US" dirty="0"/>
              <a:t>Forms of Maltreatment</a:t>
            </a:r>
          </a:p>
        </p:txBody>
      </p:sp>
      <p:sp>
        <p:nvSpPr>
          <p:cNvPr id="3" name="Content Placeholder 2">
            <a:extLst>
              <a:ext uri="{FF2B5EF4-FFF2-40B4-BE49-F238E27FC236}">
                <a16:creationId xmlns:a16="http://schemas.microsoft.com/office/drawing/2014/main" id="{2415778B-0C65-DD48-A653-ED6529701C03}"/>
              </a:ext>
            </a:extLst>
          </p:cNvPr>
          <p:cNvSpPr>
            <a:spLocks noGrp="1"/>
          </p:cNvSpPr>
          <p:nvPr>
            <p:ph idx="1"/>
          </p:nvPr>
        </p:nvSpPr>
        <p:spPr>
          <a:xfrm>
            <a:off x="653143" y="1687286"/>
            <a:ext cx="10951028" cy="5050971"/>
          </a:xfrm>
        </p:spPr>
        <p:txBody>
          <a:bodyPr>
            <a:normAutofit/>
          </a:bodyPr>
          <a:lstStyle/>
          <a:p>
            <a:r>
              <a:rPr lang="en-US" dirty="0"/>
              <a:t>Any intentional harm or mistreatment to a child under 18 years old is considered child abuse. Child abuse takes many forms, which often occur at the same time.</a:t>
            </a:r>
          </a:p>
          <a:p>
            <a:r>
              <a:rPr lang="en-US" b="1" dirty="0"/>
              <a:t>Physical abuse.</a:t>
            </a:r>
            <a:r>
              <a:rPr lang="en-US" dirty="0"/>
              <a:t> Physical child abuse occurs when a child is purposely physically injured or put at risk of harm by another person.</a:t>
            </a:r>
          </a:p>
          <a:p>
            <a:r>
              <a:rPr lang="en-US" b="1" dirty="0"/>
              <a:t>Sexual abuse.</a:t>
            </a:r>
            <a:r>
              <a:rPr lang="en-US" dirty="0"/>
              <a:t> Sexual child abuse is any sexual activity with a child, such as fondling, oral-genital contact, intercourse, exploitation or exposure to child pornography.</a:t>
            </a:r>
          </a:p>
          <a:p>
            <a:r>
              <a:rPr lang="en-US" b="1" dirty="0"/>
              <a:t>Emotional abuse.</a:t>
            </a:r>
            <a:r>
              <a:rPr lang="en-US" dirty="0"/>
              <a:t> Emotional child abuse means injuring a child's self-esteem or emotional well-being. It includes verbal and emotional assault — such as continually belittling or berating a child — as well as isolating, ignoring or rejecting a child.</a:t>
            </a:r>
          </a:p>
          <a:p>
            <a:r>
              <a:rPr lang="en-US" b="1" dirty="0"/>
              <a:t>Medical abuse.</a:t>
            </a:r>
            <a:r>
              <a:rPr lang="en-US" dirty="0"/>
              <a:t> Medical child abuse occurs when someone gives false information about illness in a child that requires medical attention, putting the child at risk of injury and unnecessary medical care.</a:t>
            </a:r>
          </a:p>
          <a:p>
            <a:r>
              <a:rPr lang="en-US" b="1" dirty="0"/>
              <a:t>Neglect.</a:t>
            </a:r>
            <a:r>
              <a:rPr lang="en-US" dirty="0"/>
              <a:t> Child neglect is failure to provide adequate food, shelter, affection, supervision, education, or dental or medical care</a:t>
            </a:r>
          </a:p>
          <a:p>
            <a:r>
              <a:rPr lang="en-US" dirty="0"/>
              <a:t>In many cases, child abuse is done by someone the child knows and trusts — often a parent or other relative. If you suspect child abuse, report the abuse to the proper authorities.</a:t>
            </a:r>
          </a:p>
          <a:p>
            <a:endParaRPr lang="en-US" dirty="0"/>
          </a:p>
          <a:p>
            <a:pPr marL="0" indent="0">
              <a:buNone/>
            </a:pPr>
            <a:endParaRPr lang="en-US" dirty="0"/>
          </a:p>
        </p:txBody>
      </p:sp>
    </p:spTree>
    <p:extLst>
      <p:ext uri="{BB962C8B-B14F-4D97-AF65-F5344CB8AC3E}">
        <p14:creationId xmlns:p14="http://schemas.microsoft.com/office/powerpoint/2010/main" val="1139750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51734-3868-E444-84AE-030AAA423389}"/>
              </a:ext>
            </a:extLst>
          </p:cNvPr>
          <p:cNvSpPr>
            <a:spLocks noGrp="1"/>
          </p:cNvSpPr>
          <p:nvPr>
            <p:ph type="title"/>
          </p:nvPr>
        </p:nvSpPr>
        <p:spPr>
          <a:xfrm>
            <a:off x="2231136" y="118025"/>
            <a:ext cx="7729728" cy="717353"/>
          </a:xfrm>
        </p:spPr>
        <p:txBody>
          <a:bodyPr>
            <a:normAutofit fontScale="90000"/>
          </a:bodyPr>
          <a:lstStyle/>
          <a:p>
            <a:r>
              <a:rPr lang="en-US" dirty="0"/>
              <a:t>symptoms</a:t>
            </a:r>
          </a:p>
        </p:txBody>
      </p:sp>
      <p:sp>
        <p:nvSpPr>
          <p:cNvPr id="3" name="Content Placeholder 2">
            <a:extLst>
              <a:ext uri="{FF2B5EF4-FFF2-40B4-BE49-F238E27FC236}">
                <a16:creationId xmlns:a16="http://schemas.microsoft.com/office/drawing/2014/main" id="{98E21ECD-E228-B841-BF43-724625068396}"/>
              </a:ext>
            </a:extLst>
          </p:cNvPr>
          <p:cNvSpPr>
            <a:spLocks noGrp="1"/>
          </p:cNvSpPr>
          <p:nvPr>
            <p:ph idx="1"/>
          </p:nvPr>
        </p:nvSpPr>
        <p:spPr>
          <a:xfrm>
            <a:off x="413625" y="1012371"/>
            <a:ext cx="11563886" cy="5591629"/>
          </a:xfrm>
        </p:spPr>
        <p:txBody>
          <a:bodyPr>
            <a:normAutofit/>
          </a:bodyPr>
          <a:lstStyle/>
          <a:p>
            <a:pPr marL="0" indent="0">
              <a:buNone/>
            </a:pPr>
            <a:endParaRPr lang="en-US" dirty="0"/>
          </a:p>
          <a:p>
            <a:r>
              <a:rPr lang="en-US" dirty="0"/>
              <a:t>A child who is abused may feel guilty, ashamed or confused. He or she may be afraid to tell anyone about the abuse, especially if the abuser is a parent, other relative or family friend. That's why it's vital to watch for red flags, such as:</a:t>
            </a:r>
          </a:p>
          <a:p>
            <a:r>
              <a:rPr lang="en-US" dirty="0"/>
              <a:t>Withdrawal from friends or usual activities</a:t>
            </a:r>
          </a:p>
          <a:p>
            <a:r>
              <a:rPr lang="en-US" dirty="0"/>
              <a:t>Changes in behavior — such as aggression, anger, hostility or hyperactivity — or changes in school performance</a:t>
            </a:r>
          </a:p>
          <a:p>
            <a:r>
              <a:rPr lang="en-US" dirty="0"/>
              <a:t>Depression, anxiety or unusual fears, or a sudden loss of self-confidence</a:t>
            </a:r>
          </a:p>
          <a:p>
            <a:r>
              <a:rPr lang="en-US" dirty="0"/>
              <a:t>Frequent absences from school</a:t>
            </a:r>
          </a:p>
          <a:p>
            <a:r>
              <a:rPr lang="en-US" dirty="0"/>
              <a:t>Reluctance to leave school activities, as if he or she doesn't want to go home</a:t>
            </a:r>
          </a:p>
          <a:p>
            <a:r>
              <a:rPr lang="en-US" dirty="0"/>
              <a:t>Attempts at running away</a:t>
            </a:r>
          </a:p>
          <a:p>
            <a:r>
              <a:rPr lang="en-US" dirty="0"/>
              <a:t>Rebellious or defiant behavior</a:t>
            </a:r>
          </a:p>
          <a:p>
            <a:r>
              <a:rPr lang="en-US" dirty="0"/>
              <a:t>Self-harm or attempts at suicide</a:t>
            </a:r>
          </a:p>
          <a:p>
            <a:pPr marL="0" indent="0">
              <a:buNone/>
            </a:pPr>
            <a:endParaRPr lang="en-US" dirty="0"/>
          </a:p>
        </p:txBody>
      </p:sp>
    </p:spTree>
    <p:extLst>
      <p:ext uri="{BB962C8B-B14F-4D97-AF65-F5344CB8AC3E}">
        <p14:creationId xmlns:p14="http://schemas.microsoft.com/office/powerpoint/2010/main" val="3681606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9BB13-A9C3-E946-AD15-6CF05CD0F26A}"/>
              </a:ext>
            </a:extLst>
          </p:cNvPr>
          <p:cNvSpPr>
            <a:spLocks noGrp="1"/>
          </p:cNvSpPr>
          <p:nvPr>
            <p:ph type="title"/>
          </p:nvPr>
        </p:nvSpPr>
        <p:spPr>
          <a:xfrm>
            <a:off x="2424966" y="152400"/>
            <a:ext cx="7729728" cy="525441"/>
          </a:xfrm>
        </p:spPr>
        <p:txBody>
          <a:bodyPr>
            <a:normAutofit fontScale="90000"/>
          </a:bodyPr>
          <a:lstStyle/>
          <a:p>
            <a:r>
              <a:rPr lang="en-US" dirty="0"/>
              <a:t>Signs and symptoms</a:t>
            </a:r>
          </a:p>
        </p:txBody>
      </p:sp>
      <p:sp>
        <p:nvSpPr>
          <p:cNvPr id="3" name="Content Placeholder 2">
            <a:extLst>
              <a:ext uri="{FF2B5EF4-FFF2-40B4-BE49-F238E27FC236}">
                <a16:creationId xmlns:a16="http://schemas.microsoft.com/office/drawing/2014/main" id="{64455242-998F-F740-B305-3A79E1F6DC4D}"/>
              </a:ext>
            </a:extLst>
          </p:cNvPr>
          <p:cNvSpPr>
            <a:spLocks noGrp="1"/>
          </p:cNvSpPr>
          <p:nvPr>
            <p:ph idx="1"/>
          </p:nvPr>
        </p:nvSpPr>
        <p:spPr>
          <a:xfrm>
            <a:off x="313899" y="936171"/>
            <a:ext cx="11573301" cy="5769429"/>
          </a:xfrm>
        </p:spPr>
        <p:txBody>
          <a:bodyPr>
            <a:normAutofit fontScale="85000" lnSpcReduction="20000"/>
          </a:bodyPr>
          <a:lstStyle/>
          <a:p>
            <a:r>
              <a:rPr lang="en-US" b="1" dirty="0"/>
              <a:t>Physical abuse signs and symptoms</a:t>
            </a:r>
          </a:p>
          <a:p>
            <a:r>
              <a:rPr lang="en-US" dirty="0"/>
              <a:t>Unexplained injuries, such as bruises, fractures or burns</a:t>
            </a:r>
          </a:p>
          <a:p>
            <a:r>
              <a:rPr lang="en-US" dirty="0"/>
              <a:t>Injuries that don't match the given explanation</a:t>
            </a:r>
          </a:p>
          <a:p>
            <a:r>
              <a:rPr lang="en-US" b="1" dirty="0"/>
              <a:t>Sexual abuse signs and symptoms</a:t>
            </a:r>
          </a:p>
          <a:p>
            <a:r>
              <a:rPr lang="en-US" dirty="0"/>
              <a:t>Sexual behavior or knowledge that's inappropriate for the child's age</a:t>
            </a:r>
          </a:p>
          <a:p>
            <a:r>
              <a:rPr lang="en-US" dirty="0"/>
              <a:t>Pregnancy or a sexually transmitted infection</a:t>
            </a:r>
          </a:p>
          <a:p>
            <a:r>
              <a:rPr lang="en-US" dirty="0"/>
              <a:t>Blood in the child's underwear</a:t>
            </a:r>
          </a:p>
          <a:p>
            <a:r>
              <a:rPr lang="en-US" dirty="0"/>
              <a:t>Statements that he or she was sexually abused</a:t>
            </a:r>
          </a:p>
          <a:p>
            <a:r>
              <a:rPr lang="en-US" dirty="0"/>
              <a:t>Inappropriate sexual contact with other children</a:t>
            </a:r>
          </a:p>
          <a:p>
            <a:r>
              <a:rPr lang="en-US" b="1" dirty="0"/>
              <a:t>Emotional abuse signs and symptoms</a:t>
            </a:r>
          </a:p>
          <a:p>
            <a:r>
              <a:rPr lang="en-US" dirty="0"/>
              <a:t>Delayed or inappropriate emotional development</a:t>
            </a:r>
          </a:p>
          <a:p>
            <a:r>
              <a:rPr lang="en-US" dirty="0"/>
              <a:t>Loss of self-confidence or self-esteem</a:t>
            </a:r>
          </a:p>
          <a:p>
            <a:r>
              <a:rPr lang="en-US" dirty="0"/>
              <a:t>Social withdrawal or a loss of interest or enthusiasm</a:t>
            </a:r>
          </a:p>
          <a:p>
            <a:r>
              <a:rPr lang="en-US" dirty="0"/>
              <a:t>Depression</a:t>
            </a:r>
          </a:p>
          <a:p>
            <a:r>
              <a:rPr lang="en-US" dirty="0"/>
              <a:t>Avoidance of certain situations, such as refusing to go to school or ride the bus</a:t>
            </a:r>
          </a:p>
          <a:p>
            <a:r>
              <a:rPr lang="en-US" dirty="0"/>
              <a:t>Desperately seeks affection</a:t>
            </a:r>
          </a:p>
          <a:p>
            <a:r>
              <a:rPr lang="en-US" dirty="0"/>
              <a:t>A decrease in school performance or loss of interest in school</a:t>
            </a:r>
          </a:p>
          <a:p>
            <a:r>
              <a:rPr lang="en-US" dirty="0"/>
              <a:t>Loss of previously acquired developmental skills</a:t>
            </a:r>
          </a:p>
          <a:p>
            <a:endParaRPr lang="en-US" dirty="0"/>
          </a:p>
        </p:txBody>
      </p:sp>
    </p:spTree>
    <p:extLst>
      <p:ext uri="{BB962C8B-B14F-4D97-AF65-F5344CB8AC3E}">
        <p14:creationId xmlns:p14="http://schemas.microsoft.com/office/powerpoint/2010/main" val="2861222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2D035-757E-044F-9477-E1B6FB4EC143}"/>
              </a:ext>
            </a:extLst>
          </p:cNvPr>
          <p:cNvSpPr>
            <a:spLocks noGrp="1"/>
          </p:cNvSpPr>
          <p:nvPr>
            <p:ph type="title"/>
          </p:nvPr>
        </p:nvSpPr>
        <p:spPr>
          <a:xfrm>
            <a:off x="2640569" y="282304"/>
            <a:ext cx="7729728" cy="621210"/>
          </a:xfrm>
        </p:spPr>
        <p:txBody>
          <a:bodyPr>
            <a:normAutofit fontScale="90000"/>
          </a:bodyPr>
          <a:lstStyle/>
          <a:p>
            <a:r>
              <a:rPr lang="en-US" dirty="0"/>
              <a:t>Symptoms of Neglect </a:t>
            </a:r>
          </a:p>
        </p:txBody>
      </p:sp>
      <p:sp>
        <p:nvSpPr>
          <p:cNvPr id="3" name="Content Placeholder 2">
            <a:extLst>
              <a:ext uri="{FF2B5EF4-FFF2-40B4-BE49-F238E27FC236}">
                <a16:creationId xmlns:a16="http://schemas.microsoft.com/office/drawing/2014/main" id="{ECCFD9DA-4720-DB4B-8C23-7A206AAAA09C}"/>
              </a:ext>
            </a:extLst>
          </p:cNvPr>
          <p:cNvSpPr>
            <a:spLocks noGrp="1"/>
          </p:cNvSpPr>
          <p:nvPr>
            <p:ph idx="1"/>
          </p:nvPr>
        </p:nvSpPr>
        <p:spPr>
          <a:xfrm>
            <a:off x="696036" y="996288"/>
            <a:ext cx="10945504" cy="5377216"/>
          </a:xfrm>
        </p:spPr>
        <p:txBody>
          <a:bodyPr>
            <a:normAutofit/>
          </a:bodyPr>
          <a:lstStyle/>
          <a:p>
            <a:pPr marL="0" indent="0">
              <a:buNone/>
            </a:pPr>
            <a:endParaRPr lang="en-US" dirty="0"/>
          </a:p>
          <a:p>
            <a:pPr marL="0" indent="0">
              <a:buNone/>
            </a:pPr>
            <a:endParaRPr lang="en-US" b="1" dirty="0"/>
          </a:p>
          <a:p>
            <a:pPr marL="0" indent="0">
              <a:buNone/>
            </a:pPr>
            <a:endParaRPr lang="en-US" b="1" dirty="0"/>
          </a:p>
          <a:p>
            <a:r>
              <a:rPr lang="en-US" dirty="0"/>
              <a:t>Poor growth or weight gain or being overweight</a:t>
            </a:r>
          </a:p>
          <a:p>
            <a:r>
              <a:rPr lang="en-US" dirty="0"/>
              <a:t>Poor hygiene</a:t>
            </a:r>
          </a:p>
          <a:p>
            <a:r>
              <a:rPr lang="en-US" dirty="0"/>
              <a:t>Lack of clothing or supplies to meet physical needs</a:t>
            </a:r>
          </a:p>
          <a:p>
            <a:r>
              <a:rPr lang="en-US" dirty="0"/>
              <a:t>Taking food or money without permission</a:t>
            </a:r>
          </a:p>
          <a:p>
            <a:r>
              <a:rPr lang="en-US" dirty="0"/>
              <a:t>Hiding food for later</a:t>
            </a:r>
          </a:p>
          <a:p>
            <a:r>
              <a:rPr lang="en-US" dirty="0"/>
              <a:t>Poor record of school attendance</a:t>
            </a:r>
          </a:p>
          <a:p>
            <a:r>
              <a:rPr lang="en-US" dirty="0"/>
              <a:t>Lack of appropriate attention for medical, dental or psychological problems or lack of necessary follow-up care</a:t>
            </a:r>
          </a:p>
          <a:p>
            <a:pPr marL="0" indent="0">
              <a:buNone/>
            </a:pPr>
            <a:endParaRPr lang="en-US" dirty="0"/>
          </a:p>
        </p:txBody>
      </p:sp>
    </p:spTree>
    <p:extLst>
      <p:ext uri="{BB962C8B-B14F-4D97-AF65-F5344CB8AC3E}">
        <p14:creationId xmlns:p14="http://schemas.microsoft.com/office/powerpoint/2010/main" val="3630539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D60F5E-E943-8646-938C-79E787F9548C}"/>
              </a:ext>
            </a:extLst>
          </p:cNvPr>
          <p:cNvSpPr>
            <a:spLocks noGrp="1"/>
          </p:cNvSpPr>
          <p:nvPr>
            <p:ph idx="1"/>
          </p:nvPr>
        </p:nvSpPr>
        <p:spPr>
          <a:xfrm>
            <a:off x="250371" y="283030"/>
            <a:ext cx="11636829" cy="6204856"/>
          </a:xfrm>
        </p:spPr>
        <p:txBody>
          <a:bodyPr>
            <a:normAutofit/>
          </a:bodyPr>
          <a:lstStyle/>
          <a:p>
            <a:pPr marL="0" indent="0" algn="ctr">
              <a:buNone/>
            </a:pPr>
            <a:r>
              <a:rPr lang="en-US" b="1" dirty="0"/>
              <a:t>Parental Behavior</a:t>
            </a:r>
          </a:p>
          <a:p>
            <a:pPr algn="ctr"/>
            <a:endParaRPr lang="en-US" sz="2000" b="1" dirty="0"/>
          </a:p>
          <a:p>
            <a:pPr marL="0" indent="0" algn="ctr">
              <a:buNone/>
            </a:pPr>
            <a:r>
              <a:rPr lang="en-US" sz="2000" dirty="0"/>
              <a:t>Sometimes a parent's demeanor or behavior sends red flags about child abuse</a:t>
            </a:r>
            <a:r>
              <a:rPr lang="en-US" sz="2000"/>
              <a:t>. </a:t>
            </a:r>
          </a:p>
          <a:p>
            <a:pPr marL="0" indent="0" algn="ctr">
              <a:buNone/>
            </a:pPr>
            <a:r>
              <a:rPr lang="en-US" sz="2000"/>
              <a:t>Warning </a:t>
            </a:r>
            <a:r>
              <a:rPr lang="en-US" sz="2000" dirty="0"/>
              <a:t>signs include a parent who:</a:t>
            </a:r>
          </a:p>
          <a:p>
            <a:pPr lvl="1"/>
            <a:r>
              <a:rPr lang="en-US" sz="2000" dirty="0"/>
              <a:t>Shows little concern for the child</a:t>
            </a:r>
          </a:p>
          <a:p>
            <a:pPr lvl="1"/>
            <a:r>
              <a:rPr lang="en-US" sz="2000" dirty="0"/>
              <a:t>Appears unable to recognize physical or emotional distress in the child</a:t>
            </a:r>
          </a:p>
          <a:p>
            <a:pPr lvl="1"/>
            <a:r>
              <a:rPr lang="en-US" sz="2000" dirty="0"/>
              <a:t>Blames the child for the problems</a:t>
            </a:r>
          </a:p>
          <a:p>
            <a:pPr lvl="1"/>
            <a:r>
              <a:rPr lang="en-US" sz="2000" dirty="0"/>
              <a:t>Consistently belittles or berates the child, and describes the child with negative terms, such as "worthless" or "evil"</a:t>
            </a:r>
          </a:p>
          <a:p>
            <a:pPr lvl="1"/>
            <a:r>
              <a:rPr lang="en-US" sz="2000" dirty="0"/>
              <a:t>Expects the child to provide him or her with attention and care and seems jealous of other family members getting attention from the child</a:t>
            </a:r>
          </a:p>
          <a:p>
            <a:pPr lvl="1"/>
            <a:r>
              <a:rPr lang="en-US" sz="2000" dirty="0"/>
              <a:t>Uses harsh physical discipline</a:t>
            </a:r>
          </a:p>
          <a:p>
            <a:pPr lvl="1"/>
            <a:r>
              <a:rPr lang="en-US" sz="2000" dirty="0"/>
              <a:t>Demands an inappropriate level of physical or academic performance</a:t>
            </a:r>
          </a:p>
          <a:p>
            <a:pPr lvl="1"/>
            <a:r>
              <a:rPr lang="en-US" sz="2000" dirty="0"/>
              <a:t>Severely limits the child's contact with others</a:t>
            </a:r>
          </a:p>
          <a:p>
            <a:pPr lvl="1"/>
            <a:r>
              <a:rPr lang="en-US" sz="2000" dirty="0"/>
              <a:t>Offers conflicting or unconvincing explanations for a child's injuries or no explanation at all</a:t>
            </a:r>
          </a:p>
          <a:p>
            <a:endParaRPr lang="en-US" dirty="0"/>
          </a:p>
        </p:txBody>
      </p:sp>
    </p:spTree>
    <p:extLst>
      <p:ext uri="{BB962C8B-B14F-4D97-AF65-F5344CB8AC3E}">
        <p14:creationId xmlns:p14="http://schemas.microsoft.com/office/powerpoint/2010/main" val="3418563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E5CA6-5D42-8C44-8C24-FBB7FB544D79}"/>
              </a:ext>
            </a:extLst>
          </p:cNvPr>
          <p:cNvSpPr>
            <a:spLocks noGrp="1"/>
          </p:cNvSpPr>
          <p:nvPr>
            <p:ph type="title"/>
          </p:nvPr>
        </p:nvSpPr>
        <p:spPr>
          <a:xfrm>
            <a:off x="2231136" y="221090"/>
            <a:ext cx="7729728" cy="464710"/>
          </a:xfrm>
        </p:spPr>
        <p:txBody>
          <a:bodyPr>
            <a:noAutofit/>
          </a:bodyPr>
          <a:lstStyle/>
          <a:p>
            <a:r>
              <a:rPr lang="en-US" sz="2000" dirty="0"/>
              <a:t>Risk factors</a:t>
            </a:r>
          </a:p>
        </p:txBody>
      </p:sp>
      <p:sp>
        <p:nvSpPr>
          <p:cNvPr id="3" name="Content Placeholder 2">
            <a:extLst>
              <a:ext uri="{FF2B5EF4-FFF2-40B4-BE49-F238E27FC236}">
                <a16:creationId xmlns:a16="http://schemas.microsoft.com/office/drawing/2014/main" id="{69A3A150-61DA-4C43-BD0E-9BDDC8ADB23C}"/>
              </a:ext>
            </a:extLst>
          </p:cNvPr>
          <p:cNvSpPr>
            <a:spLocks noGrp="1"/>
          </p:cNvSpPr>
          <p:nvPr>
            <p:ph idx="1"/>
          </p:nvPr>
        </p:nvSpPr>
        <p:spPr>
          <a:xfrm>
            <a:off x="337457" y="1023257"/>
            <a:ext cx="11560629" cy="5333999"/>
          </a:xfrm>
        </p:spPr>
        <p:txBody>
          <a:bodyPr>
            <a:normAutofit/>
          </a:bodyPr>
          <a:lstStyle/>
          <a:p>
            <a:pPr algn="ctr"/>
            <a:endParaRPr lang="en-US" dirty="0"/>
          </a:p>
          <a:p>
            <a:pPr marL="0" indent="0" algn="ctr">
              <a:buNone/>
            </a:pPr>
            <a:r>
              <a:rPr lang="en-US" dirty="0"/>
              <a:t>Factors that may increase a person's risk of becoming abusive include:</a:t>
            </a:r>
          </a:p>
          <a:p>
            <a:pPr marL="0" indent="0" algn="ctr">
              <a:buNone/>
            </a:pPr>
            <a:endParaRPr lang="en-US" dirty="0"/>
          </a:p>
          <a:p>
            <a:pPr marL="0" indent="0" algn="ctr">
              <a:buNone/>
            </a:pPr>
            <a:endParaRPr lang="en-US" dirty="0"/>
          </a:p>
          <a:p>
            <a:r>
              <a:rPr lang="en-US" dirty="0"/>
              <a:t>A history of being abused or neglected as a child</a:t>
            </a:r>
          </a:p>
          <a:p>
            <a:r>
              <a:rPr lang="en-US" dirty="0"/>
              <a:t>Physical or mental illness, such as depression or post-traumatic stress disorder (PTSD)</a:t>
            </a:r>
          </a:p>
          <a:p>
            <a:r>
              <a:rPr lang="en-US" dirty="0"/>
              <a:t>Family crisis or stress, including domestic violence and other marital conflicts, or single parenting</a:t>
            </a:r>
          </a:p>
          <a:p>
            <a:r>
              <a:rPr lang="en-US" dirty="0"/>
              <a:t>A child in the family who is developmentally or physically disabled</a:t>
            </a:r>
          </a:p>
          <a:p>
            <a:r>
              <a:rPr lang="en-US" dirty="0"/>
              <a:t>Financial stress, unemployment or poverty</a:t>
            </a:r>
          </a:p>
          <a:p>
            <a:r>
              <a:rPr lang="en-US" dirty="0"/>
              <a:t>Social or extended family isolation</a:t>
            </a:r>
          </a:p>
          <a:p>
            <a:r>
              <a:rPr lang="en-US" dirty="0"/>
              <a:t>Poor understanding of child development and parenting skills</a:t>
            </a:r>
          </a:p>
          <a:p>
            <a:r>
              <a:rPr lang="en-US" dirty="0"/>
              <a:t>Alcohol, drugs or other substance abuse</a:t>
            </a:r>
          </a:p>
          <a:p>
            <a:pPr marL="0" indent="0">
              <a:buNone/>
            </a:pPr>
            <a:endParaRPr lang="en-US" dirty="0"/>
          </a:p>
        </p:txBody>
      </p:sp>
    </p:spTree>
    <p:extLst>
      <p:ext uri="{BB962C8B-B14F-4D97-AF65-F5344CB8AC3E}">
        <p14:creationId xmlns:p14="http://schemas.microsoft.com/office/powerpoint/2010/main" val="4079218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536AB-CF1B-2749-B8C3-D7740891FADE}"/>
              </a:ext>
            </a:extLst>
          </p:cNvPr>
          <p:cNvSpPr>
            <a:spLocks noGrp="1"/>
          </p:cNvSpPr>
          <p:nvPr>
            <p:ph type="title"/>
          </p:nvPr>
        </p:nvSpPr>
        <p:spPr>
          <a:xfrm>
            <a:off x="2463148" y="241361"/>
            <a:ext cx="7729728" cy="390010"/>
          </a:xfrm>
        </p:spPr>
        <p:txBody>
          <a:bodyPr>
            <a:noAutofit/>
          </a:bodyPr>
          <a:lstStyle/>
          <a:p>
            <a:r>
              <a:rPr lang="en-US" sz="2000" dirty="0"/>
              <a:t>complications</a:t>
            </a:r>
          </a:p>
        </p:txBody>
      </p:sp>
      <p:sp>
        <p:nvSpPr>
          <p:cNvPr id="3" name="Content Placeholder 2">
            <a:extLst>
              <a:ext uri="{FF2B5EF4-FFF2-40B4-BE49-F238E27FC236}">
                <a16:creationId xmlns:a16="http://schemas.microsoft.com/office/drawing/2014/main" id="{08436A4B-8BCE-6E44-963F-CF96B1D02A16}"/>
              </a:ext>
            </a:extLst>
          </p:cNvPr>
          <p:cNvSpPr>
            <a:spLocks noGrp="1"/>
          </p:cNvSpPr>
          <p:nvPr>
            <p:ph idx="1"/>
          </p:nvPr>
        </p:nvSpPr>
        <p:spPr>
          <a:xfrm>
            <a:off x="163286" y="816429"/>
            <a:ext cx="11887199" cy="5800209"/>
          </a:xfrm>
        </p:spPr>
        <p:txBody>
          <a:bodyPr>
            <a:normAutofit fontScale="92500" lnSpcReduction="20000"/>
          </a:bodyPr>
          <a:lstStyle/>
          <a:p>
            <a:r>
              <a:rPr lang="en-US" dirty="0"/>
              <a:t>Some children overcome the physical and psychological effects of child abuse, particularly those with strong social support and resiliency skills who can adapt and cope with bad experiences. For many others, however, child abuse may result in physical, behavioral, emotional or mental health issues — even years later. Below are some examples.</a:t>
            </a:r>
          </a:p>
          <a:p>
            <a:r>
              <a:rPr lang="en-US" b="1" dirty="0"/>
              <a:t>Physical issues</a:t>
            </a:r>
          </a:p>
          <a:p>
            <a:r>
              <a:rPr lang="en-US" dirty="0"/>
              <a:t>Premature death</a:t>
            </a:r>
          </a:p>
          <a:p>
            <a:r>
              <a:rPr lang="en-US" dirty="0"/>
              <a:t>Physical disabilities</a:t>
            </a:r>
          </a:p>
          <a:p>
            <a:r>
              <a:rPr lang="en-US" dirty="0"/>
              <a:t>Learning disabilities</a:t>
            </a:r>
          </a:p>
          <a:p>
            <a:r>
              <a:rPr lang="en-US" dirty="0"/>
              <a:t>Substance abuse</a:t>
            </a:r>
          </a:p>
          <a:p>
            <a:r>
              <a:rPr lang="en-US" dirty="0"/>
              <a:t>Health problems, such as heart disease, immune disorders, chronic lung disease and cancer</a:t>
            </a:r>
          </a:p>
          <a:p>
            <a:r>
              <a:rPr lang="en-US" b="1" dirty="0"/>
              <a:t>Behavioral issues</a:t>
            </a:r>
          </a:p>
          <a:p>
            <a:r>
              <a:rPr lang="en-US" dirty="0"/>
              <a:t>Delinquent or violent behavior</a:t>
            </a:r>
          </a:p>
          <a:p>
            <a:r>
              <a:rPr lang="en-US" dirty="0"/>
              <a:t>Abuse of others</a:t>
            </a:r>
          </a:p>
          <a:p>
            <a:r>
              <a:rPr lang="en-US" dirty="0"/>
              <a:t>Withdrawal</a:t>
            </a:r>
          </a:p>
          <a:p>
            <a:r>
              <a:rPr lang="en-US" dirty="0"/>
              <a:t>Suicide attempts or self-injury</a:t>
            </a:r>
          </a:p>
          <a:p>
            <a:r>
              <a:rPr lang="en-US" dirty="0"/>
              <a:t>High-risk sexual behaviors or teen pregnancy</a:t>
            </a:r>
          </a:p>
          <a:p>
            <a:r>
              <a:rPr lang="en-US" dirty="0"/>
              <a:t>Problems in school or not finishing high school</a:t>
            </a:r>
          </a:p>
          <a:p>
            <a:r>
              <a:rPr lang="en-US" dirty="0"/>
              <a:t>Limited social and relationship skills</a:t>
            </a:r>
          </a:p>
          <a:p>
            <a:r>
              <a:rPr lang="en-US" dirty="0"/>
              <a:t>Problems with work or staying employed</a:t>
            </a:r>
          </a:p>
          <a:p>
            <a:pPr marL="0" indent="0">
              <a:buNone/>
            </a:pPr>
            <a:endParaRPr lang="en-US" dirty="0"/>
          </a:p>
        </p:txBody>
      </p:sp>
    </p:spTree>
    <p:extLst>
      <p:ext uri="{BB962C8B-B14F-4D97-AF65-F5344CB8AC3E}">
        <p14:creationId xmlns:p14="http://schemas.microsoft.com/office/powerpoint/2010/main" val="3992535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82E3F-E45D-6344-B002-02716627D96C}"/>
              </a:ext>
            </a:extLst>
          </p:cNvPr>
          <p:cNvSpPr>
            <a:spLocks noGrp="1"/>
          </p:cNvSpPr>
          <p:nvPr>
            <p:ph type="title"/>
          </p:nvPr>
        </p:nvSpPr>
        <p:spPr>
          <a:xfrm>
            <a:off x="2449500" y="268656"/>
            <a:ext cx="7729728" cy="373601"/>
          </a:xfrm>
        </p:spPr>
        <p:txBody>
          <a:bodyPr>
            <a:noAutofit/>
          </a:bodyPr>
          <a:lstStyle/>
          <a:p>
            <a:r>
              <a:rPr lang="en-US" sz="2000" dirty="0"/>
              <a:t>complications</a:t>
            </a:r>
          </a:p>
        </p:txBody>
      </p:sp>
      <p:sp>
        <p:nvSpPr>
          <p:cNvPr id="3" name="Content Placeholder 2">
            <a:extLst>
              <a:ext uri="{FF2B5EF4-FFF2-40B4-BE49-F238E27FC236}">
                <a16:creationId xmlns:a16="http://schemas.microsoft.com/office/drawing/2014/main" id="{28D3CE6E-C6FC-D241-83F1-8E5E1BE72A70}"/>
              </a:ext>
            </a:extLst>
          </p:cNvPr>
          <p:cNvSpPr>
            <a:spLocks noGrp="1"/>
          </p:cNvSpPr>
          <p:nvPr>
            <p:ph idx="1"/>
          </p:nvPr>
        </p:nvSpPr>
        <p:spPr>
          <a:xfrm>
            <a:off x="327545" y="914400"/>
            <a:ext cx="11505063" cy="5674944"/>
          </a:xfrm>
        </p:spPr>
        <p:txBody>
          <a:bodyPr>
            <a:normAutofit fontScale="92500" lnSpcReduction="20000"/>
          </a:bodyPr>
          <a:lstStyle/>
          <a:p>
            <a:r>
              <a:rPr lang="en-US" b="1" dirty="0"/>
              <a:t>Emotional issues</a:t>
            </a:r>
          </a:p>
          <a:p>
            <a:r>
              <a:rPr lang="en-US" dirty="0"/>
              <a:t>Low self-esteem</a:t>
            </a:r>
          </a:p>
          <a:p>
            <a:r>
              <a:rPr lang="en-US" dirty="0"/>
              <a:t>Difficulty establishing or maintaining relationships</a:t>
            </a:r>
          </a:p>
          <a:p>
            <a:r>
              <a:rPr lang="en-US" dirty="0"/>
              <a:t>Challenges with intimacy and trust</a:t>
            </a:r>
          </a:p>
          <a:p>
            <a:r>
              <a:rPr lang="en-US" dirty="0"/>
              <a:t>An unhealthy view of parenthood</a:t>
            </a:r>
          </a:p>
          <a:p>
            <a:r>
              <a:rPr lang="en-US" dirty="0"/>
              <a:t>Inability to cope with stress and frustrations</a:t>
            </a:r>
          </a:p>
          <a:p>
            <a:r>
              <a:rPr lang="en-US" dirty="0"/>
              <a:t>An acceptance that violence is a normal part of relationships</a:t>
            </a:r>
          </a:p>
          <a:p>
            <a:endParaRPr lang="en-US" dirty="0"/>
          </a:p>
          <a:p>
            <a:r>
              <a:rPr lang="en-US" b="1" dirty="0"/>
              <a:t>Mental health disorders</a:t>
            </a:r>
          </a:p>
          <a:p>
            <a:r>
              <a:rPr lang="en-US" dirty="0"/>
              <a:t>Eating disorders</a:t>
            </a:r>
          </a:p>
          <a:p>
            <a:r>
              <a:rPr lang="en-US" dirty="0"/>
              <a:t>Personality disorders</a:t>
            </a:r>
          </a:p>
          <a:p>
            <a:r>
              <a:rPr lang="en-US" dirty="0"/>
              <a:t>Behavior disorders</a:t>
            </a:r>
          </a:p>
          <a:p>
            <a:r>
              <a:rPr lang="en-US" dirty="0"/>
              <a:t>Depression</a:t>
            </a:r>
          </a:p>
          <a:p>
            <a:r>
              <a:rPr lang="en-US" dirty="0"/>
              <a:t>Anxiety disorders</a:t>
            </a:r>
          </a:p>
          <a:p>
            <a:r>
              <a:rPr lang="en-US" dirty="0"/>
              <a:t>Post-traumatic stress disorder (PTSD)</a:t>
            </a:r>
          </a:p>
          <a:p>
            <a:r>
              <a:rPr lang="en-US" dirty="0"/>
              <a:t>Sleep disturbances</a:t>
            </a:r>
          </a:p>
          <a:p>
            <a:r>
              <a:rPr lang="en-US" dirty="0"/>
              <a:t>Attachment disorders</a:t>
            </a:r>
          </a:p>
          <a:p>
            <a:pPr marL="0" indent="0">
              <a:buNone/>
            </a:pPr>
            <a:endParaRPr lang="en-US" dirty="0"/>
          </a:p>
        </p:txBody>
      </p:sp>
    </p:spTree>
    <p:extLst>
      <p:ext uri="{BB962C8B-B14F-4D97-AF65-F5344CB8AC3E}">
        <p14:creationId xmlns:p14="http://schemas.microsoft.com/office/powerpoint/2010/main" val="341615727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1556</TotalTime>
  <Words>1017</Words>
  <Application>Microsoft Macintosh PowerPoint</Application>
  <PresentationFormat>Widescreen</PresentationFormat>
  <Paragraphs>159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Gill Sans MT</vt:lpstr>
      <vt:lpstr>Wingdings</vt:lpstr>
      <vt:lpstr>Parcel</vt:lpstr>
      <vt:lpstr>Child abuse</vt:lpstr>
      <vt:lpstr>Forms of Maltreatment</vt:lpstr>
      <vt:lpstr>symptoms</vt:lpstr>
      <vt:lpstr>Signs and symptoms</vt:lpstr>
      <vt:lpstr>Symptoms of Neglect </vt:lpstr>
      <vt:lpstr>PowerPoint Presentation</vt:lpstr>
      <vt:lpstr>Risk factors</vt:lpstr>
      <vt:lpstr>complications</vt:lpstr>
      <vt:lpstr>complications</vt:lpstr>
      <vt:lpstr>prevention</vt:lpstr>
      <vt:lpstr>prevention</vt:lpstr>
      <vt:lpstr>prevention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15</cp:revision>
  <dcterms:created xsi:type="dcterms:W3CDTF">2019-09-15T01:21:10Z</dcterms:created>
  <dcterms:modified xsi:type="dcterms:W3CDTF">2019-11-08T03:55:41Z</dcterms:modified>
</cp:coreProperties>
</file>