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 id="2147483697" r:id="rId2"/>
  </p:sldMasterIdLst>
  <p:notesMasterIdLst>
    <p:notesMasterId r:id="rId31"/>
  </p:notesMasterIdLst>
  <p:handoutMasterIdLst>
    <p:handoutMasterId r:id="rId32"/>
  </p:handoutMasterIdLst>
  <p:sldIdLst>
    <p:sldId id="279" r:id="rId3"/>
    <p:sldId id="320" r:id="rId4"/>
    <p:sldId id="322" r:id="rId5"/>
    <p:sldId id="323" r:id="rId6"/>
    <p:sldId id="383" r:id="rId7"/>
    <p:sldId id="330" r:id="rId8"/>
    <p:sldId id="331" r:id="rId9"/>
    <p:sldId id="324" r:id="rId10"/>
    <p:sldId id="368" r:id="rId11"/>
    <p:sldId id="369" r:id="rId12"/>
    <p:sldId id="329" r:id="rId13"/>
    <p:sldId id="328" r:id="rId14"/>
    <p:sldId id="332" r:id="rId15"/>
    <p:sldId id="385" r:id="rId16"/>
    <p:sldId id="337" r:id="rId17"/>
    <p:sldId id="343" r:id="rId18"/>
    <p:sldId id="373" r:id="rId19"/>
    <p:sldId id="348" r:id="rId20"/>
    <p:sldId id="380" r:id="rId21"/>
    <p:sldId id="381" r:id="rId22"/>
    <p:sldId id="353" r:id="rId23"/>
    <p:sldId id="354" r:id="rId24"/>
    <p:sldId id="355" r:id="rId25"/>
    <p:sldId id="356" r:id="rId26"/>
    <p:sldId id="363" r:id="rId27"/>
    <p:sldId id="377" r:id="rId28"/>
    <p:sldId id="386" r:id="rId29"/>
    <p:sldId id="387" r:id="rId30"/>
  </p:sldIdLst>
  <p:sldSz cx="10287000" cy="6858000" type="35mm"/>
  <p:notesSz cx="6858000" cy="91900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894">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a Avery" initials="kha" lastIdx="37" clrIdx="0"/>
  <p:cmAuthor id="1" name="DSessoms" initials="D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EBE7"/>
    <a:srgbClr val="F9F1F0"/>
    <a:srgbClr val="000000"/>
    <a:srgbClr val="0038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3" autoAdjust="0"/>
    <p:restoredTop sz="92978" autoAdjust="0"/>
  </p:normalViewPr>
  <p:slideViewPr>
    <p:cSldViewPr>
      <p:cViewPr varScale="1">
        <p:scale>
          <a:sx n="115" d="100"/>
          <a:sy n="115" d="100"/>
        </p:scale>
        <p:origin x="832" y="192"/>
      </p:cViewPr>
      <p:guideLst>
        <p:guide orient="horz" pos="2160"/>
        <p:guide pos="32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926" y="-84"/>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71800" cy="4603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pPr>
              <a:defRPr/>
            </a:pPr>
            <a:endParaRPr lang="en-US"/>
          </a:p>
        </p:txBody>
      </p:sp>
      <p:sp>
        <p:nvSpPr>
          <p:cNvPr id="3075" name="Rectangle 3"/>
          <p:cNvSpPr>
            <a:spLocks noGrp="1" noChangeArrowheads="1"/>
          </p:cNvSpPr>
          <p:nvPr>
            <p:ph type="dt" sz="quarter" idx="1"/>
          </p:nvPr>
        </p:nvSpPr>
        <p:spPr bwMode="auto">
          <a:xfrm>
            <a:off x="3886200" y="-1588"/>
            <a:ext cx="2971800" cy="4603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pPr>
              <a:defRPr/>
            </a:pPr>
            <a:fld id="{53209429-45FC-4F53-908E-20AD3E48743C}" type="datetime1">
              <a:rPr lang="en-US"/>
              <a:pPr>
                <a:defRPr/>
              </a:pPr>
              <a:t>11/16/19</a:t>
            </a:fld>
            <a:endParaRPr lang="en-US"/>
          </a:p>
        </p:txBody>
      </p:sp>
      <p:sp>
        <p:nvSpPr>
          <p:cNvPr id="3076" name="Rectangle 4"/>
          <p:cNvSpPr>
            <a:spLocks noGrp="1" noChangeArrowheads="1"/>
          </p:cNvSpPr>
          <p:nvPr>
            <p:ph type="ftr" sz="quarter" idx="2"/>
          </p:nvPr>
        </p:nvSpPr>
        <p:spPr bwMode="auto">
          <a:xfrm>
            <a:off x="0" y="8729663"/>
            <a:ext cx="2971800"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pPr>
              <a:defRPr/>
            </a:pPr>
            <a:endParaRPr lang="en-US"/>
          </a:p>
        </p:txBody>
      </p:sp>
      <p:sp>
        <p:nvSpPr>
          <p:cNvPr id="3077" name="Rectangle 5"/>
          <p:cNvSpPr>
            <a:spLocks noGrp="1" noChangeArrowheads="1"/>
          </p:cNvSpPr>
          <p:nvPr>
            <p:ph type="sldNum" sz="quarter" idx="3"/>
          </p:nvPr>
        </p:nvSpPr>
        <p:spPr bwMode="auto">
          <a:xfrm>
            <a:off x="3886200" y="8729663"/>
            <a:ext cx="2971800"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vl1pPr>
          </a:lstStyle>
          <a:p>
            <a:pPr>
              <a:defRPr/>
            </a:pPr>
            <a:fld id="{6782AF6F-571A-478A-BB18-5A2470AF0603}" type="slidenum">
              <a:rPr lang="en-US"/>
              <a:pPr>
                <a:defRPr/>
              </a:pPr>
              <a:t>‹#›</a:t>
            </a:fld>
            <a:endParaRPr lang="en-US"/>
          </a:p>
        </p:txBody>
      </p:sp>
    </p:spTree>
    <p:extLst>
      <p:ext uri="{BB962C8B-B14F-4D97-AF65-F5344CB8AC3E}">
        <p14:creationId xmlns:p14="http://schemas.microsoft.com/office/powerpoint/2010/main" val="2843972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2971800" cy="4603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86200" y="-1588"/>
            <a:ext cx="2971800" cy="4603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atin typeface="Times New Roman" pitchFamily="18" charset="0"/>
              </a:defRPr>
            </a:lvl1pPr>
          </a:lstStyle>
          <a:p>
            <a:pPr>
              <a:defRPr/>
            </a:pPr>
            <a:fld id="{FEF4C642-FE78-4ECB-8E3D-5E132B10EA7F}" type="datetime1">
              <a:rPr lang="en-US"/>
              <a:pPr>
                <a:defRPr/>
              </a:pPr>
              <a:t>11/16/19</a:t>
            </a:fld>
            <a:endParaRPr lang="en-US"/>
          </a:p>
        </p:txBody>
      </p:sp>
      <p:sp>
        <p:nvSpPr>
          <p:cNvPr id="2052" name="Rectangle 4"/>
          <p:cNvSpPr>
            <a:spLocks noGrp="1" noChangeArrowheads="1"/>
          </p:cNvSpPr>
          <p:nvPr>
            <p:ph type="ftr" sz="quarter" idx="4"/>
          </p:nvPr>
        </p:nvSpPr>
        <p:spPr bwMode="auto">
          <a:xfrm>
            <a:off x="0" y="8729663"/>
            <a:ext cx="2971800"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886200" y="8729663"/>
            <a:ext cx="2971800"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atin typeface="Times New Roman" pitchFamily="18" charset="0"/>
              </a:defRPr>
            </a:lvl1pPr>
          </a:lstStyle>
          <a:p>
            <a:pPr>
              <a:defRPr/>
            </a:pPr>
            <a:fld id="{F53787F2-46A1-4F09-84C3-E5CA95CBE1D1}" type="slidenum">
              <a:rPr lang="en-US"/>
              <a:pPr>
                <a:defRPr/>
              </a:pPr>
              <a:t>‹#›</a:t>
            </a:fld>
            <a:endParaRPr lang="en-US"/>
          </a:p>
        </p:txBody>
      </p:sp>
      <p:sp>
        <p:nvSpPr>
          <p:cNvPr id="2054" name="Rectangle 6"/>
          <p:cNvSpPr>
            <a:spLocks noGrp="1" noChangeArrowheads="1"/>
          </p:cNvSpPr>
          <p:nvPr>
            <p:ph type="body" sz="quarter" idx="3"/>
          </p:nvPr>
        </p:nvSpPr>
        <p:spPr bwMode="auto">
          <a:xfrm>
            <a:off x="914400" y="4364038"/>
            <a:ext cx="5029200" cy="413543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5" name="Rectangle 7"/>
          <p:cNvSpPr>
            <a:spLocks noGrp="1" noRot="1" noChangeAspect="1" noChangeArrowheads="1" noTextEdit="1"/>
          </p:cNvSpPr>
          <p:nvPr>
            <p:ph type="sldImg" idx="2"/>
          </p:nvPr>
        </p:nvSpPr>
        <p:spPr bwMode="auto">
          <a:xfrm>
            <a:off x="850900" y="695325"/>
            <a:ext cx="5156200" cy="343376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204880782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EF4C642-FE78-4ECB-8E3D-5E132B10EA7F}" type="datetime1">
              <a:rPr lang="en-US" smtClean="0"/>
              <a:pPr>
                <a:defRPr/>
              </a:pPr>
              <a:t>11/16/19</a:t>
            </a:fld>
            <a:endParaRPr lang="en-US"/>
          </a:p>
        </p:txBody>
      </p:sp>
      <p:sp>
        <p:nvSpPr>
          <p:cNvPr id="5" name="Slide Number Placeholder 4"/>
          <p:cNvSpPr>
            <a:spLocks noGrp="1"/>
          </p:cNvSpPr>
          <p:nvPr>
            <p:ph type="sldNum" sz="quarter" idx="11"/>
          </p:nvPr>
        </p:nvSpPr>
        <p:spPr/>
        <p:txBody>
          <a:bodyPr/>
          <a:lstStyle/>
          <a:p>
            <a:pPr>
              <a:defRPr/>
            </a:pPr>
            <a:fld id="{F53787F2-46A1-4F09-84C3-E5CA95CBE1D1}" type="slidenum">
              <a:rPr lang="en-US" smtClean="0"/>
              <a:pPr>
                <a:defRPr/>
              </a:pPr>
              <a:t>1</a:t>
            </a:fld>
            <a:endParaRPr lang="en-US"/>
          </a:p>
        </p:txBody>
      </p:sp>
    </p:spTree>
    <p:extLst>
      <p:ext uri="{BB962C8B-B14F-4D97-AF65-F5344CB8AC3E}">
        <p14:creationId xmlns:p14="http://schemas.microsoft.com/office/powerpoint/2010/main" val="1621543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EF4C642-FE78-4ECB-8E3D-5E132B10EA7F}" type="datetime1">
              <a:rPr lang="en-US" smtClean="0"/>
              <a:pPr>
                <a:defRPr/>
              </a:pPr>
              <a:t>11/16/19</a:t>
            </a:fld>
            <a:endParaRPr lang="en-US"/>
          </a:p>
        </p:txBody>
      </p:sp>
      <p:sp>
        <p:nvSpPr>
          <p:cNvPr id="5" name="Slide Number Placeholder 4"/>
          <p:cNvSpPr>
            <a:spLocks noGrp="1"/>
          </p:cNvSpPr>
          <p:nvPr>
            <p:ph type="sldNum" sz="quarter" idx="11"/>
          </p:nvPr>
        </p:nvSpPr>
        <p:spPr/>
        <p:txBody>
          <a:bodyPr/>
          <a:lstStyle/>
          <a:p>
            <a:pPr>
              <a:defRPr/>
            </a:pPr>
            <a:fld id="{F53787F2-46A1-4F09-84C3-E5CA95CBE1D1}" type="slidenum">
              <a:rPr lang="en-US" smtClean="0"/>
              <a:pPr>
                <a:defRPr/>
              </a:pPr>
              <a:t>13</a:t>
            </a:fld>
            <a:endParaRPr lang="en-US"/>
          </a:p>
        </p:txBody>
      </p:sp>
    </p:spTree>
    <p:extLst>
      <p:ext uri="{BB962C8B-B14F-4D97-AF65-F5344CB8AC3E}">
        <p14:creationId xmlns:p14="http://schemas.microsoft.com/office/powerpoint/2010/main" val="2461540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EF4C642-FE78-4ECB-8E3D-5E132B10EA7F}" type="datetime1">
              <a:rPr lang="en-US" smtClean="0"/>
              <a:pPr>
                <a:defRPr/>
              </a:pPr>
              <a:t>11/16/19</a:t>
            </a:fld>
            <a:endParaRPr lang="en-US"/>
          </a:p>
        </p:txBody>
      </p:sp>
      <p:sp>
        <p:nvSpPr>
          <p:cNvPr id="5" name="Slide Number Placeholder 4"/>
          <p:cNvSpPr>
            <a:spLocks noGrp="1"/>
          </p:cNvSpPr>
          <p:nvPr>
            <p:ph type="sldNum" sz="quarter" idx="11"/>
          </p:nvPr>
        </p:nvSpPr>
        <p:spPr/>
        <p:txBody>
          <a:bodyPr/>
          <a:lstStyle/>
          <a:p>
            <a:pPr>
              <a:defRPr/>
            </a:pPr>
            <a:fld id="{F53787F2-46A1-4F09-84C3-E5CA95CBE1D1}" type="slidenum">
              <a:rPr lang="en-US" smtClean="0"/>
              <a:pPr>
                <a:defRPr/>
              </a:pPr>
              <a:t>15</a:t>
            </a:fld>
            <a:endParaRPr lang="en-US"/>
          </a:p>
        </p:txBody>
      </p:sp>
    </p:spTree>
    <p:extLst>
      <p:ext uri="{BB962C8B-B14F-4D97-AF65-F5344CB8AC3E}">
        <p14:creationId xmlns:p14="http://schemas.microsoft.com/office/powerpoint/2010/main" val="45491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EF4C642-FE78-4ECB-8E3D-5E132B10EA7F}" type="datetime1">
              <a:rPr lang="en-US" smtClean="0"/>
              <a:pPr>
                <a:defRPr/>
              </a:pPr>
              <a:t>11/16/19</a:t>
            </a:fld>
            <a:endParaRPr lang="en-US"/>
          </a:p>
        </p:txBody>
      </p:sp>
      <p:sp>
        <p:nvSpPr>
          <p:cNvPr id="5" name="Slide Number Placeholder 4"/>
          <p:cNvSpPr>
            <a:spLocks noGrp="1"/>
          </p:cNvSpPr>
          <p:nvPr>
            <p:ph type="sldNum" sz="quarter" idx="11"/>
          </p:nvPr>
        </p:nvSpPr>
        <p:spPr/>
        <p:txBody>
          <a:bodyPr/>
          <a:lstStyle/>
          <a:p>
            <a:pPr>
              <a:defRPr/>
            </a:pPr>
            <a:fld id="{F53787F2-46A1-4F09-84C3-E5CA95CBE1D1}" type="slidenum">
              <a:rPr lang="en-US" smtClean="0"/>
              <a:pPr>
                <a:defRPr/>
              </a:pPr>
              <a:t>16</a:t>
            </a:fld>
            <a:endParaRPr lang="en-US"/>
          </a:p>
        </p:txBody>
      </p:sp>
    </p:spTree>
    <p:extLst>
      <p:ext uri="{BB962C8B-B14F-4D97-AF65-F5344CB8AC3E}">
        <p14:creationId xmlns:p14="http://schemas.microsoft.com/office/powerpoint/2010/main" val="3523235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EF4C642-FE78-4ECB-8E3D-5E132B10EA7F}" type="datetime1">
              <a:rPr lang="en-US" smtClean="0"/>
              <a:pPr>
                <a:defRPr/>
              </a:pPr>
              <a:t>11/16/19</a:t>
            </a:fld>
            <a:endParaRPr lang="en-US"/>
          </a:p>
        </p:txBody>
      </p:sp>
      <p:sp>
        <p:nvSpPr>
          <p:cNvPr id="5" name="Slide Number Placeholder 4"/>
          <p:cNvSpPr>
            <a:spLocks noGrp="1"/>
          </p:cNvSpPr>
          <p:nvPr>
            <p:ph type="sldNum" sz="quarter" idx="11"/>
          </p:nvPr>
        </p:nvSpPr>
        <p:spPr/>
        <p:txBody>
          <a:bodyPr/>
          <a:lstStyle/>
          <a:p>
            <a:pPr>
              <a:defRPr/>
            </a:pPr>
            <a:fld id="{F53787F2-46A1-4F09-84C3-E5CA95CBE1D1}" type="slidenum">
              <a:rPr lang="en-US" smtClean="0"/>
              <a:pPr>
                <a:defRPr/>
              </a:pPr>
              <a:t>17</a:t>
            </a:fld>
            <a:endParaRPr lang="en-US"/>
          </a:p>
        </p:txBody>
      </p:sp>
    </p:spTree>
    <p:extLst>
      <p:ext uri="{BB962C8B-B14F-4D97-AF65-F5344CB8AC3E}">
        <p14:creationId xmlns:p14="http://schemas.microsoft.com/office/powerpoint/2010/main" val="2396396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EF4C642-FE78-4ECB-8E3D-5E132B10EA7F}" type="datetime1">
              <a:rPr lang="en-US" smtClean="0"/>
              <a:pPr>
                <a:defRPr/>
              </a:pPr>
              <a:t>11/16/19</a:t>
            </a:fld>
            <a:endParaRPr lang="en-US"/>
          </a:p>
        </p:txBody>
      </p:sp>
      <p:sp>
        <p:nvSpPr>
          <p:cNvPr id="5" name="Slide Number Placeholder 4"/>
          <p:cNvSpPr>
            <a:spLocks noGrp="1"/>
          </p:cNvSpPr>
          <p:nvPr>
            <p:ph type="sldNum" sz="quarter" idx="11"/>
          </p:nvPr>
        </p:nvSpPr>
        <p:spPr/>
        <p:txBody>
          <a:bodyPr/>
          <a:lstStyle/>
          <a:p>
            <a:pPr>
              <a:defRPr/>
            </a:pPr>
            <a:fld id="{F53787F2-46A1-4F09-84C3-E5CA95CBE1D1}" type="slidenum">
              <a:rPr lang="en-US" smtClean="0"/>
              <a:pPr>
                <a:defRPr/>
              </a:pPr>
              <a:t>18</a:t>
            </a:fld>
            <a:endParaRPr lang="en-US"/>
          </a:p>
        </p:txBody>
      </p:sp>
    </p:spTree>
    <p:extLst>
      <p:ext uri="{BB962C8B-B14F-4D97-AF65-F5344CB8AC3E}">
        <p14:creationId xmlns:p14="http://schemas.microsoft.com/office/powerpoint/2010/main" val="1783048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r>
              <a:rPr lang="en-US" dirty="0"/>
              <a:t>***Needs video link**</a:t>
            </a:r>
          </a:p>
        </p:txBody>
      </p:sp>
      <p:sp>
        <p:nvSpPr>
          <p:cNvPr id="4" name="Date Placeholder 3"/>
          <p:cNvSpPr>
            <a:spLocks noGrp="1"/>
          </p:cNvSpPr>
          <p:nvPr>
            <p:ph type="dt" idx="10"/>
          </p:nvPr>
        </p:nvSpPr>
        <p:spPr/>
        <p:txBody>
          <a:bodyPr/>
          <a:lstStyle/>
          <a:p>
            <a:pPr>
              <a:defRPr/>
            </a:pPr>
            <a:fld id="{FEF4C642-FE78-4ECB-8E3D-5E132B10EA7F}" type="datetime1">
              <a:rPr lang="en-US" smtClean="0"/>
              <a:pPr>
                <a:defRPr/>
              </a:pPr>
              <a:t>11/16/19</a:t>
            </a:fld>
            <a:endParaRPr lang="en-US"/>
          </a:p>
        </p:txBody>
      </p:sp>
      <p:sp>
        <p:nvSpPr>
          <p:cNvPr id="5" name="Slide Number Placeholder 4"/>
          <p:cNvSpPr>
            <a:spLocks noGrp="1"/>
          </p:cNvSpPr>
          <p:nvPr>
            <p:ph type="sldNum" sz="quarter" idx="11"/>
          </p:nvPr>
        </p:nvSpPr>
        <p:spPr/>
        <p:txBody>
          <a:bodyPr/>
          <a:lstStyle/>
          <a:p>
            <a:pPr>
              <a:defRPr/>
            </a:pPr>
            <a:fld id="{F53787F2-46A1-4F09-84C3-E5CA95CBE1D1}" type="slidenum">
              <a:rPr lang="en-US" smtClean="0"/>
              <a:pPr>
                <a:defRPr/>
              </a:pPr>
              <a:t>21</a:t>
            </a:fld>
            <a:endParaRPr lang="en-US"/>
          </a:p>
        </p:txBody>
      </p:sp>
    </p:spTree>
    <p:extLst>
      <p:ext uri="{BB962C8B-B14F-4D97-AF65-F5344CB8AC3E}">
        <p14:creationId xmlns:p14="http://schemas.microsoft.com/office/powerpoint/2010/main" val="3024151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EF4C642-FE78-4ECB-8E3D-5E132B10EA7F}" type="datetime1">
              <a:rPr lang="en-US" smtClean="0"/>
              <a:pPr>
                <a:defRPr/>
              </a:pPr>
              <a:t>11/16/19</a:t>
            </a:fld>
            <a:endParaRPr lang="en-US"/>
          </a:p>
        </p:txBody>
      </p:sp>
      <p:sp>
        <p:nvSpPr>
          <p:cNvPr id="5" name="Slide Number Placeholder 4"/>
          <p:cNvSpPr>
            <a:spLocks noGrp="1"/>
          </p:cNvSpPr>
          <p:nvPr>
            <p:ph type="sldNum" sz="quarter" idx="11"/>
          </p:nvPr>
        </p:nvSpPr>
        <p:spPr/>
        <p:txBody>
          <a:bodyPr/>
          <a:lstStyle/>
          <a:p>
            <a:pPr>
              <a:defRPr/>
            </a:pPr>
            <a:fld id="{F53787F2-46A1-4F09-84C3-E5CA95CBE1D1}" type="slidenum">
              <a:rPr lang="en-US" smtClean="0"/>
              <a:pPr>
                <a:defRPr/>
              </a:pPr>
              <a:t>22</a:t>
            </a:fld>
            <a:endParaRPr lang="en-US"/>
          </a:p>
        </p:txBody>
      </p:sp>
    </p:spTree>
    <p:extLst>
      <p:ext uri="{BB962C8B-B14F-4D97-AF65-F5344CB8AC3E}">
        <p14:creationId xmlns:p14="http://schemas.microsoft.com/office/powerpoint/2010/main" val="2070652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EF4C642-FE78-4ECB-8E3D-5E132B10EA7F}" type="datetime1">
              <a:rPr lang="en-US" smtClean="0"/>
              <a:pPr>
                <a:defRPr/>
              </a:pPr>
              <a:t>11/16/19</a:t>
            </a:fld>
            <a:endParaRPr lang="en-US"/>
          </a:p>
        </p:txBody>
      </p:sp>
      <p:sp>
        <p:nvSpPr>
          <p:cNvPr id="5" name="Slide Number Placeholder 4"/>
          <p:cNvSpPr>
            <a:spLocks noGrp="1"/>
          </p:cNvSpPr>
          <p:nvPr>
            <p:ph type="sldNum" sz="quarter" idx="11"/>
          </p:nvPr>
        </p:nvSpPr>
        <p:spPr/>
        <p:txBody>
          <a:bodyPr/>
          <a:lstStyle/>
          <a:p>
            <a:pPr>
              <a:defRPr/>
            </a:pPr>
            <a:fld id="{F53787F2-46A1-4F09-84C3-E5CA95CBE1D1}" type="slidenum">
              <a:rPr lang="en-US" smtClean="0"/>
              <a:pPr>
                <a:defRPr/>
              </a:pPr>
              <a:t>23</a:t>
            </a:fld>
            <a:endParaRPr lang="en-US"/>
          </a:p>
        </p:txBody>
      </p:sp>
    </p:spTree>
    <p:extLst>
      <p:ext uri="{BB962C8B-B14F-4D97-AF65-F5344CB8AC3E}">
        <p14:creationId xmlns:p14="http://schemas.microsoft.com/office/powerpoint/2010/main" val="2655402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EF4C642-FE78-4ECB-8E3D-5E132B10EA7F}" type="datetime1">
              <a:rPr lang="en-US" smtClean="0"/>
              <a:pPr>
                <a:defRPr/>
              </a:pPr>
              <a:t>11/16/19</a:t>
            </a:fld>
            <a:endParaRPr lang="en-US"/>
          </a:p>
        </p:txBody>
      </p:sp>
      <p:sp>
        <p:nvSpPr>
          <p:cNvPr id="5" name="Slide Number Placeholder 4"/>
          <p:cNvSpPr>
            <a:spLocks noGrp="1"/>
          </p:cNvSpPr>
          <p:nvPr>
            <p:ph type="sldNum" sz="quarter" idx="11"/>
          </p:nvPr>
        </p:nvSpPr>
        <p:spPr/>
        <p:txBody>
          <a:bodyPr/>
          <a:lstStyle/>
          <a:p>
            <a:pPr>
              <a:defRPr/>
            </a:pPr>
            <a:fld id="{F53787F2-46A1-4F09-84C3-E5CA95CBE1D1}" type="slidenum">
              <a:rPr lang="en-US" smtClean="0"/>
              <a:pPr>
                <a:defRPr/>
              </a:pPr>
              <a:t>24</a:t>
            </a:fld>
            <a:endParaRPr lang="en-US"/>
          </a:p>
        </p:txBody>
      </p:sp>
    </p:spTree>
    <p:extLst>
      <p:ext uri="{BB962C8B-B14F-4D97-AF65-F5344CB8AC3E}">
        <p14:creationId xmlns:p14="http://schemas.microsoft.com/office/powerpoint/2010/main" val="2588574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EF4C642-FE78-4ECB-8E3D-5E132B10EA7F}" type="datetime1">
              <a:rPr lang="en-US" smtClean="0"/>
              <a:pPr>
                <a:defRPr/>
              </a:pPr>
              <a:t>11/16/19</a:t>
            </a:fld>
            <a:endParaRPr lang="en-US"/>
          </a:p>
        </p:txBody>
      </p:sp>
      <p:sp>
        <p:nvSpPr>
          <p:cNvPr id="5" name="Slide Number Placeholder 4"/>
          <p:cNvSpPr>
            <a:spLocks noGrp="1"/>
          </p:cNvSpPr>
          <p:nvPr>
            <p:ph type="sldNum" sz="quarter" idx="11"/>
          </p:nvPr>
        </p:nvSpPr>
        <p:spPr/>
        <p:txBody>
          <a:bodyPr/>
          <a:lstStyle/>
          <a:p>
            <a:pPr>
              <a:defRPr/>
            </a:pPr>
            <a:fld id="{F53787F2-46A1-4F09-84C3-E5CA95CBE1D1}" type="slidenum">
              <a:rPr lang="en-US" smtClean="0"/>
              <a:pPr>
                <a:defRPr/>
              </a:pPr>
              <a:t>25</a:t>
            </a:fld>
            <a:endParaRPr lang="en-US"/>
          </a:p>
        </p:txBody>
      </p:sp>
    </p:spTree>
    <p:extLst>
      <p:ext uri="{BB962C8B-B14F-4D97-AF65-F5344CB8AC3E}">
        <p14:creationId xmlns:p14="http://schemas.microsoft.com/office/powerpoint/2010/main" val="172463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EF4C642-FE78-4ECB-8E3D-5E132B10EA7F}" type="datetime1">
              <a:rPr lang="en-US" smtClean="0"/>
              <a:pPr>
                <a:defRPr/>
              </a:pPr>
              <a:t>11/16/19</a:t>
            </a:fld>
            <a:endParaRPr lang="en-US"/>
          </a:p>
        </p:txBody>
      </p:sp>
      <p:sp>
        <p:nvSpPr>
          <p:cNvPr id="5" name="Slide Number Placeholder 4"/>
          <p:cNvSpPr>
            <a:spLocks noGrp="1"/>
          </p:cNvSpPr>
          <p:nvPr>
            <p:ph type="sldNum" sz="quarter" idx="11"/>
          </p:nvPr>
        </p:nvSpPr>
        <p:spPr/>
        <p:txBody>
          <a:bodyPr/>
          <a:lstStyle/>
          <a:p>
            <a:pPr>
              <a:defRPr/>
            </a:pPr>
            <a:fld id="{F53787F2-46A1-4F09-84C3-E5CA95CBE1D1}" type="slidenum">
              <a:rPr lang="en-US" smtClean="0"/>
              <a:pPr>
                <a:defRPr/>
              </a:pPr>
              <a:t>2</a:t>
            </a:fld>
            <a:endParaRPr lang="en-US"/>
          </a:p>
        </p:txBody>
      </p:sp>
    </p:spTree>
    <p:extLst>
      <p:ext uri="{BB962C8B-B14F-4D97-AF65-F5344CB8AC3E}">
        <p14:creationId xmlns:p14="http://schemas.microsoft.com/office/powerpoint/2010/main" val="4133716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EF4C642-FE78-4ECB-8E3D-5E132B10EA7F}" type="datetime1">
              <a:rPr lang="en-US" smtClean="0"/>
              <a:pPr>
                <a:defRPr/>
              </a:pPr>
              <a:t>11/16/19</a:t>
            </a:fld>
            <a:endParaRPr lang="en-US"/>
          </a:p>
        </p:txBody>
      </p:sp>
      <p:sp>
        <p:nvSpPr>
          <p:cNvPr id="5" name="Slide Number Placeholder 4"/>
          <p:cNvSpPr>
            <a:spLocks noGrp="1"/>
          </p:cNvSpPr>
          <p:nvPr>
            <p:ph type="sldNum" sz="quarter" idx="11"/>
          </p:nvPr>
        </p:nvSpPr>
        <p:spPr/>
        <p:txBody>
          <a:bodyPr/>
          <a:lstStyle/>
          <a:p>
            <a:pPr>
              <a:defRPr/>
            </a:pPr>
            <a:fld id="{F53787F2-46A1-4F09-84C3-E5CA95CBE1D1}" type="slidenum">
              <a:rPr lang="en-US" smtClean="0"/>
              <a:pPr>
                <a:defRPr/>
              </a:pPr>
              <a:t>26</a:t>
            </a:fld>
            <a:endParaRPr lang="en-US"/>
          </a:p>
        </p:txBody>
      </p:sp>
    </p:spTree>
    <p:extLst>
      <p:ext uri="{BB962C8B-B14F-4D97-AF65-F5344CB8AC3E}">
        <p14:creationId xmlns:p14="http://schemas.microsoft.com/office/powerpoint/2010/main" val="232958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EF4C642-FE78-4ECB-8E3D-5E132B10EA7F}" type="datetime1">
              <a:rPr lang="en-US" smtClean="0"/>
              <a:pPr>
                <a:defRPr/>
              </a:pPr>
              <a:t>11/16/19</a:t>
            </a:fld>
            <a:endParaRPr lang="en-US"/>
          </a:p>
        </p:txBody>
      </p:sp>
      <p:sp>
        <p:nvSpPr>
          <p:cNvPr id="5" name="Slide Number Placeholder 4"/>
          <p:cNvSpPr>
            <a:spLocks noGrp="1"/>
          </p:cNvSpPr>
          <p:nvPr>
            <p:ph type="sldNum" sz="quarter" idx="11"/>
          </p:nvPr>
        </p:nvSpPr>
        <p:spPr/>
        <p:txBody>
          <a:bodyPr/>
          <a:lstStyle/>
          <a:p>
            <a:pPr>
              <a:defRPr/>
            </a:pPr>
            <a:fld id="{F53787F2-46A1-4F09-84C3-E5CA95CBE1D1}" type="slidenum">
              <a:rPr lang="en-US" smtClean="0"/>
              <a:pPr>
                <a:defRPr/>
              </a:pPr>
              <a:t>3</a:t>
            </a:fld>
            <a:endParaRPr lang="en-US"/>
          </a:p>
        </p:txBody>
      </p:sp>
    </p:spTree>
    <p:extLst>
      <p:ext uri="{BB962C8B-B14F-4D97-AF65-F5344CB8AC3E}">
        <p14:creationId xmlns:p14="http://schemas.microsoft.com/office/powerpoint/2010/main" val="3128425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EF4C642-FE78-4ECB-8E3D-5E132B10EA7F}" type="datetime1">
              <a:rPr lang="en-US" smtClean="0"/>
              <a:pPr>
                <a:defRPr/>
              </a:pPr>
              <a:t>11/16/19</a:t>
            </a:fld>
            <a:endParaRPr lang="en-US"/>
          </a:p>
        </p:txBody>
      </p:sp>
      <p:sp>
        <p:nvSpPr>
          <p:cNvPr id="5" name="Slide Number Placeholder 4"/>
          <p:cNvSpPr>
            <a:spLocks noGrp="1"/>
          </p:cNvSpPr>
          <p:nvPr>
            <p:ph type="sldNum" sz="quarter" idx="11"/>
          </p:nvPr>
        </p:nvSpPr>
        <p:spPr/>
        <p:txBody>
          <a:bodyPr/>
          <a:lstStyle/>
          <a:p>
            <a:pPr>
              <a:defRPr/>
            </a:pPr>
            <a:fld id="{F53787F2-46A1-4F09-84C3-E5CA95CBE1D1}" type="slidenum">
              <a:rPr lang="en-US" smtClean="0"/>
              <a:pPr>
                <a:defRPr/>
              </a:pPr>
              <a:t>4</a:t>
            </a:fld>
            <a:endParaRPr lang="en-US"/>
          </a:p>
        </p:txBody>
      </p:sp>
    </p:spTree>
    <p:extLst>
      <p:ext uri="{BB962C8B-B14F-4D97-AF65-F5344CB8AC3E}">
        <p14:creationId xmlns:p14="http://schemas.microsoft.com/office/powerpoint/2010/main" val="2342556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EF4C642-FE78-4ECB-8E3D-5E132B10EA7F}" type="datetime1">
              <a:rPr lang="en-US" smtClean="0"/>
              <a:pPr>
                <a:defRPr/>
              </a:pPr>
              <a:t>11/16/19</a:t>
            </a:fld>
            <a:endParaRPr lang="en-US"/>
          </a:p>
        </p:txBody>
      </p:sp>
      <p:sp>
        <p:nvSpPr>
          <p:cNvPr id="5" name="Slide Number Placeholder 4"/>
          <p:cNvSpPr>
            <a:spLocks noGrp="1"/>
          </p:cNvSpPr>
          <p:nvPr>
            <p:ph type="sldNum" sz="quarter" idx="11"/>
          </p:nvPr>
        </p:nvSpPr>
        <p:spPr/>
        <p:txBody>
          <a:bodyPr/>
          <a:lstStyle/>
          <a:p>
            <a:pPr>
              <a:defRPr/>
            </a:pPr>
            <a:fld id="{F53787F2-46A1-4F09-84C3-E5CA95CBE1D1}" type="slidenum">
              <a:rPr lang="en-US" smtClean="0"/>
              <a:pPr>
                <a:defRPr/>
              </a:pPr>
              <a:t>8</a:t>
            </a:fld>
            <a:endParaRPr lang="en-US"/>
          </a:p>
        </p:txBody>
      </p:sp>
    </p:spTree>
    <p:extLst>
      <p:ext uri="{BB962C8B-B14F-4D97-AF65-F5344CB8AC3E}">
        <p14:creationId xmlns:p14="http://schemas.microsoft.com/office/powerpoint/2010/main" val="1120536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EF4C642-FE78-4ECB-8E3D-5E132B10EA7F}" type="datetime1">
              <a:rPr lang="en-US" smtClean="0"/>
              <a:pPr>
                <a:defRPr/>
              </a:pPr>
              <a:t>11/16/19</a:t>
            </a:fld>
            <a:endParaRPr lang="en-US"/>
          </a:p>
        </p:txBody>
      </p:sp>
      <p:sp>
        <p:nvSpPr>
          <p:cNvPr id="5" name="Slide Number Placeholder 4"/>
          <p:cNvSpPr>
            <a:spLocks noGrp="1"/>
          </p:cNvSpPr>
          <p:nvPr>
            <p:ph type="sldNum" sz="quarter" idx="11"/>
          </p:nvPr>
        </p:nvSpPr>
        <p:spPr/>
        <p:txBody>
          <a:bodyPr/>
          <a:lstStyle/>
          <a:p>
            <a:pPr>
              <a:defRPr/>
            </a:pPr>
            <a:fld id="{F53787F2-46A1-4F09-84C3-E5CA95CBE1D1}" type="slidenum">
              <a:rPr lang="en-US" smtClean="0"/>
              <a:pPr>
                <a:defRPr/>
              </a:pPr>
              <a:t>9</a:t>
            </a:fld>
            <a:endParaRPr lang="en-US"/>
          </a:p>
        </p:txBody>
      </p:sp>
    </p:spTree>
    <p:extLst>
      <p:ext uri="{BB962C8B-B14F-4D97-AF65-F5344CB8AC3E}">
        <p14:creationId xmlns:p14="http://schemas.microsoft.com/office/powerpoint/2010/main" val="140714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EF4C642-FE78-4ECB-8E3D-5E132B10EA7F}" type="datetime1">
              <a:rPr lang="en-US" smtClean="0"/>
              <a:pPr>
                <a:defRPr/>
              </a:pPr>
              <a:t>11/16/19</a:t>
            </a:fld>
            <a:endParaRPr lang="en-US"/>
          </a:p>
        </p:txBody>
      </p:sp>
      <p:sp>
        <p:nvSpPr>
          <p:cNvPr id="5" name="Slide Number Placeholder 4"/>
          <p:cNvSpPr>
            <a:spLocks noGrp="1"/>
          </p:cNvSpPr>
          <p:nvPr>
            <p:ph type="sldNum" sz="quarter" idx="11"/>
          </p:nvPr>
        </p:nvSpPr>
        <p:spPr/>
        <p:txBody>
          <a:bodyPr/>
          <a:lstStyle/>
          <a:p>
            <a:pPr>
              <a:defRPr/>
            </a:pPr>
            <a:fld id="{F53787F2-46A1-4F09-84C3-E5CA95CBE1D1}" type="slidenum">
              <a:rPr lang="en-US" smtClean="0"/>
              <a:pPr>
                <a:defRPr/>
              </a:pPr>
              <a:t>10</a:t>
            </a:fld>
            <a:endParaRPr lang="en-US"/>
          </a:p>
        </p:txBody>
      </p:sp>
    </p:spTree>
    <p:extLst>
      <p:ext uri="{BB962C8B-B14F-4D97-AF65-F5344CB8AC3E}">
        <p14:creationId xmlns:p14="http://schemas.microsoft.com/office/powerpoint/2010/main" val="179869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EF4C642-FE78-4ECB-8E3D-5E132B10EA7F}" type="datetime1">
              <a:rPr lang="en-US" smtClean="0"/>
              <a:pPr>
                <a:defRPr/>
              </a:pPr>
              <a:t>11/16/19</a:t>
            </a:fld>
            <a:endParaRPr lang="en-US"/>
          </a:p>
        </p:txBody>
      </p:sp>
      <p:sp>
        <p:nvSpPr>
          <p:cNvPr id="5" name="Slide Number Placeholder 4"/>
          <p:cNvSpPr>
            <a:spLocks noGrp="1"/>
          </p:cNvSpPr>
          <p:nvPr>
            <p:ph type="sldNum" sz="quarter" idx="11"/>
          </p:nvPr>
        </p:nvSpPr>
        <p:spPr/>
        <p:txBody>
          <a:bodyPr/>
          <a:lstStyle/>
          <a:p>
            <a:pPr>
              <a:defRPr/>
            </a:pPr>
            <a:fld id="{F53787F2-46A1-4F09-84C3-E5CA95CBE1D1}" type="slidenum">
              <a:rPr lang="en-US" smtClean="0"/>
              <a:pPr>
                <a:defRPr/>
              </a:pPr>
              <a:t>11</a:t>
            </a:fld>
            <a:endParaRPr lang="en-US"/>
          </a:p>
        </p:txBody>
      </p:sp>
    </p:spTree>
    <p:extLst>
      <p:ext uri="{BB962C8B-B14F-4D97-AF65-F5344CB8AC3E}">
        <p14:creationId xmlns:p14="http://schemas.microsoft.com/office/powerpoint/2010/main" val="5325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EF4C642-FE78-4ECB-8E3D-5E132B10EA7F}" type="datetime1">
              <a:rPr lang="en-US" smtClean="0"/>
              <a:pPr>
                <a:defRPr/>
              </a:pPr>
              <a:t>11/16/19</a:t>
            </a:fld>
            <a:endParaRPr lang="en-US"/>
          </a:p>
        </p:txBody>
      </p:sp>
      <p:sp>
        <p:nvSpPr>
          <p:cNvPr id="5" name="Slide Number Placeholder 4"/>
          <p:cNvSpPr>
            <a:spLocks noGrp="1"/>
          </p:cNvSpPr>
          <p:nvPr>
            <p:ph type="sldNum" sz="quarter" idx="11"/>
          </p:nvPr>
        </p:nvSpPr>
        <p:spPr/>
        <p:txBody>
          <a:bodyPr/>
          <a:lstStyle/>
          <a:p>
            <a:pPr>
              <a:defRPr/>
            </a:pPr>
            <a:fld id="{F53787F2-46A1-4F09-84C3-E5CA95CBE1D1}" type="slidenum">
              <a:rPr lang="en-US" smtClean="0"/>
              <a:pPr>
                <a:defRPr/>
              </a:pPr>
              <a:t>12</a:t>
            </a:fld>
            <a:endParaRPr lang="en-US"/>
          </a:p>
        </p:txBody>
      </p:sp>
    </p:spTree>
    <p:extLst>
      <p:ext uri="{BB962C8B-B14F-4D97-AF65-F5344CB8AC3E}">
        <p14:creationId xmlns:p14="http://schemas.microsoft.com/office/powerpoint/2010/main" val="453365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 2012 John Wiley &amp; Sons, Inc. All rights reserved.</a:t>
            </a:r>
          </a:p>
        </p:txBody>
      </p:sp>
      <p:sp>
        <p:nvSpPr>
          <p:cNvPr id="6" name="Slide Number Placeholder 5"/>
          <p:cNvSpPr>
            <a:spLocks noGrp="1"/>
          </p:cNvSpPr>
          <p:nvPr>
            <p:ph type="sldNum" sz="quarter" idx="12"/>
          </p:nvPr>
        </p:nvSpPr>
        <p:spPr/>
        <p:txBody>
          <a:bodyPr/>
          <a:lstStyle>
            <a:lvl1pPr>
              <a:defRPr/>
            </a:lvl1pPr>
          </a:lstStyle>
          <a:p>
            <a:pPr>
              <a:defRPr/>
            </a:pPr>
            <a:fld id="{18F5EF67-5D64-48D3-94F2-1C9B77077D66}" type="slidenum">
              <a:rPr lang="en-US"/>
              <a:pPr>
                <a:defRPr/>
              </a:pPr>
              <a:t>‹#›</a:t>
            </a:fld>
            <a:endParaRPr lang="en-US"/>
          </a:p>
        </p:txBody>
      </p:sp>
    </p:spTree>
    <p:extLst>
      <p:ext uri="{BB962C8B-B14F-4D97-AF65-F5344CB8AC3E}">
        <p14:creationId xmlns:p14="http://schemas.microsoft.com/office/powerpoint/2010/main" val="74391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 2012 John Wiley &amp; Sons, Inc. All rights reserved.</a:t>
            </a:r>
          </a:p>
        </p:txBody>
      </p:sp>
      <p:sp>
        <p:nvSpPr>
          <p:cNvPr id="6" name="Slide Number Placeholder 5"/>
          <p:cNvSpPr>
            <a:spLocks noGrp="1"/>
          </p:cNvSpPr>
          <p:nvPr>
            <p:ph type="sldNum" sz="quarter" idx="12"/>
          </p:nvPr>
        </p:nvSpPr>
        <p:spPr/>
        <p:txBody>
          <a:bodyPr/>
          <a:lstStyle>
            <a:lvl1pPr>
              <a:defRPr/>
            </a:lvl1pPr>
          </a:lstStyle>
          <a:p>
            <a:pPr>
              <a:defRPr/>
            </a:pPr>
            <a:fld id="{AADC32C6-C007-44B7-95E7-064CDF05CB8B}" type="slidenum">
              <a:rPr lang="en-US"/>
              <a:pPr>
                <a:defRPr/>
              </a:pPr>
              <a:t>‹#›</a:t>
            </a:fld>
            <a:endParaRPr lang="en-US"/>
          </a:p>
        </p:txBody>
      </p:sp>
    </p:spTree>
    <p:extLst>
      <p:ext uri="{BB962C8B-B14F-4D97-AF65-F5344CB8AC3E}">
        <p14:creationId xmlns:p14="http://schemas.microsoft.com/office/powerpoint/2010/main" val="3804867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 2012 John Wiley &amp; Sons, Inc. All rights reserved.</a:t>
            </a:r>
          </a:p>
        </p:txBody>
      </p:sp>
      <p:sp>
        <p:nvSpPr>
          <p:cNvPr id="6" name="Slide Number Placeholder 5"/>
          <p:cNvSpPr>
            <a:spLocks noGrp="1"/>
          </p:cNvSpPr>
          <p:nvPr>
            <p:ph type="sldNum" sz="quarter" idx="12"/>
          </p:nvPr>
        </p:nvSpPr>
        <p:spPr/>
        <p:txBody>
          <a:bodyPr/>
          <a:lstStyle>
            <a:lvl1pPr>
              <a:defRPr/>
            </a:lvl1pPr>
          </a:lstStyle>
          <a:p>
            <a:pPr>
              <a:defRPr/>
            </a:pPr>
            <a:fld id="{71DD9940-5A62-491E-B2CB-B729900FE903}" type="slidenum">
              <a:rPr lang="en-US"/>
              <a:pPr>
                <a:defRPr/>
              </a:pPr>
              <a:t>‹#›</a:t>
            </a:fld>
            <a:endParaRPr lang="en-US"/>
          </a:p>
        </p:txBody>
      </p:sp>
    </p:spTree>
    <p:extLst>
      <p:ext uri="{BB962C8B-B14F-4D97-AF65-F5344CB8AC3E}">
        <p14:creationId xmlns:p14="http://schemas.microsoft.com/office/powerpoint/2010/main" val="85926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371601"/>
            <a:ext cx="8829675"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771525" y="3505200"/>
            <a:ext cx="72009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 2012 John Wiley &amp; Sons, Inc. All rights reserved.</a:t>
            </a:r>
          </a:p>
        </p:txBody>
      </p:sp>
      <p:sp>
        <p:nvSpPr>
          <p:cNvPr id="6" name="Slide Number Placeholder 5"/>
          <p:cNvSpPr>
            <a:spLocks noGrp="1"/>
          </p:cNvSpPr>
          <p:nvPr>
            <p:ph type="sldNum" sz="quarter" idx="12"/>
          </p:nvPr>
        </p:nvSpPr>
        <p:spPr/>
        <p:txBody>
          <a:bodyPr/>
          <a:lstStyle/>
          <a:p>
            <a:pPr>
              <a:defRPr/>
            </a:pPr>
            <a:fld id="{A1CCDDB1-C9DA-43BA-A6A8-A4E88266239B}" type="slidenum">
              <a:rPr lang="en-US" smtClean="0"/>
              <a:pPr>
                <a:defRPr/>
              </a:pPr>
              <a:t>‹#›</a:t>
            </a:fld>
            <a:endParaRPr lang="en-US"/>
          </a:p>
        </p:txBody>
      </p:sp>
      <p:cxnSp>
        <p:nvCxnSpPr>
          <p:cNvPr id="8" name="Straight Connector 7"/>
          <p:cNvCxnSpPr/>
          <p:nvPr/>
        </p:nvCxnSpPr>
        <p:spPr>
          <a:xfrm>
            <a:off x="771525" y="3398520"/>
            <a:ext cx="88296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 2012 John Wiley &amp; Sons, Inc. All rights reserved.</a:t>
            </a:r>
          </a:p>
        </p:txBody>
      </p:sp>
      <p:sp>
        <p:nvSpPr>
          <p:cNvPr id="6" name="Slide Number Placeholder 5"/>
          <p:cNvSpPr>
            <a:spLocks noGrp="1"/>
          </p:cNvSpPr>
          <p:nvPr>
            <p:ph type="sldNum" sz="quarter" idx="12"/>
          </p:nvPr>
        </p:nvSpPr>
        <p:spPr/>
        <p:txBody>
          <a:bodyPr/>
          <a:lstStyle/>
          <a:p>
            <a:pPr>
              <a:defRPr/>
            </a:pPr>
            <a:fld id="{709330D2-4AD2-4785-AACB-CFEF787BA04A}"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2602" y="2362201"/>
            <a:ext cx="874395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812602" y="4626865"/>
            <a:ext cx="874395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 2012 John Wiley &amp; Sons, Inc. All rights reserved.</a:t>
            </a:r>
          </a:p>
        </p:txBody>
      </p:sp>
      <p:sp>
        <p:nvSpPr>
          <p:cNvPr id="6" name="Slide Number Placeholder 5"/>
          <p:cNvSpPr>
            <a:spLocks noGrp="1"/>
          </p:cNvSpPr>
          <p:nvPr>
            <p:ph type="sldNum" sz="quarter" idx="12"/>
          </p:nvPr>
        </p:nvSpPr>
        <p:spPr/>
        <p:txBody>
          <a:bodyPr/>
          <a:lstStyle/>
          <a:p>
            <a:pPr>
              <a:defRPr/>
            </a:pPr>
            <a:fld id="{CDAA36F8-8F8D-4A09-97B5-D874BD5129F3}" type="slidenum">
              <a:rPr lang="en-US" smtClean="0"/>
              <a:pPr>
                <a:defRPr/>
              </a:pPr>
              <a:t>‹#›</a:t>
            </a:fld>
            <a:endParaRPr lang="en-US"/>
          </a:p>
        </p:txBody>
      </p:sp>
      <p:cxnSp>
        <p:nvCxnSpPr>
          <p:cNvPr id="7" name="Straight Connector 6"/>
          <p:cNvCxnSpPr/>
          <p:nvPr/>
        </p:nvCxnSpPr>
        <p:spPr>
          <a:xfrm>
            <a:off x="822960" y="4599432"/>
            <a:ext cx="88296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73352"/>
            <a:ext cx="4543425"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29225" y="1673352"/>
            <a:ext cx="4543425"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 2012 John Wiley &amp; Sons, Inc. All rights reserved.</a:t>
            </a:r>
          </a:p>
        </p:txBody>
      </p:sp>
      <p:sp>
        <p:nvSpPr>
          <p:cNvPr id="7" name="Slide Number Placeholder 6"/>
          <p:cNvSpPr>
            <a:spLocks noGrp="1"/>
          </p:cNvSpPr>
          <p:nvPr>
            <p:ph type="sldNum" sz="quarter" idx="12"/>
          </p:nvPr>
        </p:nvSpPr>
        <p:spPr/>
        <p:txBody>
          <a:bodyPr/>
          <a:lstStyle/>
          <a:p>
            <a:pPr>
              <a:defRPr/>
            </a:pPr>
            <a:fld id="{65979DA4-8FC0-47A2-9FBD-49AE54169E8F}"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14350" y="1676400"/>
            <a:ext cx="442341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438400"/>
            <a:ext cx="442341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49240" y="1676400"/>
            <a:ext cx="442341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49240" y="2438400"/>
            <a:ext cx="442341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 2012 John Wiley &amp; Sons, Inc. All rights reserved.</a:t>
            </a:r>
          </a:p>
        </p:txBody>
      </p:sp>
      <p:sp>
        <p:nvSpPr>
          <p:cNvPr id="9" name="Slide Number Placeholder 8"/>
          <p:cNvSpPr>
            <a:spLocks noGrp="1"/>
          </p:cNvSpPr>
          <p:nvPr>
            <p:ph type="sldNum" sz="quarter" idx="12"/>
          </p:nvPr>
        </p:nvSpPr>
        <p:spPr/>
        <p:txBody>
          <a:bodyPr/>
          <a:lstStyle/>
          <a:p>
            <a:pPr>
              <a:defRPr/>
            </a:pPr>
            <a:fld id="{A1E7D8DA-D83F-4637-8353-20B3EDA8EBA4}" type="slidenum">
              <a:rPr lang="en-US" smtClean="0"/>
              <a:pPr>
                <a:defRPr/>
              </a:pPr>
              <a:t>‹#›</a:t>
            </a:fld>
            <a:endParaRPr lang="en-US"/>
          </a:p>
        </p:txBody>
      </p:sp>
      <p:cxnSp>
        <p:nvCxnSpPr>
          <p:cNvPr id="11" name="Straight Connector 10"/>
          <p:cNvCxnSpPr/>
          <p:nvPr/>
        </p:nvCxnSpPr>
        <p:spPr>
          <a:xfrm rot="5400000">
            <a:off x="2789367" y="4045774"/>
            <a:ext cx="4709160" cy="89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 2012 John Wiley &amp; Sons, Inc. All rights reserved.</a:t>
            </a:r>
          </a:p>
        </p:txBody>
      </p:sp>
      <p:sp>
        <p:nvSpPr>
          <p:cNvPr id="5" name="Slide Number Placeholder 4"/>
          <p:cNvSpPr>
            <a:spLocks noGrp="1"/>
          </p:cNvSpPr>
          <p:nvPr>
            <p:ph type="sldNum" sz="quarter" idx="12"/>
          </p:nvPr>
        </p:nvSpPr>
        <p:spPr/>
        <p:txBody>
          <a:bodyPr/>
          <a:lstStyle/>
          <a:p>
            <a:pPr>
              <a:defRPr/>
            </a:pPr>
            <a:fld id="{5E2E070C-91D3-43E0-924A-A64D49FCB2B0}"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 2012 John Wiley &amp; Sons, Inc. All rights reserved.</a:t>
            </a:r>
          </a:p>
        </p:txBody>
      </p:sp>
      <p:sp>
        <p:nvSpPr>
          <p:cNvPr id="4" name="Slide Number Placeholder 3"/>
          <p:cNvSpPr>
            <a:spLocks noGrp="1"/>
          </p:cNvSpPr>
          <p:nvPr>
            <p:ph type="sldNum" sz="quarter" idx="12"/>
          </p:nvPr>
        </p:nvSpPr>
        <p:spPr/>
        <p:txBody>
          <a:bodyPr/>
          <a:lstStyle/>
          <a:p>
            <a:pPr>
              <a:defRPr/>
            </a:pPr>
            <a:fld id="{53D6AB0F-42B4-4360-BE69-38710DC1A659}"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792080"/>
            <a:ext cx="240715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343275" y="792080"/>
            <a:ext cx="6429375"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1" y="2130553"/>
            <a:ext cx="240715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 2012 John Wiley &amp; Sons, Inc. All rights reserved.</a:t>
            </a:r>
          </a:p>
        </p:txBody>
      </p:sp>
      <p:sp>
        <p:nvSpPr>
          <p:cNvPr id="7" name="Slide Number Placeholder 6"/>
          <p:cNvSpPr>
            <a:spLocks noGrp="1"/>
          </p:cNvSpPr>
          <p:nvPr>
            <p:ph type="sldNum" sz="quarter" idx="12"/>
          </p:nvPr>
        </p:nvSpPr>
        <p:spPr/>
        <p:txBody>
          <a:bodyPr/>
          <a:lstStyle/>
          <a:p>
            <a:pPr>
              <a:defRPr/>
            </a:pPr>
            <a:fld id="{E4A56854-B8DA-429A-B618-17A842277B86}" type="slidenum">
              <a:rPr lang="en-US" smtClean="0"/>
              <a:pPr>
                <a:defRPr/>
              </a:pPr>
              <a:t>‹#›</a:t>
            </a:fld>
            <a:endParaRPr lang="en-US"/>
          </a:p>
        </p:txBody>
      </p:sp>
      <p:cxnSp>
        <p:nvCxnSpPr>
          <p:cNvPr id="9" name="Straight Connector 8"/>
          <p:cNvCxnSpPr/>
          <p:nvPr/>
        </p:nvCxnSpPr>
        <p:spPr>
          <a:xfrm rot="5400000">
            <a:off x="333860" y="3580107"/>
            <a:ext cx="5577840" cy="17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 2012 John Wiley &amp; Sons, Inc. All rights reserved.</a:t>
            </a:r>
          </a:p>
        </p:txBody>
      </p:sp>
      <p:sp>
        <p:nvSpPr>
          <p:cNvPr id="6" name="Slide Number Placeholder 5"/>
          <p:cNvSpPr>
            <a:spLocks noGrp="1"/>
          </p:cNvSpPr>
          <p:nvPr>
            <p:ph type="sldNum" sz="quarter" idx="12"/>
          </p:nvPr>
        </p:nvSpPr>
        <p:spPr/>
        <p:txBody>
          <a:bodyPr/>
          <a:lstStyle>
            <a:lvl1pPr>
              <a:defRPr/>
            </a:lvl1pPr>
          </a:lstStyle>
          <a:p>
            <a:pPr>
              <a:defRPr/>
            </a:pPr>
            <a:fld id="{D0F2D13E-9D00-406B-80CA-75B8BEEFD6A3}" type="slidenum">
              <a:rPr lang="en-US"/>
              <a:pPr>
                <a:defRPr/>
              </a:pPr>
              <a:t>‹#›</a:t>
            </a:fld>
            <a:endParaRPr lang="en-US"/>
          </a:p>
        </p:txBody>
      </p:sp>
    </p:spTree>
    <p:extLst>
      <p:ext uri="{BB962C8B-B14F-4D97-AF65-F5344CB8AC3E}">
        <p14:creationId xmlns:p14="http://schemas.microsoft.com/office/powerpoint/2010/main" val="1939935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792480"/>
            <a:ext cx="2410515"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215936" y="838201"/>
            <a:ext cx="6642439"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14350" y="2133600"/>
            <a:ext cx="240715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 2012 John Wiley &amp; Sons, Inc. All rights reserved.</a:t>
            </a:r>
          </a:p>
        </p:txBody>
      </p:sp>
      <p:sp>
        <p:nvSpPr>
          <p:cNvPr id="7" name="Slide Number Placeholder 6"/>
          <p:cNvSpPr>
            <a:spLocks noGrp="1"/>
          </p:cNvSpPr>
          <p:nvPr>
            <p:ph type="sldNum" sz="quarter" idx="12"/>
          </p:nvPr>
        </p:nvSpPr>
        <p:spPr/>
        <p:txBody>
          <a:bodyPr/>
          <a:lstStyle/>
          <a:p>
            <a:pPr>
              <a:defRPr/>
            </a:pPr>
            <a:fld id="{AEE19395-97E4-48F7-9C93-5E45F9BBE5D8}"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 2012 John Wiley &amp; Sons, Inc. All rights reserved.</a:t>
            </a:r>
          </a:p>
        </p:txBody>
      </p:sp>
      <p:sp>
        <p:nvSpPr>
          <p:cNvPr id="6" name="Slide Number Placeholder 5"/>
          <p:cNvSpPr>
            <a:spLocks noGrp="1"/>
          </p:cNvSpPr>
          <p:nvPr>
            <p:ph type="sldNum" sz="quarter" idx="12"/>
          </p:nvPr>
        </p:nvSpPr>
        <p:spPr/>
        <p:txBody>
          <a:bodyPr/>
          <a:lstStyle/>
          <a:p>
            <a:pPr>
              <a:defRPr/>
            </a:pPr>
            <a:fld id="{595F5ACC-1C1C-4E2A-B037-F828A794C9E9}"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609600"/>
            <a:ext cx="2314575"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514350" y="609600"/>
            <a:ext cx="6772275"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 2012 John Wiley &amp; Sons, Inc. All rights reserved.</a:t>
            </a:r>
          </a:p>
        </p:txBody>
      </p:sp>
      <p:sp>
        <p:nvSpPr>
          <p:cNvPr id="6" name="Slide Number Placeholder 5"/>
          <p:cNvSpPr>
            <a:spLocks noGrp="1"/>
          </p:cNvSpPr>
          <p:nvPr>
            <p:ph type="sldNum" sz="quarter" idx="12"/>
          </p:nvPr>
        </p:nvSpPr>
        <p:spPr/>
        <p:txBody>
          <a:bodyPr/>
          <a:lstStyle/>
          <a:p>
            <a:pPr>
              <a:defRPr/>
            </a:pPr>
            <a:fld id="{49B3FB1D-FAA4-474C-8BAE-A8F803B81D5C}"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r>
              <a:rPr lang="en-US"/>
              <a:t>© 2012 John Wiley &amp; Sons, Inc. All rights reserved.</a:t>
            </a:r>
          </a:p>
        </p:txBody>
      </p:sp>
      <p:sp>
        <p:nvSpPr>
          <p:cNvPr id="5" name="Rectangle 4"/>
          <p:cNvSpPr>
            <a:spLocks noGrp="1" noChangeArrowheads="1"/>
          </p:cNvSpPr>
          <p:nvPr>
            <p:ph type="sldNum" sz="quarter" idx="12"/>
          </p:nvPr>
        </p:nvSpPr>
        <p:spPr>
          <a:ln/>
        </p:spPr>
        <p:txBody>
          <a:bodyPr/>
          <a:lstStyle>
            <a:lvl1pPr>
              <a:defRPr/>
            </a:lvl1pPr>
          </a:lstStyle>
          <a:p>
            <a:pPr>
              <a:defRPr/>
            </a:pPr>
            <a:fld id="{18B02964-12DB-4824-8AE8-C7E0CDF3BF23}" type="slidenum">
              <a:rPr lang="en-US"/>
              <a:pPr>
                <a:defRPr/>
              </a:pPr>
              <a:t>‹#›</a:t>
            </a:fld>
            <a:endParaRPr lang="en-US"/>
          </a:p>
        </p:txBody>
      </p:sp>
    </p:spTree>
    <p:extLst>
      <p:ext uri="{BB962C8B-B14F-4D97-AF65-F5344CB8AC3E}">
        <p14:creationId xmlns:p14="http://schemas.microsoft.com/office/powerpoint/2010/main" val="1302666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72"/>
        <p:cNvGrpSpPr/>
        <p:nvPr/>
      </p:nvGrpSpPr>
      <p:grpSpPr>
        <a:xfrm>
          <a:off x="0" y="0"/>
          <a:ext cx="0" cy="0"/>
          <a:chOff x="0" y="0"/>
          <a:chExt cx="0" cy="0"/>
        </a:xfrm>
      </p:grpSpPr>
      <p:sp>
        <p:nvSpPr>
          <p:cNvPr id="5" name="Shape 16"/>
          <p:cNvSpPr txBox="1">
            <a:spLocks noChangeArrowheads="1"/>
          </p:cNvSpPr>
          <p:nvPr userDrawn="1"/>
        </p:nvSpPr>
        <p:spPr bwMode="auto">
          <a:xfrm>
            <a:off x="2057400" y="6477001"/>
            <a:ext cx="805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buClr>
                <a:srgbClr val="000000"/>
              </a:buClr>
              <a:buSzPct val="25000"/>
              <a:buFont typeface="Verdana" panose="020B0604030504040204" pitchFamily="34" charset="0"/>
              <a:buNone/>
            </a:pPr>
            <a:r>
              <a:rPr lang="en-US" altLang="en-US" sz="1200" dirty="0">
                <a:solidFill>
                  <a:srgbClr val="000000"/>
                </a:solidFill>
                <a:latin typeface="Verdana" panose="020B0604030504040204" pitchFamily="34" charset="0"/>
                <a:sym typeface="Verdana" panose="020B0604030504040204" pitchFamily="34" charset="0"/>
              </a:rPr>
              <a:t>Copyright © 2018, 2014, 2011 Pearson Education, Inc. All Rights Reserved</a:t>
            </a:r>
          </a:p>
        </p:txBody>
      </p:sp>
      <p:sp>
        <p:nvSpPr>
          <p:cNvPr id="73" name="Shape 73"/>
          <p:cNvSpPr txBox="1">
            <a:spLocks noGrp="1"/>
          </p:cNvSpPr>
          <p:nvPr>
            <p:ph type="title"/>
          </p:nvPr>
        </p:nvSpPr>
        <p:spPr>
          <a:xfrm>
            <a:off x="514350" y="215372"/>
            <a:ext cx="9258300" cy="1097279"/>
          </a:xfrm>
          <a:prstGeom prst="rect">
            <a:avLst/>
          </a:prstGeom>
          <a:noFill/>
          <a:ln>
            <a:noFill/>
          </a:ln>
        </p:spPr>
        <p:txBody>
          <a:bodyPr/>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4" name="Shape 74"/>
          <p:cNvSpPr txBox="1">
            <a:spLocks noGrp="1"/>
          </p:cNvSpPr>
          <p:nvPr>
            <p:ph type="body" idx="1"/>
          </p:nvPr>
        </p:nvSpPr>
        <p:spPr>
          <a:xfrm>
            <a:off x="514350" y="1600201"/>
            <a:ext cx="9258300" cy="2163763"/>
          </a:xfrm>
          <a:prstGeom prst="rect">
            <a:avLst/>
          </a:prstGeom>
          <a:noFill/>
          <a:ln>
            <a:noFill/>
          </a:ln>
        </p:spPr>
        <p:txBody>
          <a:bodyPr/>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dirty="0"/>
          </a:p>
        </p:txBody>
      </p:sp>
      <p:sp>
        <p:nvSpPr>
          <p:cNvPr id="75" name="Shape 75"/>
          <p:cNvSpPr txBox="1">
            <a:spLocks noGrp="1"/>
          </p:cNvSpPr>
          <p:nvPr>
            <p:ph type="body" idx="2"/>
          </p:nvPr>
        </p:nvSpPr>
        <p:spPr>
          <a:xfrm>
            <a:off x="514350" y="3962401"/>
            <a:ext cx="9258300" cy="2163763"/>
          </a:xfrm>
          <a:prstGeom prst="rect">
            <a:avLst/>
          </a:prstGeom>
          <a:noFill/>
          <a:ln>
            <a:noFill/>
          </a:ln>
        </p:spPr>
        <p:txBody>
          <a:bodyPr/>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21711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 2012 John Wiley &amp; Sons, Inc. All rights reserved.</a:t>
            </a:r>
          </a:p>
        </p:txBody>
      </p:sp>
      <p:sp>
        <p:nvSpPr>
          <p:cNvPr id="6" name="Slide Number Placeholder 5"/>
          <p:cNvSpPr>
            <a:spLocks noGrp="1"/>
          </p:cNvSpPr>
          <p:nvPr>
            <p:ph type="sldNum" sz="quarter" idx="12"/>
          </p:nvPr>
        </p:nvSpPr>
        <p:spPr/>
        <p:txBody>
          <a:bodyPr/>
          <a:lstStyle>
            <a:lvl1pPr>
              <a:defRPr/>
            </a:lvl1pPr>
          </a:lstStyle>
          <a:p>
            <a:pPr>
              <a:defRPr/>
            </a:pPr>
            <a:fld id="{4469E21C-D474-4796-8C6F-58D1E7BF8321}" type="slidenum">
              <a:rPr lang="en-US"/>
              <a:pPr>
                <a:defRPr/>
              </a:pPr>
              <a:t>‹#›</a:t>
            </a:fld>
            <a:endParaRPr lang="en-US"/>
          </a:p>
        </p:txBody>
      </p:sp>
    </p:spTree>
    <p:extLst>
      <p:ext uri="{BB962C8B-B14F-4D97-AF65-F5344CB8AC3E}">
        <p14:creationId xmlns:p14="http://schemas.microsoft.com/office/powerpoint/2010/main" val="140039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 2012 John Wiley &amp; Sons, Inc. All rights reserved.</a:t>
            </a:r>
          </a:p>
        </p:txBody>
      </p:sp>
      <p:sp>
        <p:nvSpPr>
          <p:cNvPr id="7" name="Slide Number Placeholder 5"/>
          <p:cNvSpPr>
            <a:spLocks noGrp="1"/>
          </p:cNvSpPr>
          <p:nvPr>
            <p:ph type="sldNum" sz="quarter" idx="12"/>
          </p:nvPr>
        </p:nvSpPr>
        <p:spPr/>
        <p:txBody>
          <a:bodyPr/>
          <a:lstStyle>
            <a:lvl1pPr>
              <a:defRPr/>
            </a:lvl1pPr>
          </a:lstStyle>
          <a:p>
            <a:pPr>
              <a:defRPr/>
            </a:pPr>
            <a:fld id="{0AF827E9-9B97-434E-ACDB-52DF821598E5}" type="slidenum">
              <a:rPr lang="en-US"/>
              <a:pPr>
                <a:defRPr/>
              </a:pPr>
              <a:t>‹#›</a:t>
            </a:fld>
            <a:endParaRPr lang="en-US"/>
          </a:p>
        </p:txBody>
      </p:sp>
    </p:spTree>
    <p:extLst>
      <p:ext uri="{BB962C8B-B14F-4D97-AF65-F5344CB8AC3E}">
        <p14:creationId xmlns:p14="http://schemas.microsoft.com/office/powerpoint/2010/main" val="7236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 2012 John Wiley &amp; Sons, Inc. All rights reserved.</a:t>
            </a:r>
          </a:p>
        </p:txBody>
      </p:sp>
      <p:sp>
        <p:nvSpPr>
          <p:cNvPr id="9" name="Slide Number Placeholder 5"/>
          <p:cNvSpPr>
            <a:spLocks noGrp="1"/>
          </p:cNvSpPr>
          <p:nvPr>
            <p:ph type="sldNum" sz="quarter" idx="12"/>
          </p:nvPr>
        </p:nvSpPr>
        <p:spPr/>
        <p:txBody>
          <a:bodyPr/>
          <a:lstStyle>
            <a:lvl1pPr>
              <a:defRPr/>
            </a:lvl1pPr>
          </a:lstStyle>
          <a:p>
            <a:pPr>
              <a:defRPr/>
            </a:pPr>
            <a:fld id="{C62E255C-715D-4489-BA73-F6F950D7095D}" type="slidenum">
              <a:rPr lang="en-US"/>
              <a:pPr>
                <a:defRPr/>
              </a:pPr>
              <a:t>‹#›</a:t>
            </a:fld>
            <a:endParaRPr lang="en-US"/>
          </a:p>
        </p:txBody>
      </p:sp>
    </p:spTree>
    <p:extLst>
      <p:ext uri="{BB962C8B-B14F-4D97-AF65-F5344CB8AC3E}">
        <p14:creationId xmlns:p14="http://schemas.microsoft.com/office/powerpoint/2010/main" val="217987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 2012 John Wiley &amp; Sons, Inc. All rights reserved.</a:t>
            </a:r>
          </a:p>
        </p:txBody>
      </p:sp>
      <p:sp>
        <p:nvSpPr>
          <p:cNvPr id="5" name="Slide Number Placeholder 5"/>
          <p:cNvSpPr>
            <a:spLocks noGrp="1"/>
          </p:cNvSpPr>
          <p:nvPr>
            <p:ph type="sldNum" sz="quarter" idx="12"/>
          </p:nvPr>
        </p:nvSpPr>
        <p:spPr/>
        <p:txBody>
          <a:bodyPr/>
          <a:lstStyle>
            <a:lvl1pPr>
              <a:defRPr/>
            </a:lvl1pPr>
          </a:lstStyle>
          <a:p>
            <a:pPr>
              <a:defRPr/>
            </a:pPr>
            <a:fld id="{DB98884A-3EB2-403B-9EF4-854532F58C31}" type="slidenum">
              <a:rPr lang="en-US"/>
              <a:pPr>
                <a:defRPr/>
              </a:pPr>
              <a:t>‹#›</a:t>
            </a:fld>
            <a:endParaRPr lang="en-US"/>
          </a:p>
        </p:txBody>
      </p:sp>
    </p:spTree>
    <p:extLst>
      <p:ext uri="{BB962C8B-B14F-4D97-AF65-F5344CB8AC3E}">
        <p14:creationId xmlns:p14="http://schemas.microsoft.com/office/powerpoint/2010/main" val="222550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 2012 John Wiley &amp; Sons, Inc. All rights reserved.</a:t>
            </a:r>
          </a:p>
        </p:txBody>
      </p:sp>
      <p:sp>
        <p:nvSpPr>
          <p:cNvPr id="4" name="Slide Number Placeholder 5"/>
          <p:cNvSpPr>
            <a:spLocks noGrp="1"/>
          </p:cNvSpPr>
          <p:nvPr>
            <p:ph type="sldNum" sz="quarter" idx="12"/>
          </p:nvPr>
        </p:nvSpPr>
        <p:spPr/>
        <p:txBody>
          <a:bodyPr/>
          <a:lstStyle>
            <a:lvl1pPr>
              <a:defRPr/>
            </a:lvl1pPr>
          </a:lstStyle>
          <a:p>
            <a:pPr>
              <a:defRPr/>
            </a:pPr>
            <a:fld id="{2D673A7F-26C8-4ECE-ACB8-D997FDA0BD95}" type="slidenum">
              <a:rPr lang="en-US"/>
              <a:pPr>
                <a:defRPr/>
              </a:pPr>
              <a:t>‹#›</a:t>
            </a:fld>
            <a:endParaRPr lang="en-US"/>
          </a:p>
        </p:txBody>
      </p:sp>
    </p:spTree>
    <p:extLst>
      <p:ext uri="{BB962C8B-B14F-4D97-AF65-F5344CB8AC3E}">
        <p14:creationId xmlns:p14="http://schemas.microsoft.com/office/powerpoint/2010/main" val="397352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 2012 John Wiley &amp; Sons, Inc. All rights reserved.</a:t>
            </a:r>
          </a:p>
        </p:txBody>
      </p:sp>
      <p:sp>
        <p:nvSpPr>
          <p:cNvPr id="7" name="Slide Number Placeholder 5"/>
          <p:cNvSpPr>
            <a:spLocks noGrp="1"/>
          </p:cNvSpPr>
          <p:nvPr>
            <p:ph type="sldNum" sz="quarter" idx="12"/>
          </p:nvPr>
        </p:nvSpPr>
        <p:spPr/>
        <p:txBody>
          <a:bodyPr/>
          <a:lstStyle>
            <a:lvl1pPr>
              <a:defRPr/>
            </a:lvl1pPr>
          </a:lstStyle>
          <a:p>
            <a:pPr>
              <a:defRPr/>
            </a:pPr>
            <a:fld id="{91B9DCEC-CB1D-444B-869F-F0B6337445AC}" type="slidenum">
              <a:rPr lang="en-US"/>
              <a:pPr>
                <a:defRPr/>
              </a:pPr>
              <a:t>‹#›</a:t>
            </a:fld>
            <a:endParaRPr lang="en-US"/>
          </a:p>
        </p:txBody>
      </p:sp>
    </p:spTree>
    <p:extLst>
      <p:ext uri="{BB962C8B-B14F-4D97-AF65-F5344CB8AC3E}">
        <p14:creationId xmlns:p14="http://schemas.microsoft.com/office/powerpoint/2010/main" val="3408791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 2012 John Wiley &amp; Sons, Inc. All rights reserved.</a:t>
            </a:r>
          </a:p>
        </p:txBody>
      </p:sp>
      <p:sp>
        <p:nvSpPr>
          <p:cNvPr id="7" name="Slide Number Placeholder 5"/>
          <p:cNvSpPr>
            <a:spLocks noGrp="1"/>
          </p:cNvSpPr>
          <p:nvPr>
            <p:ph type="sldNum" sz="quarter" idx="12"/>
          </p:nvPr>
        </p:nvSpPr>
        <p:spPr/>
        <p:txBody>
          <a:bodyPr/>
          <a:lstStyle>
            <a:lvl1pPr>
              <a:defRPr/>
            </a:lvl1pPr>
          </a:lstStyle>
          <a:p>
            <a:pPr>
              <a:defRPr/>
            </a:pPr>
            <a:fld id="{FE2A916D-9F04-4847-B136-738EA442AFB4}" type="slidenum">
              <a:rPr lang="en-US"/>
              <a:pPr>
                <a:defRPr/>
              </a:pPr>
              <a:t>‹#›</a:t>
            </a:fld>
            <a:endParaRPr lang="en-US"/>
          </a:p>
        </p:txBody>
      </p:sp>
    </p:spTree>
    <p:extLst>
      <p:ext uri="{BB962C8B-B14F-4D97-AF65-F5344CB8AC3E}">
        <p14:creationId xmlns:p14="http://schemas.microsoft.com/office/powerpoint/2010/main" val="256110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4350" y="6356350"/>
            <a:ext cx="2400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514725" y="6356350"/>
            <a:ext cx="3257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 2012 John Wiley &amp; Sons, Inc. All rights reserved.</a:t>
            </a:r>
          </a:p>
        </p:txBody>
      </p:sp>
      <p:sp>
        <p:nvSpPr>
          <p:cNvPr id="6" name="Slide Number Placeholder 5"/>
          <p:cNvSpPr>
            <a:spLocks noGrp="1"/>
          </p:cNvSpPr>
          <p:nvPr>
            <p:ph type="sldNum" sz="quarter" idx="4"/>
          </p:nvPr>
        </p:nvSpPr>
        <p:spPr>
          <a:xfrm>
            <a:off x="7372350" y="6356350"/>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89B1EA3-0FD2-463C-B261-DD9E4CDEBC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0287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14350" y="533400"/>
            <a:ext cx="92583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0" y="1600200"/>
            <a:ext cx="92583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0287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14350" y="18288"/>
            <a:ext cx="325755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857625" y="18288"/>
            <a:ext cx="4629150" cy="329184"/>
          </a:xfrm>
          <a:prstGeom prst="rect">
            <a:avLst/>
          </a:prstGeom>
        </p:spPr>
        <p:txBody>
          <a:bodyPr vert="horz" lIns="91440" tIns="45720" rIns="91440" bIns="45720" rtlCol="0" anchor="ctr"/>
          <a:lstStyle>
            <a:lvl1pPr algn="ctr">
              <a:defRPr sz="1200">
                <a:solidFill>
                  <a:srgbClr val="FFFFFF"/>
                </a:solidFill>
              </a:defRPr>
            </a:lvl1pPr>
          </a:lstStyle>
          <a:p>
            <a:pPr>
              <a:defRPr/>
            </a:pPr>
            <a:r>
              <a:rPr lang="en-US"/>
              <a:t>© 2012 John Wiley &amp; Sons, Inc. All rights reserved.</a:t>
            </a:r>
          </a:p>
        </p:txBody>
      </p:sp>
      <p:sp>
        <p:nvSpPr>
          <p:cNvPr id="6" name="Slide Number Placeholder 5"/>
          <p:cNvSpPr>
            <a:spLocks noGrp="1"/>
          </p:cNvSpPr>
          <p:nvPr>
            <p:ph type="sldNum" sz="quarter" idx="4"/>
          </p:nvPr>
        </p:nvSpPr>
        <p:spPr>
          <a:xfrm>
            <a:off x="8572500" y="18288"/>
            <a:ext cx="120015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A89B1EA3-0FD2-463C-B261-DD9E4CDEBC8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66" r:id="rId12"/>
    <p:sldLayoutId id="2147483709"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71525" y="1371601"/>
            <a:ext cx="8829675" cy="1219199"/>
          </a:xfrm>
        </p:spPr>
        <p:txBody>
          <a:bodyPr/>
          <a:lstStyle/>
          <a:p>
            <a:pPr algn="ctr"/>
            <a:r>
              <a:rPr lang="en-US" sz="3600" dirty="0"/>
              <a:t>Mood Disorders</a:t>
            </a:r>
          </a:p>
        </p:txBody>
      </p:sp>
      <p:sp>
        <p:nvSpPr>
          <p:cNvPr id="4" name="Footer Placeholder 3"/>
          <p:cNvSpPr>
            <a:spLocks noGrp="1"/>
          </p:cNvSpPr>
          <p:nvPr>
            <p:ph type="ftr" sz="quarter" idx="11"/>
          </p:nvPr>
        </p:nvSpPr>
        <p:spPr>
          <a:xfrm>
            <a:off x="1" y="6509004"/>
            <a:ext cx="6196122" cy="274320"/>
          </a:xfrm>
        </p:spPr>
        <p:txBody>
          <a:bodyPr/>
          <a:lstStyle/>
          <a:p>
            <a:pPr>
              <a:defRPr/>
            </a:pPr>
            <a:r>
              <a:rPr lang="en-US" dirty="0"/>
              <a:t>Copyright © 2012 John Wiley &amp; Sons,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53536"/>
            <a:ext cx="9505950" cy="1143000"/>
          </a:xfrm>
        </p:spPr>
        <p:txBody>
          <a:bodyPr>
            <a:noAutofit/>
          </a:bodyPr>
          <a:lstStyle/>
          <a:p>
            <a:pPr algn="ctr"/>
            <a:r>
              <a:rPr lang="en-US" sz="2800" dirty="0">
                <a:effectLst/>
              </a:rPr>
              <a:t>Proposed DSM-5 Criteria for </a:t>
            </a:r>
            <a:br>
              <a:rPr lang="en-US" sz="2800" dirty="0">
                <a:effectLst/>
              </a:rPr>
            </a:br>
            <a:r>
              <a:rPr lang="en-US" sz="2800" dirty="0">
                <a:effectLst/>
              </a:rPr>
              <a:t>Disruptive Mood Dysregulation Disorder</a:t>
            </a:r>
            <a:endParaRPr lang="en-US" sz="2800" dirty="0"/>
          </a:p>
        </p:txBody>
      </p:sp>
      <p:sp>
        <p:nvSpPr>
          <p:cNvPr id="3" name="Content Placeholder 2"/>
          <p:cNvSpPr>
            <a:spLocks noGrp="1"/>
          </p:cNvSpPr>
          <p:nvPr>
            <p:ph idx="1"/>
          </p:nvPr>
        </p:nvSpPr>
        <p:spPr/>
        <p:txBody>
          <a:bodyPr>
            <a:normAutofit fontScale="77500" lnSpcReduction="20000"/>
          </a:bodyPr>
          <a:lstStyle/>
          <a:p>
            <a:r>
              <a:rPr lang="en-US" sz="4000" dirty="0">
                <a:effectLst/>
              </a:rPr>
              <a:t>Disruptive Mood Dysregulation Disorder </a:t>
            </a:r>
          </a:p>
          <a:p>
            <a:pPr lvl="1"/>
            <a:r>
              <a:rPr lang="en-US" sz="2900" dirty="0">
                <a:effectLst/>
              </a:rPr>
              <a:t>Severe recurrent temper outbursts in response to common stressors, including verbal or behavioral expressions of temper that are out of proportion in intensity or duration to the provocation</a:t>
            </a:r>
          </a:p>
          <a:p>
            <a:pPr lvl="1"/>
            <a:r>
              <a:rPr lang="en-US" sz="2900" dirty="0">
                <a:effectLst/>
              </a:rPr>
              <a:t>Temper outbursts are inconsistent with developmental level</a:t>
            </a:r>
          </a:p>
          <a:p>
            <a:pPr lvl="1"/>
            <a:r>
              <a:rPr lang="en-US" sz="2900" dirty="0">
                <a:effectLst/>
              </a:rPr>
              <a:t>The temper outbursts tend to occur at least three times per week Persistent negative mood between temper outbursts most days, and the negative mood is observable to others </a:t>
            </a:r>
          </a:p>
          <a:p>
            <a:pPr lvl="1"/>
            <a:r>
              <a:rPr lang="en-US" sz="2900" dirty="0">
                <a:effectLst/>
              </a:rPr>
              <a:t>These symptoms have been present for at least 12 months and do not clear for more than 3 months at a time </a:t>
            </a:r>
          </a:p>
          <a:p>
            <a:pPr lvl="1"/>
            <a:r>
              <a:rPr lang="en-US" sz="2900" dirty="0">
                <a:effectLst/>
              </a:rPr>
              <a:t>Temper outbursts or negative mood are present in at least two settings (at home, at school, or with peers) and are severe in at least in one setting</a:t>
            </a:r>
          </a:p>
          <a:p>
            <a:pPr lvl="1"/>
            <a:r>
              <a:rPr lang="en-US" sz="2900" dirty="0">
                <a:effectLst/>
              </a:rPr>
              <a:t>Age 6 or higher (or equivalent developmental level)</a:t>
            </a:r>
          </a:p>
          <a:p>
            <a:pPr lvl="1"/>
            <a:r>
              <a:rPr lang="en-US" sz="2900" dirty="0">
                <a:effectLst/>
              </a:rPr>
              <a:t>Onset before age 10</a:t>
            </a:r>
          </a:p>
          <a:p>
            <a:pPr lvl="1"/>
            <a:endParaRPr lang="en-US" dirty="0"/>
          </a:p>
        </p:txBody>
      </p:sp>
      <p:sp>
        <p:nvSpPr>
          <p:cNvPr id="7" name="Footer Placeholder 6"/>
          <p:cNvSpPr>
            <a:spLocks noGrp="1"/>
          </p:cNvSpPr>
          <p:nvPr>
            <p:ph type="ftr" sz="quarter" idx="11"/>
          </p:nvPr>
        </p:nvSpPr>
        <p:spPr/>
        <p:txBody>
          <a:bodyPr/>
          <a:lstStyle/>
          <a:p>
            <a:pPr>
              <a:defRPr/>
            </a:pPr>
            <a:r>
              <a:rPr lang="en-US"/>
              <a:t>© 2012 John Wiley &amp; Sons, Inc. All rights reserved.</a:t>
            </a:r>
          </a:p>
        </p:txBody>
      </p:sp>
    </p:spTree>
    <p:extLst>
      <p:ext uri="{BB962C8B-B14F-4D97-AF65-F5344CB8AC3E}">
        <p14:creationId xmlns:p14="http://schemas.microsoft.com/office/powerpoint/2010/main" val="4167588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algn="ctr"/>
            <a:r>
              <a:rPr lang="en-US" dirty="0"/>
              <a:t>Bipolar Disorders</a:t>
            </a:r>
          </a:p>
        </p:txBody>
      </p:sp>
      <p:sp>
        <p:nvSpPr>
          <p:cNvPr id="13317" name="Rectangle 3"/>
          <p:cNvSpPr>
            <a:spLocks noGrp="1" noChangeArrowheads="1"/>
          </p:cNvSpPr>
          <p:nvPr>
            <p:ph idx="1"/>
          </p:nvPr>
        </p:nvSpPr>
        <p:spPr>
          <a:xfrm>
            <a:off x="342900" y="1524000"/>
            <a:ext cx="9525000" cy="4953000"/>
          </a:xfrm>
        </p:spPr>
        <p:txBody>
          <a:bodyPr>
            <a:normAutofit/>
          </a:bodyPr>
          <a:lstStyle/>
          <a:p>
            <a:r>
              <a:rPr lang="en-US" sz="2800" dirty="0"/>
              <a:t>Three forms:</a:t>
            </a:r>
          </a:p>
          <a:p>
            <a:pPr lvl="1"/>
            <a:r>
              <a:rPr lang="en-US" sz="2200" dirty="0"/>
              <a:t>Bipolar I, Bipolar II, and </a:t>
            </a:r>
            <a:r>
              <a:rPr lang="en-US" sz="2200" dirty="0" err="1"/>
              <a:t>Cyclothymia</a:t>
            </a:r>
            <a:endParaRPr lang="en-US" sz="2200" dirty="0"/>
          </a:p>
          <a:p>
            <a:pPr lvl="2"/>
            <a:r>
              <a:rPr lang="en-US" sz="1900" dirty="0"/>
              <a:t>Mania defining feature of each</a:t>
            </a:r>
          </a:p>
          <a:p>
            <a:pPr lvl="2"/>
            <a:r>
              <a:rPr lang="en-US" sz="1900" dirty="0"/>
              <a:t>Differentiated by severity and duration of mania</a:t>
            </a:r>
          </a:p>
          <a:p>
            <a:pPr lvl="1"/>
            <a:r>
              <a:rPr lang="en-US" sz="2400" dirty="0"/>
              <a:t>Usually involve episodes of depression alternating with mania</a:t>
            </a:r>
          </a:p>
          <a:p>
            <a:pPr lvl="2"/>
            <a:r>
              <a:rPr lang="en-US" sz="2100" dirty="0"/>
              <a:t>Depressive episode required for Bipolar II</a:t>
            </a:r>
          </a:p>
          <a:p>
            <a:r>
              <a:rPr lang="en-US" sz="2400" dirty="0"/>
              <a:t>Mania</a:t>
            </a:r>
          </a:p>
          <a:p>
            <a:pPr lvl="1"/>
            <a:r>
              <a:rPr lang="en-US" sz="2400" dirty="0"/>
              <a:t>State of intense elation or irritability</a:t>
            </a:r>
          </a:p>
          <a:p>
            <a:pPr lvl="1"/>
            <a:r>
              <a:rPr lang="en-US" sz="2400" dirty="0"/>
              <a:t>Hypomania (hypo = “under”; hyper = “above”)</a:t>
            </a:r>
          </a:p>
          <a:p>
            <a:pPr lvl="2"/>
            <a:r>
              <a:rPr lang="en-US" sz="2000" dirty="0"/>
              <a:t>Symptoms of mania but less intense</a:t>
            </a:r>
          </a:p>
          <a:p>
            <a:pPr lvl="2"/>
            <a:r>
              <a:rPr lang="en-US" sz="2000" dirty="0"/>
              <a:t>Does not involve significant impairment, mania does</a:t>
            </a:r>
          </a:p>
        </p:txBody>
      </p:sp>
      <p:sp>
        <p:nvSpPr>
          <p:cNvPr id="6" name="Footer Placeholder 5"/>
          <p:cNvSpPr>
            <a:spLocks noGrp="1"/>
          </p:cNvSpPr>
          <p:nvPr>
            <p:ph type="ftr" sz="quarter" idx="11"/>
          </p:nvPr>
        </p:nvSpPr>
        <p:spPr/>
        <p:txBody>
          <a:bodyPr/>
          <a:lstStyle/>
          <a:p>
            <a:pPr>
              <a:defRPr/>
            </a:pPr>
            <a:r>
              <a:rPr lang="en-US"/>
              <a:t>© 2012 John Wiley &amp; Sons, Inc. All rights reserved.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514350" y="533400"/>
            <a:ext cx="9258300" cy="609600"/>
          </a:xfrm>
        </p:spPr>
        <p:txBody>
          <a:bodyPr>
            <a:normAutofit/>
          </a:bodyPr>
          <a:lstStyle/>
          <a:p>
            <a:pPr algn="ctr"/>
            <a:r>
              <a:rPr lang="en-US" sz="2400" dirty="0">
                <a:effectLst/>
              </a:rPr>
              <a:t>Proposed DSM-5 Criteria for Manic and Hypomanic Episodes</a:t>
            </a:r>
            <a:endParaRPr lang="en-US" sz="2400" dirty="0"/>
          </a:p>
        </p:txBody>
      </p:sp>
      <p:sp>
        <p:nvSpPr>
          <p:cNvPr id="15365" name="Rectangle 3"/>
          <p:cNvSpPr>
            <a:spLocks noGrp="1" noChangeArrowheads="1"/>
          </p:cNvSpPr>
          <p:nvPr>
            <p:ph sz="half" idx="1"/>
          </p:nvPr>
        </p:nvSpPr>
        <p:spPr>
          <a:xfrm>
            <a:off x="114300" y="1143000"/>
            <a:ext cx="9906000" cy="5562600"/>
          </a:xfrm>
        </p:spPr>
        <p:txBody>
          <a:bodyPr>
            <a:normAutofit fontScale="77500" lnSpcReduction="20000"/>
          </a:bodyPr>
          <a:lstStyle/>
          <a:p>
            <a:r>
              <a:rPr lang="en-US" sz="2600" dirty="0">
                <a:effectLst/>
              </a:rPr>
              <a:t>Distinctly elevated or irritable mood for most of the day nearly every day</a:t>
            </a:r>
          </a:p>
          <a:p>
            <a:r>
              <a:rPr lang="en-US" sz="2600" i="1" dirty="0">
                <a:effectLst/>
              </a:rPr>
              <a:t>Abnormally increased activity and energy </a:t>
            </a:r>
          </a:p>
          <a:p>
            <a:r>
              <a:rPr lang="en-US" sz="2600" dirty="0">
                <a:effectLst/>
              </a:rPr>
              <a:t>At least three of the following are </a:t>
            </a:r>
            <a:r>
              <a:rPr lang="en-US" sz="2600" i="1" dirty="0">
                <a:effectLst/>
              </a:rPr>
              <a:t>noticeably changed from baseline</a:t>
            </a:r>
            <a:r>
              <a:rPr lang="en-US" sz="2600" dirty="0">
                <a:effectLst/>
              </a:rPr>
              <a:t> (four if mood is irritable): </a:t>
            </a:r>
          </a:p>
          <a:p>
            <a:pPr lvl="1"/>
            <a:r>
              <a:rPr lang="en-US" sz="2300" dirty="0">
                <a:effectLst/>
              </a:rPr>
              <a:t>Increase in goal-directed activity or psychomotor agitation</a:t>
            </a:r>
          </a:p>
          <a:p>
            <a:pPr lvl="1"/>
            <a:r>
              <a:rPr lang="en-US" sz="2300" dirty="0">
                <a:effectLst/>
              </a:rPr>
              <a:t>Unusual talkativeness; rapid speech</a:t>
            </a:r>
          </a:p>
          <a:p>
            <a:pPr lvl="1"/>
            <a:r>
              <a:rPr lang="en-US" sz="2300" dirty="0">
                <a:effectLst/>
              </a:rPr>
              <a:t>Flight of ideas or subjective impression that thoughts are racing</a:t>
            </a:r>
          </a:p>
          <a:p>
            <a:pPr lvl="1"/>
            <a:r>
              <a:rPr lang="en-US" sz="2300" dirty="0">
                <a:effectLst/>
              </a:rPr>
              <a:t>Decreased need for sleep</a:t>
            </a:r>
          </a:p>
          <a:p>
            <a:pPr lvl="1"/>
            <a:r>
              <a:rPr lang="en-US" sz="2300" dirty="0">
                <a:effectLst/>
              </a:rPr>
              <a:t>Increased self-esteem; belief that one has special talents, powers, or abilities</a:t>
            </a:r>
          </a:p>
          <a:p>
            <a:pPr lvl="1"/>
            <a:r>
              <a:rPr lang="en-US" sz="2300" dirty="0">
                <a:effectLst/>
              </a:rPr>
              <a:t>Distractibility; attention easily diverted</a:t>
            </a:r>
          </a:p>
          <a:p>
            <a:pPr lvl="1"/>
            <a:r>
              <a:rPr lang="en-US" sz="2300" dirty="0">
                <a:effectLst/>
              </a:rPr>
              <a:t>Excessive involvement in activities that are likely to have undesirable consequences, such as reckless spending, sexual behavior, or driving</a:t>
            </a:r>
          </a:p>
          <a:p>
            <a:r>
              <a:rPr lang="en-US" sz="2600" dirty="0">
                <a:effectLst/>
              </a:rPr>
              <a:t>For a manic episode:</a:t>
            </a:r>
          </a:p>
          <a:p>
            <a:pPr lvl="1"/>
            <a:r>
              <a:rPr lang="en-US" sz="2300" dirty="0">
                <a:effectLst/>
              </a:rPr>
              <a:t>Symptoms last for 1 week or require hospitalization</a:t>
            </a:r>
          </a:p>
          <a:p>
            <a:pPr lvl="1"/>
            <a:r>
              <a:rPr lang="en-US" sz="2300" dirty="0">
                <a:effectLst/>
              </a:rPr>
              <a:t>Symptoms cause significant distress or functional impairment</a:t>
            </a:r>
          </a:p>
          <a:p>
            <a:r>
              <a:rPr lang="en-US" sz="2600" dirty="0">
                <a:effectLst/>
              </a:rPr>
              <a:t>For a hypomanic episode:</a:t>
            </a:r>
          </a:p>
          <a:p>
            <a:pPr lvl="1"/>
            <a:r>
              <a:rPr lang="en-US" sz="2300" dirty="0">
                <a:effectLst/>
              </a:rPr>
              <a:t>Symptoms last at least 4 days</a:t>
            </a:r>
          </a:p>
          <a:p>
            <a:pPr lvl="1"/>
            <a:r>
              <a:rPr lang="en-US" sz="2300" dirty="0">
                <a:effectLst/>
              </a:rPr>
              <a:t>Clear changes in functioning that are observable to others, but impairment is not marked</a:t>
            </a:r>
          </a:p>
          <a:p>
            <a:pPr lvl="1"/>
            <a:r>
              <a:rPr lang="en-US" sz="2300" dirty="0">
                <a:effectLst/>
              </a:rPr>
              <a:t>No psychotic symptoms are present</a:t>
            </a:r>
          </a:p>
        </p:txBody>
      </p:sp>
      <p:sp>
        <p:nvSpPr>
          <p:cNvPr id="6" name="Footer Placeholder 5"/>
          <p:cNvSpPr>
            <a:spLocks noGrp="1"/>
          </p:cNvSpPr>
          <p:nvPr>
            <p:ph type="ftr" sz="quarter" idx="11"/>
          </p:nvPr>
        </p:nvSpPr>
        <p:spPr/>
        <p:txBody>
          <a:bodyPr/>
          <a:lstStyle/>
          <a:p>
            <a:pPr>
              <a:defRPr/>
            </a:pPr>
            <a:r>
              <a:rPr lang="en-US"/>
              <a:t>© 2012 John Wiley &amp; Sons, Inc. All rights reserved.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495300" y="533400"/>
            <a:ext cx="9258300" cy="533400"/>
          </a:xfrm>
        </p:spPr>
        <p:txBody>
          <a:bodyPr>
            <a:normAutofit fontScale="90000"/>
          </a:bodyPr>
          <a:lstStyle/>
          <a:p>
            <a:r>
              <a:rPr lang="en-US" sz="3600" dirty="0"/>
              <a:t>Bipolar Disorders</a:t>
            </a:r>
          </a:p>
        </p:txBody>
      </p:sp>
      <p:sp>
        <p:nvSpPr>
          <p:cNvPr id="14341" name="Rectangle 3"/>
          <p:cNvSpPr>
            <a:spLocks noGrp="1" noChangeArrowheads="1"/>
          </p:cNvSpPr>
          <p:nvPr>
            <p:ph idx="1"/>
          </p:nvPr>
        </p:nvSpPr>
        <p:spPr>
          <a:xfrm>
            <a:off x="190500" y="1066800"/>
            <a:ext cx="9906000" cy="5562600"/>
          </a:xfrm>
        </p:spPr>
        <p:txBody>
          <a:bodyPr>
            <a:normAutofit fontScale="92500" lnSpcReduction="20000"/>
          </a:bodyPr>
          <a:lstStyle/>
          <a:p>
            <a:pPr>
              <a:lnSpc>
                <a:spcPct val="90000"/>
              </a:lnSpc>
              <a:defRPr/>
            </a:pPr>
            <a:r>
              <a:rPr lang="en-US" dirty="0"/>
              <a:t>Bipolar I</a:t>
            </a:r>
          </a:p>
          <a:p>
            <a:pPr>
              <a:lnSpc>
                <a:spcPct val="90000"/>
              </a:lnSpc>
              <a:defRPr/>
            </a:pPr>
            <a:endParaRPr lang="en-US" dirty="0"/>
          </a:p>
          <a:p>
            <a:pPr lvl="1">
              <a:lnSpc>
                <a:spcPct val="90000"/>
              </a:lnSpc>
              <a:defRPr/>
            </a:pPr>
            <a:r>
              <a:rPr lang="en-US" dirty="0"/>
              <a:t>At least one episode of acute mania and may or may not have a depressive episode.</a:t>
            </a:r>
          </a:p>
          <a:p>
            <a:pPr lvl="1">
              <a:lnSpc>
                <a:spcPct val="90000"/>
              </a:lnSpc>
              <a:defRPr/>
            </a:pPr>
            <a:endParaRPr lang="en-US" dirty="0"/>
          </a:p>
          <a:p>
            <a:pPr>
              <a:lnSpc>
                <a:spcPct val="90000"/>
              </a:lnSpc>
              <a:defRPr/>
            </a:pPr>
            <a:r>
              <a:rPr lang="en-US" dirty="0"/>
              <a:t>Bipolar II</a:t>
            </a:r>
          </a:p>
          <a:p>
            <a:pPr>
              <a:lnSpc>
                <a:spcPct val="90000"/>
              </a:lnSpc>
              <a:defRPr/>
            </a:pPr>
            <a:endParaRPr lang="en-US" dirty="0"/>
          </a:p>
          <a:p>
            <a:pPr lvl="1">
              <a:lnSpc>
                <a:spcPct val="90000"/>
              </a:lnSpc>
              <a:defRPr/>
            </a:pPr>
            <a:r>
              <a:rPr lang="en-US" dirty="0"/>
              <a:t>At least one major depressive episode (severe) with at least one episode of hypomania</a:t>
            </a:r>
          </a:p>
          <a:p>
            <a:pPr lvl="1">
              <a:lnSpc>
                <a:spcPct val="90000"/>
              </a:lnSpc>
              <a:defRPr/>
            </a:pPr>
            <a:endParaRPr lang="en-US" dirty="0"/>
          </a:p>
          <a:p>
            <a:pPr lvl="1">
              <a:lnSpc>
                <a:spcPct val="90000"/>
              </a:lnSpc>
              <a:defRPr/>
            </a:pPr>
            <a:r>
              <a:rPr lang="en-US" dirty="0"/>
              <a:t>The difference between Type I and II is the severity of the manic episodes and depression.</a:t>
            </a:r>
          </a:p>
          <a:p>
            <a:pPr lvl="1">
              <a:lnSpc>
                <a:spcPct val="90000"/>
              </a:lnSpc>
              <a:defRPr/>
            </a:pPr>
            <a:endParaRPr lang="en-US" dirty="0"/>
          </a:p>
          <a:p>
            <a:pPr>
              <a:lnSpc>
                <a:spcPct val="90000"/>
              </a:lnSpc>
              <a:defRPr/>
            </a:pPr>
            <a:r>
              <a:rPr lang="en-US" dirty="0"/>
              <a:t>Cyclothymic disorder (</a:t>
            </a:r>
            <a:r>
              <a:rPr lang="en-US" dirty="0" err="1"/>
              <a:t>Cyclothymia</a:t>
            </a:r>
            <a:r>
              <a:rPr lang="en-US" dirty="0"/>
              <a:t>)</a:t>
            </a:r>
          </a:p>
          <a:p>
            <a:pPr>
              <a:lnSpc>
                <a:spcPct val="90000"/>
              </a:lnSpc>
              <a:defRPr/>
            </a:pPr>
            <a:endParaRPr lang="en-US" dirty="0"/>
          </a:p>
          <a:p>
            <a:pPr lvl="1">
              <a:lnSpc>
                <a:spcPct val="90000"/>
              </a:lnSpc>
              <a:defRPr/>
            </a:pPr>
            <a:r>
              <a:rPr lang="en-US" dirty="0"/>
              <a:t>Milder, chronic form of bipolar disorder</a:t>
            </a:r>
          </a:p>
          <a:p>
            <a:pPr lvl="2">
              <a:lnSpc>
                <a:spcPct val="90000"/>
              </a:lnSpc>
              <a:defRPr/>
            </a:pPr>
            <a:r>
              <a:rPr lang="en-US" dirty="0"/>
              <a:t>Lasts at least 2 years in adults, 1 year in children/adolescents</a:t>
            </a:r>
          </a:p>
          <a:p>
            <a:pPr lvl="1">
              <a:lnSpc>
                <a:spcPct val="90000"/>
              </a:lnSpc>
              <a:defRPr/>
            </a:pPr>
            <a:r>
              <a:rPr lang="en-US" dirty="0"/>
              <a:t>Numerous periods with hypomanic and depressive symptoms</a:t>
            </a:r>
          </a:p>
          <a:p>
            <a:pPr lvl="2">
              <a:lnSpc>
                <a:spcPct val="90000"/>
              </a:lnSpc>
              <a:defRPr/>
            </a:pPr>
            <a:r>
              <a:rPr lang="en-US" dirty="0"/>
              <a:t>Does not meet criteria for mania or major depressive episode</a:t>
            </a:r>
          </a:p>
          <a:p>
            <a:pPr lvl="2">
              <a:lnSpc>
                <a:spcPct val="90000"/>
              </a:lnSpc>
              <a:defRPr/>
            </a:pPr>
            <a:r>
              <a:rPr lang="en-US" dirty="0"/>
              <a:t>Symptoms do not clear for more than 2 months at a time</a:t>
            </a:r>
          </a:p>
        </p:txBody>
      </p:sp>
      <p:sp>
        <p:nvSpPr>
          <p:cNvPr id="10" name="Footer Placeholder 9"/>
          <p:cNvSpPr>
            <a:spLocks noGrp="1"/>
          </p:cNvSpPr>
          <p:nvPr>
            <p:ph type="ftr" sz="quarter" idx="11"/>
          </p:nvPr>
        </p:nvSpPr>
        <p:spPr/>
        <p:txBody>
          <a:bodyPr/>
          <a:lstStyle/>
          <a:p>
            <a:pPr>
              <a:defRPr/>
            </a:pPr>
            <a:r>
              <a:rPr lang="en-US"/>
              <a:t>© 2012 John Wiley &amp; Sons, Inc. All rights reserved.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6FC6F1-04AA-6043-ADF1-73B04BD291FB}"/>
              </a:ext>
            </a:extLst>
          </p:cNvPr>
          <p:cNvSpPr>
            <a:spLocks noGrp="1"/>
          </p:cNvSpPr>
          <p:nvPr>
            <p:ph idx="1"/>
          </p:nvPr>
        </p:nvSpPr>
        <p:spPr>
          <a:xfrm>
            <a:off x="514350" y="609600"/>
            <a:ext cx="9258300" cy="5867400"/>
          </a:xfrm>
        </p:spPr>
        <p:txBody>
          <a:bodyPr/>
          <a:lstStyle/>
          <a:p>
            <a:pPr marL="101600" indent="0">
              <a:buNone/>
              <a:defRPr/>
            </a:pPr>
            <a:r>
              <a:rPr lang="en-US" altLang="en-US" b="1" dirty="0">
                <a:ea typeface="ＭＳ Ｐゴシック" pitchFamily="34" charset="-128"/>
                <a:cs typeface="Times New Roman" pitchFamily="18" charset="0"/>
              </a:rPr>
              <a:t>Cyclothymic disorder </a:t>
            </a:r>
            <a:r>
              <a:rPr lang="en-US" altLang="en-US" dirty="0">
                <a:ea typeface="ＭＳ Ｐゴシック" pitchFamily="34" charset="-128"/>
                <a:cs typeface="Times New Roman" pitchFamily="18" charset="0"/>
              </a:rPr>
              <a:t>– Chronic cyclical pattern of mild mood swings lasting at least two years.</a:t>
            </a:r>
          </a:p>
          <a:p>
            <a:pPr>
              <a:defRPr/>
            </a:pPr>
            <a:r>
              <a:rPr lang="en-US" altLang="en-US" dirty="0">
                <a:ea typeface="ＭＳ Ｐゴシック" pitchFamily="34" charset="-128"/>
                <a:cs typeface="Times New Roman" pitchFamily="18" charset="0"/>
              </a:rPr>
              <a:t>Usually begins in late adolescence or early adulthood.</a:t>
            </a:r>
          </a:p>
          <a:p>
            <a:pPr>
              <a:defRPr/>
            </a:pPr>
            <a:r>
              <a:rPr lang="en-US" altLang="en-US" dirty="0">
                <a:ea typeface="ＭＳ Ｐゴシック" pitchFamily="34" charset="-128"/>
                <a:cs typeface="Times New Roman" pitchFamily="18" charset="0"/>
              </a:rPr>
              <a:t>Elevated or depressed mood not severe enough for diagnosis of bipolar disorder.</a:t>
            </a:r>
          </a:p>
          <a:p>
            <a:pPr lvl="1">
              <a:defRPr/>
            </a:pPr>
            <a:r>
              <a:rPr lang="en-US" altLang="en-US" sz="2400" dirty="0">
                <a:ea typeface="ＭＳ Ｐゴシック" pitchFamily="34" charset="-128"/>
                <a:cs typeface="Times New Roman" pitchFamily="18" charset="0"/>
              </a:rPr>
              <a:t>Some forms of cyclothymic disorder may represent a mild, early type of bipolar disorder.</a:t>
            </a:r>
          </a:p>
          <a:p>
            <a:pPr lvl="1">
              <a:defRPr/>
            </a:pPr>
            <a:r>
              <a:rPr lang="en-US" altLang="en-US" sz="2400" dirty="0">
                <a:ea typeface="ＭＳ Ｐゴシック" pitchFamily="34" charset="-128"/>
                <a:cs typeface="Times New Roman" pitchFamily="18" charset="0"/>
              </a:rPr>
              <a:t>Approximately one in three people with cyclothymic disorder eventually go on to develop bipolar disorder.</a:t>
            </a:r>
          </a:p>
          <a:p>
            <a:endParaRPr lang="en-US" dirty="0"/>
          </a:p>
        </p:txBody>
      </p:sp>
      <p:sp>
        <p:nvSpPr>
          <p:cNvPr id="4" name="Footer Placeholder 3">
            <a:extLst>
              <a:ext uri="{FF2B5EF4-FFF2-40B4-BE49-F238E27FC236}">
                <a16:creationId xmlns:a16="http://schemas.microsoft.com/office/drawing/2014/main" id="{2C089A52-6865-2840-96D2-7BA32AACC214}"/>
              </a:ext>
            </a:extLst>
          </p:cNvPr>
          <p:cNvSpPr>
            <a:spLocks noGrp="1"/>
          </p:cNvSpPr>
          <p:nvPr>
            <p:ph type="ftr" sz="quarter" idx="11"/>
          </p:nvPr>
        </p:nvSpPr>
        <p:spPr/>
        <p:txBody>
          <a:bodyPr/>
          <a:lstStyle/>
          <a:p>
            <a:pPr>
              <a:defRPr/>
            </a:pPr>
            <a:r>
              <a:rPr lang="en-US"/>
              <a:t>© 2012 John Wiley &amp; Sons, Inc. All rights reserved.</a:t>
            </a:r>
          </a:p>
        </p:txBody>
      </p:sp>
    </p:spTree>
    <p:extLst>
      <p:ext uri="{BB962C8B-B14F-4D97-AF65-F5344CB8AC3E}">
        <p14:creationId xmlns:p14="http://schemas.microsoft.com/office/powerpoint/2010/main" val="3984340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noAutofit/>
          </a:bodyPr>
          <a:lstStyle/>
          <a:p>
            <a:pPr algn="ctr"/>
            <a:r>
              <a:rPr lang="en-US" sz="3600" dirty="0"/>
              <a:t>Etiology of Mood Disorders: </a:t>
            </a:r>
            <a:br>
              <a:rPr lang="en-US" sz="3600" dirty="0"/>
            </a:br>
            <a:r>
              <a:rPr lang="en-US" sz="3600" dirty="0"/>
              <a:t>Neurobiological Factors</a:t>
            </a:r>
          </a:p>
        </p:txBody>
      </p:sp>
      <p:sp>
        <p:nvSpPr>
          <p:cNvPr id="21509" name="Rectangle 3"/>
          <p:cNvSpPr>
            <a:spLocks noGrp="1" noChangeArrowheads="1"/>
          </p:cNvSpPr>
          <p:nvPr>
            <p:ph idx="1"/>
          </p:nvPr>
        </p:nvSpPr>
        <p:spPr>
          <a:xfrm>
            <a:off x="419100" y="1600200"/>
            <a:ext cx="9448800" cy="5029200"/>
          </a:xfrm>
        </p:spPr>
        <p:txBody>
          <a:bodyPr>
            <a:normAutofit/>
          </a:bodyPr>
          <a:lstStyle/>
          <a:p>
            <a:pPr marL="292100" lvl="3" indent="-292100">
              <a:lnSpc>
                <a:spcPct val="80000"/>
              </a:lnSpc>
              <a:spcBef>
                <a:spcPts val="0"/>
              </a:spcBef>
              <a:buClr>
                <a:schemeClr val="accent1"/>
              </a:buClr>
              <a:buSzPct val="70000"/>
              <a:buFont typeface="Wingdings 2"/>
              <a:buChar char=""/>
            </a:pPr>
            <a:endParaRPr lang="en-US" sz="2400" dirty="0"/>
          </a:p>
          <a:p>
            <a:pPr marL="292100" lvl="3" indent="-292100">
              <a:lnSpc>
                <a:spcPct val="80000"/>
              </a:lnSpc>
              <a:spcBef>
                <a:spcPts val="0"/>
              </a:spcBef>
              <a:buClr>
                <a:schemeClr val="accent1"/>
              </a:buClr>
              <a:buSzPct val="70000"/>
              <a:buFont typeface="Wingdings 2"/>
              <a:buChar char=""/>
            </a:pPr>
            <a:r>
              <a:rPr lang="en-US" sz="2400" dirty="0"/>
              <a:t>Neurotransmitters (NTs): norepinephrine, dopamine, and serotonin</a:t>
            </a:r>
          </a:p>
          <a:p>
            <a:pPr lvl="1">
              <a:lnSpc>
                <a:spcPct val="80000"/>
              </a:lnSpc>
            </a:pPr>
            <a:r>
              <a:rPr lang="en-US" sz="2000" dirty="0"/>
              <a:t>Original models focused on absolute levels of NTs</a:t>
            </a:r>
          </a:p>
          <a:p>
            <a:pPr lvl="1">
              <a:lnSpc>
                <a:spcPct val="80000"/>
              </a:lnSpc>
            </a:pPr>
            <a:endParaRPr lang="en-US" sz="2000" dirty="0"/>
          </a:p>
          <a:p>
            <a:pPr lvl="2">
              <a:lnSpc>
                <a:spcPct val="80000"/>
              </a:lnSpc>
            </a:pPr>
            <a:r>
              <a:rPr lang="en-US" sz="1600" dirty="0"/>
              <a:t>MDD</a:t>
            </a:r>
          </a:p>
          <a:p>
            <a:pPr lvl="3">
              <a:lnSpc>
                <a:spcPct val="80000"/>
              </a:lnSpc>
            </a:pPr>
            <a:r>
              <a:rPr lang="en-US" sz="1400" dirty="0"/>
              <a:t>Low levels of norepinephrine, dopamine, and serotonin</a:t>
            </a:r>
          </a:p>
          <a:p>
            <a:pPr lvl="2">
              <a:lnSpc>
                <a:spcPct val="80000"/>
              </a:lnSpc>
            </a:pPr>
            <a:r>
              <a:rPr lang="en-US" sz="1600" dirty="0"/>
              <a:t>Mania</a:t>
            </a:r>
          </a:p>
          <a:p>
            <a:pPr lvl="3">
              <a:lnSpc>
                <a:spcPct val="80000"/>
              </a:lnSpc>
            </a:pPr>
            <a:r>
              <a:rPr lang="en-US" sz="1400" dirty="0"/>
              <a:t>High levels of norepinephrine and dopamine, low levels of serotonin</a:t>
            </a:r>
          </a:p>
          <a:p>
            <a:pPr lvl="1">
              <a:lnSpc>
                <a:spcPct val="80000"/>
              </a:lnSpc>
            </a:pPr>
            <a:r>
              <a:rPr lang="en-US" sz="1800" dirty="0"/>
              <a:t>However, medication alters levels immediately, yet relief takes 2-3 weeks</a:t>
            </a:r>
          </a:p>
          <a:p>
            <a:pPr lvl="1">
              <a:lnSpc>
                <a:spcPct val="80000"/>
              </a:lnSpc>
            </a:pPr>
            <a:endParaRPr lang="en-US" sz="1800" dirty="0"/>
          </a:p>
          <a:p>
            <a:pPr>
              <a:lnSpc>
                <a:spcPct val="80000"/>
              </a:lnSpc>
            </a:pPr>
            <a:r>
              <a:rPr lang="en-US" sz="2400" dirty="0"/>
              <a:t>New models focus on sensitivity of postsynaptic receptors</a:t>
            </a:r>
          </a:p>
          <a:p>
            <a:pPr>
              <a:lnSpc>
                <a:spcPct val="80000"/>
              </a:lnSpc>
            </a:pPr>
            <a:endParaRPr lang="en-US" sz="2400" dirty="0"/>
          </a:p>
          <a:p>
            <a:pPr lvl="1">
              <a:lnSpc>
                <a:spcPct val="80000"/>
              </a:lnSpc>
            </a:pPr>
            <a:r>
              <a:rPr lang="en-US" sz="2000" dirty="0"/>
              <a:t>Dopamine receptors may be overly sensitive in BD but lack sensitivity in MDD</a:t>
            </a:r>
          </a:p>
        </p:txBody>
      </p:sp>
      <p:sp>
        <p:nvSpPr>
          <p:cNvPr id="6" name="Footer Placeholder 5"/>
          <p:cNvSpPr>
            <a:spLocks noGrp="1"/>
          </p:cNvSpPr>
          <p:nvPr>
            <p:ph type="ftr" sz="quarter" idx="11"/>
          </p:nvPr>
        </p:nvSpPr>
        <p:spPr/>
        <p:txBody>
          <a:bodyPr/>
          <a:lstStyle/>
          <a:p>
            <a:pPr>
              <a:defRPr/>
            </a:pPr>
            <a:r>
              <a:rPr lang="en-US"/>
              <a:t>© 2012 John Wiley &amp; Sons, Inc. All rights reserved.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noAutofit/>
          </a:bodyPr>
          <a:lstStyle/>
          <a:p>
            <a:pPr algn="ctr"/>
            <a:r>
              <a:rPr lang="en-US" sz="3600" dirty="0"/>
              <a:t>Etiology of Mood Disorders: Social Factors</a:t>
            </a:r>
          </a:p>
        </p:txBody>
      </p:sp>
      <p:sp>
        <p:nvSpPr>
          <p:cNvPr id="27653" name="Rectangle 3"/>
          <p:cNvSpPr>
            <a:spLocks noGrp="1" noChangeArrowheads="1"/>
          </p:cNvSpPr>
          <p:nvPr>
            <p:ph sz="half" idx="1"/>
          </p:nvPr>
        </p:nvSpPr>
        <p:spPr>
          <a:xfrm>
            <a:off x="342900" y="1447800"/>
            <a:ext cx="9677400" cy="5105400"/>
          </a:xfrm>
        </p:spPr>
        <p:txBody>
          <a:bodyPr>
            <a:normAutofit fontScale="92500" lnSpcReduction="10000"/>
          </a:bodyPr>
          <a:lstStyle/>
          <a:p>
            <a:pPr>
              <a:lnSpc>
                <a:spcPct val="80000"/>
              </a:lnSpc>
            </a:pPr>
            <a:r>
              <a:rPr lang="en-US" sz="2000" dirty="0"/>
              <a:t>Life events</a:t>
            </a:r>
          </a:p>
          <a:p>
            <a:pPr>
              <a:lnSpc>
                <a:spcPct val="80000"/>
              </a:lnSpc>
            </a:pPr>
            <a:endParaRPr lang="en-US" sz="2000" dirty="0"/>
          </a:p>
          <a:p>
            <a:pPr lvl="1">
              <a:lnSpc>
                <a:spcPct val="80000"/>
              </a:lnSpc>
            </a:pPr>
            <a:r>
              <a:rPr lang="en-US" sz="2000" dirty="0"/>
              <a:t>Prospective research</a:t>
            </a:r>
          </a:p>
          <a:p>
            <a:pPr lvl="2">
              <a:lnSpc>
                <a:spcPct val="80000"/>
              </a:lnSpc>
            </a:pPr>
            <a:r>
              <a:rPr lang="en-US" dirty="0"/>
              <a:t>42-67% report a stressful life event in year prior to depression onset </a:t>
            </a:r>
          </a:p>
          <a:p>
            <a:pPr lvl="3">
              <a:lnSpc>
                <a:spcPct val="80000"/>
              </a:lnSpc>
            </a:pPr>
            <a:r>
              <a:rPr lang="en-US" sz="2000" dirty="0"/>
              <a:t>e.g., romantic breakup, loss of job, death of loved one</a:t>
            </a:r>
          </a:p>
          <a:p>
            <a:pPr lvl="2">
              <a:lnSpc>
                <a:spcPct val="80000"/>
              </a:lnSpc>
            </a:pPr>
            <a:r>
              <a:rPr lang="en-US" dirty="0"/>
              <a:t>Replicated in 12 studies across 6 countries (Brown &amp; Harris, 1989b)</a:t>
            </a:r>
          </a:p>
          <a:p>
            <a:pPr lvl="1">
              <a:lnSpc>
                <a:spcPct val="80000"/>
              </a:lnSpc>
            </a:pPr>
            <a:r>
              <a:rPr lang="en-US" sz="2000" dirty="0"/>
              <a:t>Lack of social support may be one reason a stressor triggers depression </a:t>
            </a:r>
          </a:p>
          <a:p>
            <a:pPr lvl="1">
              <a:lnSpc>
                <a:spcPct val="80000"/>
              </a:lnSpc>
            </a:pPr>
            <a:endParaRPr lang="en-US" sz="2000" dirty="0"/>
          </a:p>
          <a:p>
            <a:r>
              <a:rPr lang="en-US" sz="2000" dirty="0"/>
              <a:t>Interpersonal Difficulties</a:t>
            </a:r>
          </a:p>
          <a:p>
            <a:pPr lvl="1"/>
            <a:r>
              <a:rPr lang="en-US" sz="2000" dirty="0"/>
              <a:t>High levels of expressed emotion by family member predicts relapse</a:t>
            </a:r>
          </a:p>
          <a:p>
            <a:pPr lvl="1"/>
            <a:r>
              <a:rPr lang="en-US" sz="2000" dirty="0"/>
              <a:t>Marital conflict also predicts depression</a:t>
            </a:r>
          </a:p>
          <a:p>
            <a:pPr lvl="1"/>
            <a:endParaRPr lang="en-US" sz="2000" dirty="0"/>
          </a:p>
          <a:p>
            <a:r>
              <a:rPr lang="en-US" sz="2000" dirty="0"/>
              <a:t>Behavior of depressed people often leads to rejection by others</a:t>
            </a:r>
          </a:p>
          <a:p>
            <a:pPr lvl="1"/>
            <a:r>
              <a:rPr lang="en-US" sz="2000" dirty="0"/>
              <a:t>Excessive reassurance seeking</a:t>
            </a:r>
          </a:p>
          <a:p>
            <a:pPr lvl="1"/>
            <a:r>
              <a:rPr lang="en-US" sz="2000" dirty="0"/>
              <a:t>Few positive facial expressions</a:t>
            </a:r>
          </a:p>
          <a:p>
            <a:pPr lvl="1"/>
            <a:r>
              <a:rPr lang="en-US" sz="2000" dirty="0"/>
              <a:t>Negative self disclosures</a:t>
            </a:r>
          </a:p>
          <a:p>
            <a:pPr lvl="1"/>
            <a:r>
              <a:rPr lang="en-US" sz="2000" dirty="0"/>
              <a:t>Slow speech and long silences</a:t>
            </a:r>
          </a:p>
          <a:p>
            <a:pPr>
              <a:lnSpc>
                <a:spcPct val="80000"/>
              </a:lnSpc>
            </a:pPr>
            <a:endParaRPr lang="en-US" sz="2400" dirty="0"/>
          </a:p>
          <a:p>
            <a:pPr lvl="1">
              <a:lnSpc>
                <a:spcPct val="80000"/>
              </a:lnSpc>
            </a:pPr>
            <a:endParaRPr lang="en-US" sz="2000" dirty="0"/>
          </a:p>
        </p:txBody>
      </p:sp>
      <p:sp>
        <p:nvSpPr>
          <p:cNvPr id="6" name="Footer Placeholder 5"/>
          <p:cNvSpPr>
            <a:spLocks noGrp="1"/>
          </p:cNvSpPr>
          <p:nvPr>
            <p:ph type="ftr" sz="quarter" idx="11"/>
          </p:nvPr>
        </p:nvSpPr>
        <p:spPr/>
        <p:txBody>
          <a:bodyPr/>
          <a:lstStyle/>
          <a:p>
            <a:pPr>
              <a:defRPr/>
            </a:pPr>
            <a:r>
              <a:rPr lang="en-US"/>
              <a:t>© 2012 John Wiley &amp; Sons, Inc. All rights reserved.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33400"/>
            <a:ext cx="9829800" cy="990600"/>
          </a:xfrm>
        </p:spPr>
        <p:txBody>
          <a:bodyPr>
            <a:noAutofit/>
          </a:bodyPr>
          <a:lstStyle/>
          <a:p>
            <a:r>
              <a:rPr lang="en-US" sz="2800" dirty="0">
                <a:effectLst>
                  <a:outerShdw blurRad="38100" dist="38100" dir="2700000" algn="tl">
                    <a:srgbClr val="000000">
                      <a:alpha val="43137"/>
                    </a:srgbClr>
                  </a:outerShdw>
                </a:effectLst>
              </a:rPr>
              <a:t>Proposed DSM-5 Criteria for Mixed Anxiety/Depressive Disorder </a:t>
            </a:r>
          </a:p>
        </p:txBody>
      </p:sp>
      <p:sp>
        <p:nvSpPr>
          <p:cNvPr id="9" name="Content Placeholder 8"/>
          <p:cNvSpPr>
            <a:spLocks noGrp="1"/>
          </p:cNvSpPr>
          <p:nvPr>
            <p:ph idx="1"/>
          </p:nvPr>
        </p:nvSpPr>
        <p:spPr>
          <a:xfrm>
            <a:off x="266700" y="1600200"/>
            <a:ext cx="9753600" cy="4953000"/>
          </a:xfrm>
        </p:spPr>
        <p:txBody>
          <a:bodyPr>
            <a:normAutofit/>
          </a:bodyPr>
          <a:lstStyle/>
          <a:p>
            <a:r>
              <a:rPr lang="en-GB" dirty="0"/>
              <a:t>Three or four of the symptoms of major depression</a:t>
            </a:r>
          </a:p>
          <a:p>
            <a:endParaRPr lang="en-GB" dirty="0"/>
          </a:p>
          <a:p>
            <a:r>
              <a:rPr lang="en-GB" dirty="0"/>
              <a:t>Depressed mood or absence of pleasure</a:t>
            </a:r>
          </a:p>
          <a:p>
            <a:endParaRPr lang="en-GB" dirty="0"/>
          </a:p>
          <a:p>
            <a:r>
              <a:rPr lang="en-GB" dirty="0"/>
              <a:t>Anxious distress as evidenced by at least two of the following: irrational worry, preoccupation with worries, trouble relaxing, motor tension, or fear that something awful might happen</a:t>
            </a:r>
          </a:p>
          <a:p>
            <a:endParaRPr lang="en-GB" dirty="0"/>
          </a:p>
          <a:p>
            <a:pPr lvl="0"/>
            <a:r>
              <a:rPr lang="en-US" dirty="0"/>
              <a:t>Symptoms are present for at least 2 weeks</a:t>
            </a:r>
          </a:p>
          <a:p>
            <a:pPr lvl="0"/>
            <a:endParaRPr lang="en-US" dirty="0"/>
          </a:p>
          <a:p>
            <a:pPr lvl="0"/>
            <a:r>
              <a:rPr lang="en-GB" dirty="0"/>
              <a:t>No other DSM diagnosis of anxiety or depression is present</a:t>
            </a:r>
            <a:endParaRPr lang="en-US" dirty="0"/>
          </a:p>
          <a:p>
            <a:endParaRPr lang="en-US" dirty="0"/>
          </a:p>
        </p:txBody>
      </p:sp>
      <p:sp>
        <p:nvSpPr>
          <p:cNvPr id="10" name="Footer Placeholder 9"/>
          <p:cNvSpPr>
            <a:spLocks noGrp="1"/>
          </p:cNvSpPr>
          <p:nvPr>
            <p:ph type="ftr" sz="quarter" idx="11"/>
          </p:nvPr>
        </p:nvSpPr>
        <p:spPr/>
        <p:txBody>
          <a:bodyPr/>
          <a:lstStyle/>
          <a:p>
            <a:pPr>
              <a:defRPr/>
            </a:pPr>
            <a:r>
              <a:rPr lang="en-US"/>
              <a:t>© 2012 John Wiley &amp; Sons, Inc. All rights reserved.</a:t>
            </a:r>
          </a:p>
        </p:txBody>
      </p:sp>
    </p:spTree>
    <p:extLst>
      <p:ext uri="{BB962C8B-B14F-4D97-AF65-F5344CB8AC3E}">
        <p14:creationId xmlns:p14="http://schemas.microsoft.com/office/powerpoint/2010/main" val="2506536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noAutofit/>
          </a:bodyPr>
          <a:lstStyle/>
          <a:p>
            <a:pPr algn="ctr"/>
            <a:r>
              <a:rPr lang="en-US" sz="2800" dirty="0"/>
              <a:t>Etiology of Mood Disorders: Psychological Factors</a:t>
            </a:r>
          </a:p>
        </p:txBody>
      </p:sp>
      <p:sp>
        <p:nvSpPr>
          <p:cNvPr id="32773" name="Rectangle 3"/>
          <p:cNvSpPr>
            <a:spLocks noGrp="1" noChangeArrowheads="1"/>
          </p:cNvSpPr>
          <p:nvPr>
            <p:ph sz="half" idx="1"/>
          </p:nvPr>
        </p:nvSpPr>
        <p:spPr>
          <a:xfrm>
            <a:off x="266700" y="1447800"/>
            <a:ext cx="9601200" cy="4953000"/>
          </a:xfrm>
        </p:spPr>
        <p:txBody>
          <a:bodyPr>
            <a:normAutofit/>
          </a:bodyPr>
          <a:lstStyle/>
          <a:p>
            <a:pPr>
              <a:lnSpc>
                <a:spcPct val="80000"/>
              </a:lnSpc>
            </a:pPr>
            <a:r>
              <a:rPr lang="en-US" sz="2400" dirty="0"/>
              <a:t>Cognitive theories</a:t>
            </a:r>
          </a:p>
          <a:p>
            <a:pPr>
              <a:lnSpc>
                <a:spcPct val="80000"/>
              </a:lnSpc>
            </a:pPr>
            <a:endParaRPr lang="en-US" sz="2400" dirty="0"/>
          </a:p>
          <a:p>
            <a:pPr lvl="1">
              <a:lnSpc>
                <a:spcPct val="80000"/>
              </a:lnSpc>
            </a:pPr>
            <a:r>
              <a:rPr lang="en-US" sz="1900" dirty="0"/>
              <a:t>Beck’s Theory</a:t>
            </a:r>
          </a:p>
          <a:p>
            <a:pPr lvl="2">
              <a:lnSpc>
                <a:spcPct val="80000"/>
              </a:lnSpc>
            </a:pPr>
            <a:r>
              <a:rPr lang="en-US" sz="1800" i="1" dirty="0"/>
              <a:t>Negative triad:</a:t>
            </a:r>
            <a:r>
              <a:rPr lang="en-US" sz="1800" dirty="0"/>
              <a:t> negative view of self, world, future</a:t>
            </a:r>
          </a:p>
          <a:p>
            <a:pPr lvl="2">
              <a:lnSpc>
                <a:spcPct val="80000"/>
              </a:lnSpc>
            </a:pPr>
            <a:r>
              <a:rPr lang="en-US" sz="1800" i="1" dirty="0"/>
              <a:t>Negative schema</a:t>
            </a:r>
            <a:r>
              <a:rPr lang="en-US" sz="1800" dirty="0"/>
              <a:t>: underlying tendency to see the world negatively</a:t>
            </a:r>
          </a:p>
          <a:p>
            <a:pPr lvl="2">
              <a:lnSpc>
                <a:spcPct val="80000"/>
              </a:lnSpc>
            </a:pPr>
            <a:r>
              <a:rPr lang="en-US" sz="1800" dirty="0"/>
              <a:t>Negative schema cause </a:t>
            </a:r>
            <a:r>
              <a:rPr lang="en-US" sz="1800" i="1" dirty="0"/>
              <a:t>cognitive biases: </a:t>
            </a:r>
            <a:r>
              <a:rPr lang="en-US" sz="1800" dirty="0"/>
              <a:t>tendency to process information in negative ways</a:t>
            </a:r>
          </a:p>
          <a:p>
            <a:pPr lvl="1">
              <a:lnSpc>
                <a:spcPct val="80000"/>
              </a:lnSpc>
            </a:pPr>
            <a:r>
              <a:rPr lang="en-US" sz="1900" dirty="0"/>
              <a:t>Hopelessness Theory</a:t>
            </a:r>
          </a:p>
          <a:p>
            <a:pPr lvl="2">
              <a:lnSpc>
                <a:spcPct val="80000"/>
              </a:lnSpc>
            </a:pPr>
            <a:r>
              <a:rPr lang="en-US" sz="1800" dirty="0"/>
              <a:t>Most important trigger of depression is hopelessness</a:t>
            </a:r>
          </a:p>
          <a:p>
            <a:pPr lvl="3">
              <a:lnSpc>
                <a:spcPct val="80000"/>
              </a:lnSpc>
            </a:pPr>
            <a:r>
              <a:rPr lang="en-US" dirty="0"/>
              <a:t>Desirable outcomes will not occur</a:t>
            </a:r>
          </a:p>
          <a:p>
            <a:pPr lvl="3">
              <a:lnSpc>
                <a:spcPct val="80000"/>
              </a:lnSpc>
            </a:pPr>
            <a:r>
              <a:rPr lang="en-US" dirty="0"/>
              <a:t>Person has no ability to change situation</a:t>
            </a:r>
          </a:p>
          <a:p>
            <a:pPr lvl="2">
              <a:lnSpc>
                <a:spcPct val="80000"/>
              </a:lnSpc>
            </a:pPr>
            <a:r>
              <a:rPr lang="en-US" sz="1800" dirty="0" err="1"/>
              <a:t>Attributional</a:t>
            </a:r>
            <a:r>
              <a:rPr lang="en-US" sz="1800" dirty="0"/>
              <a:t> Style</a:t>
            </a:r>
          </a:p>
          <a:p>
            <a:pPr lvl="3">
              <a:lnSpc>
                <a:spcPct val="80000"/>
              </a:lnSpc>
            </a:pPr>
            <a:r>
              <a:rPr lang="en-US" dirty="0"/>
              <a:t>Stable and Global attributions can cause hopelessness</a:t>
            </a:r>
          </a:p>
          <a:p>
            <a:pPr lvl="1">
              <a:lnSpc>
                <a:spcPct val="80000"/>
              </a:lnSpc>
            </a:pPr>
            <a:r>
              <a:rPr lang="en-US" sz="1900" dirty="0"/>
              <a:t>Rumination Theory </a:t>
            </a:r>
          </a:p>
          <a:p>
            <a:pPr lvl="2">
              <a:lnSpc>
                <a:spcPct val="80000"/>
              </a:lnSpc>
            </a:pPr>
            <a:r>
              <a:rPr lang="en-US" sz="1800" dirty="0"/>
              <a:t>A specific way of thinking: tendency to repetitively dwell on sad thoughts (Nolen-</a:t>
            </a:r>
            <a:r>
              <a:rPr lang="en-US" sz="1800" dirty="0" err="1"/>
              <a:t>Hoeksema</a:t>
            </a:r>
            <a:r>
              <a:rPr lang="en-US" sz="1800" dirty="0"/>
              <a:t>, 1991)</a:t>
            </a:r>
          </a:p>
          <a:p>
            <a:pPr lvl="2">
              <a:lnSpc>
                <a:spcPct val="80000"/>
              </a:lnSpc>
            </a:pPr>
            <a:r>
              <a:rPr lang="en-US" sz="1800" dirty="0"/>
              <a:t>Most detrimental is to brood over causes of events</a:t>
            </a:r>
          </a:p>
        </p:txBody>
      </p:sp>
      <p:sp>
        <p:nvSpPr>
          <p:cNvPr id="6" name="Footer Placeholder 5"/>
          <p:cNvSpPr>
            <a:spLocks noGrp="1"/>
          </p:cNvSpPr>
          <p:nvPr>
            <p:ph type="ftr" sz="quarter" idx="11"/>
          </p:nvPr>
        </p:nvSpPr>
        <p:spPr/>
        <p:txBody>
          <a:bodyPr/>
          <a:lstStyle/>
          <a:p>
            <a:pPr>
              <a:defRPr/>
            </a:pPr>
            <a:r>
              <a:rPr lang="en-US"/>
              <a:t>© 2012 John Wiley &amp; Sons, Inc. All rights reserved.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33400"/>
            <a:ext cx="9829800" cy="6096000"/>
          </a:xfrm>
        </p:spPr>
        <p:txBody>
          <a:bodyPr>
            <a:normAutofit fontScale="90000"/>
          </a:bodyPr>
          <a:lstStyle/>
          <a:p>
            <a:pPr>
              <a:lnSpc>
                <a:spcPct val="90000"/>
              </a:lnSpc>
            </a:pPr>
            <a:br>
              <a:rPr lang="en-US" sz="2000" dirty="0">
                <a:latin typeface="Calibri" charset="0"/>
                <a:ea typeface="ＭＳ Ｐゴシック" charset="0"/>
                <a:cs typeface="Arial" charset="0"/>
              </a:rPr>
            </a:br>
            <a:br>
              <a:rPr lang="en-US" sz="2000" dirty="0">
                <a:latin typeface="Calibri" charset="0"/>
                <a:ea typeface="ＭＳ Ｐゴシック" charset="0"/>
                <a:cs typeface="Arial" charset="0"/>
              </a:rPr>
            </a:br>
            <a:br>
              <a:rPr lang="en-US" sz="2000" dirty="0">
                <a:solidFill>
                  <a:schemeClr val="tx1"/>
                </a:solidFill>
                <a:latin typeface="Calibri" charset="0"/>
                <a:ea typeface="ＭＳ Ｐゴシック" charset="0"/>
                <a:cs typeface="Arial" charset="0"/>
              </a:rPr>
            </a:br>
            <a:r>
              <a:rPr lang="en-US" sz="2000" dirty="0">
                <a:solidFill>
                  <a:schemeClr val="tx1"/>
                </a:solidFill>
                <a:latin typeface="Calibri" charset="0"/>
                <a:ea typeface="ＭＳ Ｐゴシック" charset="0"/>
                <a:cs typeface="Arial" charset="0"/>
              </a:rPr>
              <a:t>Attribution Theory:   the way people think about the causes of their successes and failures in life was what really mattered-- it</a:t>
            </a:r>
            <a:r>
              <a:rPr lang="ja-JP" altLang="en-US" sz="2000" dirty="0">
                <a:solidFill>
                  <a:schemeClr val="tx1"/>
                </a:solidFill>
                <a:latin typeface="Calibri" charset="0"/>
                <a:ea typeface="ＭＳ Ｐゴシック" charset="0"/>
                <a:cs typeface="Arial" charset="0"/>
              </a:rPr>
              <a:t>’</a:t>
            </a:r>
            <a:r>
              <a:rPr lang="en-US" altLang="ja-JP" sz="2000" dirty="0">
                <a:solidFill>
                  <a:schemeClr val="tx1"/>
                </a:solidFill>
                <a:latin typeface="Calibri" charset="0"/>
                <a:ea typeface="ＭＳ Ｐゴシック" charset="0"/>
                <a:cs typeface="Arial" charset="0"/>
              </a:rPr>
              <a:t>s what they attribute it to that</a:t>
            </a:r>
            <a:r>
              <a:rPr lang="ja-JP" altLang="en-US" sz="2000" dirty="0">
                <a:solidFill>
                  <a:schemeClr val="tx1"/>
                </a:solidFill>
                <a:latin typeface="Calibri" charset="0"/>
                <a:ea typeface="ＭＳ Ｐゴシック" charset="0"/>
                <a:cs typeface="Arial" charset="0"/>
              </a:rPr>
              <a:t>‘</a:t>
            </a:r>
            <a:r>
              <a:rPr lang="en-US" altLang="ja-JP" sz="2000" dirty="0">
                <a:solidFill>
                  <a:schemeClr val="tx1"/>
                </a:solidFill>
                <a:latin typeface="Calibri" charset="0"/>
                <a:ea typeface="ＭＳ Ｐゴシック" charset="0"/>
                <a:cs typeface="Arial" charset="0"/>
              </a:rPr>
              <a:t>s meaningful</a:t>
            </a:r>
            <a:br>
              <a:rPr lang="en-US" altLang="ja-JP" sz="2000" dirty="0">
                <a:solidFill>
                  <a:schemeClr val="tx1"/>
                </a:solidFill>
                <a:latin typeface="Calibri" charset="0"/>
                <a:ea typeface="ＭＳ Ｐゴシック" charset="0"/>
                <a:cs typeface="Arial" charset="0"/>
              </a:rPr>
            </a:br>
            <a:br>
              <a:rPr lang="en-US" altLang="ja-JP" sz="2000" dirty="0">
                <a:solidFill>
                  <a:schemeClr val="tx1"/>
                </a:solidFill>
                <a:latin typeface="Calibri" charset="0"/>
                <a:ea typeface="ＭＳ Ｐゴシック" charset="0"/>
                <a:cs typeface="Arial" charset="0"/>
              </a:rPr>
            </a:br>
            <a:r>
              <a:rPr lang="en-US" sz="2000" dirty="0">
                <a:solidFill>
                  <a:schemeClr val="tx1"/>
                </a:solidFill>
                <a:latin typeface="Calibri" charset="0"/>
                <a:ea typeface="ＭＳ Ｐゴシック" charset="0"/>
                <a:cs typeface="Arial" charset="0"/>
              </a:rPr>
              <a:t>Be aware of the language you use:  If you use words like always and never when talking about unfavorable  events in your life </a:t>
            </a:r>
            <a:r>
              <a:rPr lang="en-US" sz="2000" dirty="0">
                <a:solidFill>
                  <a:schemeClr val="tx1"/>
                </a:solidFill>
                <a:latin typeface="Calibri" charset="0"/>
                <a:ea typeface="ＭＳ Ｐゴシック" charset="0"/>
                <a:cs typeface="Arial" charset="0"/>
                <a:sym typeface="Wingdings" charset="0"/>
              </a:rPr>
              <a:t> you will likely be a pessimist</a:t>
            </a:r>
            <a:br>
              <a:rPr lang="en-US" sz="2000" dirty="0">
                <a:solidFill>
                  <a:schemeClr val="tx1"/>
                </a:solidFill>
                <a:latin typeface="Calibri" charset="0"/>
                <a:ea typeface="ＭＳ Ｐゴシック" charset="0"/>
                <a:cs typeface="Arial" charset="0"/>
              </a:rPr>
            </a:br>
            <a:r>
              <a:rPr lang="en-US" sz="2000" dirty="0">
                <a:solidFill>
                  <a:schemeClr val="tx1"/>
                </a:solidFill>
                <a:latin typeface="Calibri" charset="0"/>
                <a:ea typeface="ＭＳ Ｐゴシック" charset="0"/>
                <a:cs typeface="Arial" charset="0"/>
              </a:rPr>
              <a:t> 	</a:t>
            </a:r>
            <a:br>
              <a:rPr lang="en-US" sz="2000" dirty="0">
                <a:solidFill>
                  <a:schemeClr val="tx1"/>
                </a:solidFill>
                <a:latin typeface="Calibri" charset="0"/>
                <a:ea typeface="ＭＳ Ｐゴシック" charset="0"/>
                <a:cs typeface="Arial" charset="0"/>
              </a:rPr>
            </a:br>
            <a:r>
              <a:rPr lang="en-US" sz="2000" dirty="0">
                <a:solidFill>
                  <a:schemeClr val="tx1"/>
                </a:solidFill>
                <a:latin typeface="Calibri" charset="0"/>
                <a:ea typeface="ＭＳ Ｐゴシック" charset="0"/>
                <a:cs typeface="Arial" charset="0"/>
              </a:rPr>
              <a:t>If you use words like sometimes and lately as qualifiers you can blame unfavorable events on transient conditions and have an optimistic style</a:t>
            </a:r>
            <a:br>
              <a:rPr lang="en-US" sz="2000" dirty="0">
                <a:solidFill>
                  <a:schemeClr val="tx1"/>
                </a:solidFill>
                <a:latin typeface="Calibri" charset="0"/>
                <a:ea typeface="ＭＳ Ｐゴシック" charset="0"/>
                <a:cs typeface="Arial" charset="0"/>
              </a:rPr>
            </a:br>
            <a:br>
              <a:rPr lang="en-US" sz="2000" dirty="0">
                <a:solidFill>
                  <a:schemeClr val="tx1"/>
                </a:solidFill>
                <a:latin typeface="Calibri" charset="0"/>
                <a:ea typeface="ＭＳ Ｐゴシック" charset="0"/>
                <a:cs typeface="Arial" charset="0"/>
              </a:rPr>
            </a:br>
            <a:r>
              <a:rPr lang="en-US" sz="2000" dirty="0">
                <a:solidFill>
                  <a:schemeClr val="tx1"/>
                </a:solidFill>
                <a:latin typeface="Calibri" charset="0"/>
                <a:ea typeface="ＭＳ Ｐゴシック" charset="0"/>
                <a:cs typeface="Arial" charset="0"/>
              </a:rPr>
              <a:t>Try to get accustomed to using words like: </a:t>
            </a:r>
            <a:br>
              <a:rPr lang="en-US" sz="2000" dirty="0">
                <a:solidFill>
                  <a:schemeClr val="tx1"/>
                </a:solidFill>
                <a:latin typeface="Calibri" charset="0"/>
                <a:ea typeface="ＭＳ Ｐゴシック" charset="0"/>
                <a:cs typeface="Arial" charset="0"/>
              </a:rPr>
            </a:br>
            <a:br>
              <a:rPr lang="en-US" sz="2000" dirty="0">
                <a:solidFill>
                  <a:schemeClr val="tx1"/>
                </a:solidFill>
                <a:latin typeface="Calibri" charset="0"/>
                <a:ea typeface="ＭＳ Ｐゴシック" charset="0"/>
                <a:cs typeface="Arial" charset="0"/>
              </a:rPr>
            </a:br>
            <a:r>
              <a:rPr lang="en-US" sz="2000" dirty="0">
                <a:solidFill>
                  <a:schemeClr val="tx1"/>
                </a:solidFill>
                <a:latin typeface="Calibri" charset="0"/>
                <a:ea typeface="ＭＳ Ｐゴシック" charset="0"/>
                <a:cs typeface="Arial" charset="0"/>
              </a:rPr>
              <a:t>  			probable, highly probable, likely, highly likely, less likely, to the extent that …..</a:t>
            </a:r>
            <a:br>
              <a:rPr lang="en-US" sz="2000" dirty="0">
                <a:solidFill>
                  <a:schemeClr val="tx1"/>
                </a:solidFill>
                <a:latin typeface="Calibri" charset="0"/>
                <a:ea typeface="ＭＳ Ｐゴシック" charset="0"/>
                <a:cs typeface="Arial" charset="0"/>
              </a:rPr>
            </a:br>
            <a:br>
              <a:rPr lang="en-US" sz="2000" dirty="0">
                <a:solidFill>
                  <a:schemeClr val="tx1"/>
                </a:solidFill>
                <a:latin typeface="Calibri" charset="0"/>
                <a:ea typeface="ＭＳ Ｐゴシック" charset="0"/>
                <a:cs typeface="Arial" charset="0"/>
              </a:rPr>
            </a:br>
            <a:br>
              <a:rPr lang="en-US" sz="2000" dirty="0">
                <a:solidFill>
                  <a:schemeClr val="tx1"/>
                </a:solidFill>
                <a:latin typeface="Calibri" charset="0"/>
                <a:ea typeface="ＭＳ Ｐゴシック" charset="0"/>
                <a:cs typeface="Arial" charset="0"/>
              </a:rPr>
            </a:br>
            <a:r>
              <a:rPr lang="en-US" sz="2000" dirty="0">
                <a:solidFill>
                  <a:schemeClr val="tx1"/>
                </a:solidFill>
                <a:latin typeface="Calibri" charset="0"/>
                <a:ea typeface="ＭＳ Ｐゴシック" charset="0"/>
                <a:cs typeface="Arial" charset="0"/>
              </a:rPr>
              <a:t>Permanence: 	refers to people who give up easily because they believe the causes of bad events 			happening to them are permanent-- they believe it will persist and always affect their 			lives.</a:t>
            </a:r>
            <a:br>
              <a:rPr lang="en-US" sz="2000" dirty="0">
                <a:solidFill>
                  <a:schemeClr val="tx1"/>
                </a:solidFill>
                <a:latin typeface="Calibri" charset="0"/>
                <a:ea typeface="ＭＳ Ｐゴシック" charset="0"/>
                <a:cs typeface="Arial" charset="0"/>
              </a:rPr>
            </a:br>
            <a:br>
              <a:rPr lang="en-US" sz="2000" dirty="0">
                <a:solidFill>
                  <a:schemeClr val="tx1"/>
                </a:solidFill>
                <a:latin typeface="Calibri" charset="0"/>
                <a:ea typeface="ＭＳ Ｐゴシック" charset="0"/>
                <a:cs typeface="Arial" charset="0"/>
              </a:rPr>
            </a:br>
            <a:r>
              <a:rPr lang="en-US" sz="2000" dirty="0">
                <a:solidFill>
                  <a:schemeClr val="tx1"/>
                </a:solidFill>
                <a:latin typeface="Calibri" charset="0"/>
                <a:ea typeface="ＭＳ Ｐゴシック" charset="0"/>
                <a:cs typeface="Arial" charset="0"/>
              </a:rPr>
              <a:t>Optimism:  	optimistic people explain good events to themselves in terms of permanent causes like 			their abilities and traits</a:t>
            </a:r>
            <a:br>
              <a:rPr lang="en-US" sz="2000" dirty="0">
                <a:solidFill>
                  <a:schemeClr val="tx1"/>
                </a:solidFill>
                <a:latin typeface="Calibri" charset="0"/>
                <a:ea typeface="ＭＳ Ｐゴシック" charset="0"/>
                <a:cs typeface="Arial" charset="0"/>
              </a:rPr>
            </a:br>
            <a:br>
              <a:rPr lang="en-US" dirty="0">
                <a:latin typeface="Calibri" charset="0"/>
                <a:ea typeface="ＭＳ Ｐゴシック" charset="0"/>
                <a:cs typeface="Times New Roman" charset="0"/>
              </a:rPr>
            </a:br>
            <a:r>
              <a:rPr lang="en-US" sz="2800" dirty="0">
                <a:latin typeface="Times New Roman" charset="0"/>
                <a:ea typeface="ＭＳ Ｐゴシック" charset="0"/>
                <a:cs typeface="Times New Roman" charset="0"/>
              </a:rPr>
              <a:t>											    					</a:t>
            </a:r>
            <a:br>
              <a:rPr lang="en-US" sz="2800" dirty="0">
                <a:latin typeface="Times New Roman" charset="0"/>
                <a:ea typeface="ＭＳ Ｐゴシック" charset="0"/>
                <a:cs typeface="Times New Roman" charset="0"/>
              </a:rPr>
            </a:br>
            <a:endParaRPr lang="en-US" dirty="0"/>
          </a:p>
        </p:txBody>
      </p:sp>
      <p:sp>
        <p:nvSpPr>
          <p:cNvPr id="5" name="Footer Placeholder 4"/>
          <p:cNvSpPr>
            <a:spLocks noGrp="1"/>
          </p:cNvSpPr>
          <p:nvPr>
            <p:ph type="ftr" sz="quarter" idx="11"/>
          </p:nvPr>
        </p:nvSpPr>
        <p:spPr/>
        <p:txBody>
          <a:bodyPr/>
          <a:lstStyle/>
          <a:p>
            <a:pPr>
              <a:defRPr/>
            </a:pPr>
            <a:r>
              <a:rPr lang="en-US"/>
              <a:t>© 2012 John Wiley &amp; Sons, Inc. All rights reserved.</a:t>
            </a:r>
          </a:p>
        </p:txBody>
      </p:sp>
    </p:spTree>
    <p:extLst>
      <p:ext uri="{BB962C8B-B14F-4D97-AF65-F5344CB8AC3E}">
        <p14:creationId xmlns:p14="http://schemas.microsoft.com/office/powerpoint/2010/main" val="1916144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514350" y="533400"/>
            <a:ext cx="9258300" cy="609600"/>
          </a:xfrm>
        </p:spPr>
        <p:txBody>
          <a:bodyPr>
            <a:normAutofit/>
          </a:bodyPr>
          <a:lstStyle/>
          <a:p>
            <a:pPr algn="ctr"/>
            <a:r>
              <a:rPr lang="en-US" sz="2800" dirty="0"/>
              <a:t>Mood Disorders</a:t>
            </a:r>
          </a:p>
        </p:txBody>
      </p:sp>
      <p:sp>
        <p:nvSpPr>
          <p:cNvPr id="75779" name="Rectangle 3"/>
          <p:cNvSpPr>
            <a:spLocks noGrp="1" noChangeArrowheads="1"/>
          </p:cNvSpPr>
          <p:nvPr>
            <p:ph idx="1"/>
          </p:nvPr>
        </p:nvSpPr>
        <p:spPr>
          <a:xfrm>
            <a:off x="190500" y="1143000"/>
            <a:ext cx="9906000" cy="5486400"/>
          </a:xfrm>
        </p:spPr>
        <p:txBody>
          <a:bodyPr>
            <a:normAutofit fontScale="92500" lnSpcReduction="10000"/>
          </a:bodyPr>
          <a:lstStyle/>
          <a:p>
            <a:pPr>
              <a:lnSpc>
                <a:spcPct val="90000"/>
              </a:lnSpc>
              <a:defRPr/>
            </a:pPr>
            <a:r>
              <a:rPr lang="en-US" sz="2800" dirty="0"/>
              <a:t>Two broad types:</a:t>
            </a:r>
          </a:p>
          <a:p>
            <a:pPr lvl="1">
              <a:lnSpc>
                <a:spcPct val="90000"/>
              </a:lnSpc>
              <a:defRPr/>
            </a:pPr>
            <a:r>
              <a:rPr lang="en-US" sz="2400" dirty="0"/>
              <a:t>Involves only depressive symptoms (Major Depressive Disorder)</a:t>
            </a:r>
          </a:p>
          <a:p>
            <a:pPr lvl="1">
              <a:lnSpc>
                <a:spcPct val="90000"/>
              </a:lnSpc>
              <a:defRPr/>
            </a:pPr>
            <a:r>
              <a:rPr lang="en-US" sz="2400" dirty="0"/>
              <a:t>Involves manic symptoms (bipolar disorders)</a:t>
            </a:r>
          </a:p>
          <a:p>
            <a:pPr lvl="1">
              <a:lnSpc>
                <a:spcPct val="90000"/>
              </a:lnSpc>
              <a:defRPr/>
            </a:pPr>
            <a:endParaRPr lang="en-US" sz="2400" dirty="0"/>
          </a:p>
          <a:p>
            <a:pPr>
              <a:lnSpc>
                <a:spcPct val="90000"/>
              </a:lnSpc>
              <a:defRPr/>
            </a:pPr>
            <a:r>
              <a:rPr lang="en-US" sz="2800" dirty="0"/>
              <a:t>DSM-5 </a:t>
            </a:r>
            <a:r>
              <a:rPr lang="en-US" sz="2800"/>
              <a:t>adds five new </a:t>
            </a:r>
            <a:r>
              <a:rPr lang="en-US" sz="2800" dirty="0"/>
              <a:t>depressive disorders:</a:t>
            </a:r>
          </a:p>
          <a:p>
            <a:pPr lvl="1">
              <a:lnSpc>
                <a:spcPct val="90000"/>
              </a:lnSpc>
              <a:defRPr/>
            </a:pPr>
            <a:r>
              <a:rPr lang="en-US" dirty="0"/>
              <a:t>Mixed anxiety/depressive disorder</a:t>
            </a:r>
          </a:p>
          <a:p>
            <a:pPr lvl="1">
              <a:lnSpc>
                <a:spcPct val="90000"/>
              </a:lnSpc>
              <a:defRPr/>
            </a:pPr>
            <a:r>
              <a:rPr lang="en-US" dirty="0"/>
              <a:t>Premenstrual </a:t>
            </a:r>
            <a:r>
              <a:rPr lang="en-US" dirty="0" err="1"/>
              <a:t>dysphoric</a:t>
            </a:r>
            <a:r>
              <a:rPr lang="en-US" dirty="0"/>
              <a:t> disorder</a:t>
            </a:r>
          </a:p>
          <a:p>
            <a:pPr lvl="1">
              <a:lnSpc>
                <a:spcPct val="90000"/>
              </a:lnSpc>
              <a:defRPr/>
            </a:pPr>
            <a:r>
              <a:rPr lang="en-US" dirty="0"/>
              <a:t>Disruptive mood </a:t>
            </a:r>
            <a:r>
              <a:rPr lang="en-US" dirty="0" err="1"/>
              <a:t>dysregulation</a:t>
            </a:r>
            <a:r>
              <a:rPr lang="en-US" dirty="0"/>
              <a:t> disorder</a:t>
            </a:r>
          </a:p>
          <a:p>
            <a:pPr lvl="1">
              <a:lnSpc>
                <a:spcPct val="90000"/>
              </a:lnSpc>
              <a:defRPr/>
            </a:pPr>
            <a:r>
              <a:rPr lang="en-US" dirty="0"/>
              <a:t>Persistent Depressive Disorder (chronic, low grade depression)</a:t>
            </a:r>
          </a:p>
          <a:p>
            <a:pPr lvl="1">
              <a:lnSpc>
                <a:spcPct val="90000"/>
              </a:lnSpc>
              <a:defRPr/>
            </a:pPr>
            <a:r>
              <a:rPr lang="en-US" dirty="0"/>
              <a:t>Seasonal Affective Disorder (typically emerges during the short days of the year when the sun isn’t out as much; decreased daylight like in Alaska in winter)</a:t>
            </a:r>
          </a:p>
          <a:p>
            <a:pPr>
              <a:lnSpc>
                <a:spcPct val="90000"/>
              </a:lnSpc>
              <a:defRPr/>
            </a:pPr>
            <a:endParaRPr lang="en-US" sz="2800" dirty="0"/>
          </a:p>
          <a:p>
            <a:pPr>
              <a:lnSpc>
                <a:spcPct val="90000"/>
              </a:lnSpc>
              <a:defRPr/>
            </a:pPr>
            <a:r>
              <a:rPr lang="en-US" sz="2800" dirty="0"/>
              <a:t>DSM-5 Bipolar Disorders:</a:t>
            </a:r>
          </a:p>
          <a:p>
            <a:pPr lvl="1">
              <a:lnSpc>
                <a:spcPct val="90000"/>
              </a:lnSpc>
              <a:defRPr/>
            </a:pPr>
            <a:r>
              <a:rPr lang="en-US" dirty="0"/>
              <a:t>Bipolar I disorder</a:t>
            </a:r>
          </a:p>
          <a:p>
            <a:pPr lvl="1">
              <a:lnSpc>
                <a:spcPct val="90000"/>
              </a:lnSpc>
              <a:defRPr/>
            </a:pPr>
            <a:r>
              <a:rPr lang="en-US" dirty="0"/>
              <a:t>Bipolar II disorder</a:t>
            </a:r>
          </a:p>
          <a:p>
            <a:pPr lvl="1">
              <a:lnSpc>
                <a:spcPct val="90000"/>
              </a:lnSpc>
              <a:defRPr/>
            </a:pPr>
            <a:r>
              <a:rPr lang="en-US" dirty="0" err="1"/>
              <a:t>Cyclothymia</a:t>
            </a:r>
            <a:endParaRPr lang="en-US" dirty="0"/>
          </a:p>
          <a:p>
            <a:pPr lvl="1">
              <a:lnSpc>
                <a:spcPct val="90000"/>
              </a:lnSpc>
              <a:defRPr/>
            </a:pPr>
            <a:endParaRPr lang="en-US" sz="2400" dirty="0"/>
          </a:p>
          <a:p>
            <a:pPr lvl="1">
              <a:lnSpc>
                <a:spcPct val="90000"/>
              </a:lnSpc>
              <a:defRPr/>
            </a:pPr>
            <a:endParaRPr lang="en-US" sz="2400" dirty="0"/>
          </a:p>
        </p:txBody>
      </p:sp>
      <p:sp>
        <p:nvSpPr>
          <p:cNvPr id="6" name="Footer Placeholder 5"/>
          <p:cNvSpPr>
            <a:spLocks noGrp="1"/>
          </p:cNvSpPr>
          <p:nvPr>
            <p:ph type="ftr" sz="quarter" idx="11"/>
          </p:nvPr>
        </p:nvSpPr>
        <p:spPr/>
        <p:txBody>
          <a:bodyPr/>
          <a:lstStyle/>
          <a:p>
            <a:pPr>
              <a:defRPr/>
            </a:pPr>
            <a:r>
              <a:rPr lang="en-US"/>
              <a:t>© 2012 John Wiley &amp; Sons, Inc.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533400"/>
            <a:ext cx="9753600" cy="6172200"/>
          </a:xfrm>
        </p:spPr>
        <p:txBody>
          <a:bodyPr>
            <a:normAutofit/>
          </a:bodyPr>
          <a:lstStyle/>
          <a:p>
            <a:pPr>
              <a:lnSpc>
                <a:spcPct val="90000"/>
              </a:lnSpc>
              <a:defRPr/>
            </a:pPr>
            <a:r>
              <a:rPr lang="en-US" sz="2400" dirty="0">
                <a:solidFill>
                  <a:schemeClr val="tx1"/>
                </a:solidFill>
                <a:ea typeface="ＭＳ Ｐゴシック" charset="0"/>
                <a:cs typeface="Avenir Book"/>
              </a:rPr>
              <a:t>People who believe positive events are attributed to permanent causes such as their skills and effort try harder after they succeed.</a:t>
            </a:r>
            <a:br>
              <a:rPr lang="en-US" sz="2400" dirty="0">
                <a:solidFill>
                  <a:schemeClr val="tx1"/>
                </a:solidFill>
                <a:ea typeface="ＭＳ Ｐゴシック" charset="0"/>
                <a:cs typeface="Avenir Book"/>
              </a:rPr>
            </a:br>
            <a:br>
              <a:rPr lang="en-US" sz="2400" dirty="0">
                <a:solidFill>
                  <a:schemeClr val="tx1"/>
                </a:solidFill>
                <a:ea typeface="ＭＳ Ｐゴシック" charset="0"/>
                <a:cs typeface="Avenir Book"/>
              </a:rPr>
            </a:br>
            <a:r>
              <a:rPr lang="en-US" sz="2400" dirty="0">
                <a:solidFill>
                  <a:schemeClr val="tx1"/>
                </a:solidFill>
                <a:ea typeface="ＭＳ Ｐゴシック" charset="0"/>
                <a:cs typeface="Avenir Book"/>
              </a:rPr>
              <a:t>Pervasiveness: people who make universal explanations for their failures give up on everything when failure comes in one area of their life.</a:t>
            </a:r>
            <a:br>
              <a:rPr lang="en-US" sz="2400" dirty="0">
                <a:solidFill>
                  <a:schemeClr val="tx1"/>
                </a:solidFill>
                <a:ea typeface="ＭＳ Ｐゴシック" charset="0"/>
                <a:cs typeface="Avenir Book"/>
              </a:rPr>
            </a:br>
            <a:br>
              <a:rPr lang="en-US" sz="2400" dirty="0">
                <a:solidFill>
                  <a:schemeClr val="tx1"/>
                </a:solidFill>
                <a:ea typeface="ＭＳ Ｐゴシック" charset="0"/>
                <a:cs typeface="Avenir Book"/>
              </a:rPr>
            </a:br>
            <a:r>
              <a:rPr lang="en-US" sz="2400" dirty="0">
                <a:solidFill>
                  <a:schemeClr val="tx1"/>
                </a:solidFill>
                <a:ea typeface="ＭＳ Ｐゴシック" charset="0"/>
                <a:cs typeface="Avenir Book"/>
              </a:rPr>
              <a:t>People who make specific explanations may become helpless in that one area of their life and move on with their life.</a:t>
            </a:r>
            <a:br>
              <a:rPr lang="en-US" sz="2400" dirty="0">
                <a:solidFill>
                  <a:schemeClr val="tx1"/>
                </a:solidFill>
                <a:ea typeface="ＭＳ Ｐゴシック" charset="0"/>
                <a:cs typeface="Avenir Book"/>
              </a:rPr>
            </a:br>
            <a:br>
              <a:rPr lang="en-US" sz="2400" dirty="0">
                <a:solidFill>
                  <a:schemeClr val="tx1"/>
                </a:solidFill>
                <a:ea typeface="ＭＳ Ｐゴシック" charset="0"/>
                <a:cs typeface="Avenir Book"/>
              </a:rPr>
            </a:br>
            <a:r>
              <a:rPr lang="en-US" sz="2400" dirty="0">
                <a:solidFill>
                  <a:schemeClr val="tx1"/>
                </a:solidFill>
                <a:ea typeface="ＭＳ Ｐゴシック" charset="0"/>
                <a:cs typeface="Avenir Book"/>
              </a:rPr>
              <a:t>Universal Explanations: these produce helplessness across many situations and specific explanations produce helplessness only in the problem area.</a:t>
            </a:r>
            <a:br>
              <a:rPr lang="en-US" sz="2400" dirty="0">
                <a:solidFill>
                  <a:schemeClr val="tx1"/>
                </a:solidFill>
                <a:ea typeface="ＭＳ Ｐゴシック" charset="0"/>
                <a:cs typeface="Avenir Book"/>
              </a:rPr>
            </a:br>
            <a:br>
              <a:rPr lang="en-US" sz="2400" dirty="0">
                <a:solidFill>
                  <a:schemeClr val="tx1"/>
                </a:solidFill>
                <a:ea typeface="ＭＳ Ｐゴシック" charset="0"/>
                <a:cs typeface="Avenir Book"/>
              </a:rPr>
            </a:br>
            <a:r>
              <a:rPr lang="en-US" sz="2400" dirty="0">
                <a:solidFill>
                  <a:schemeClr val="tx1"/>
                </a:solidFill>
                <a:ea typeface="ＭＳ Ｐゴシック" charset="0"/>
                <a:cs typeface="Avenir Book"/>
              </a:rPr>
              <a:t>Permanent causes produce helplessness far into the future and universal causes produce helplessness throughout life.</a:t>
            </a:r>
            <a:br>
              <a:rPr lang="en-US" sz="2400" dirty="0">
                <a:solidFill>
                  <a:schemeClr val="tx1"/>
                </a:solidFill>
                <a:ea typeface="ＭＳ Ｐゴシック" charset="0"/>
                <a:cs typeface="Avenir Book"/>
              </a:rPr>
            </a:br>
            <a:endParaRPr lang="en-US" sz="2400" dirty="0">
              <a:solidFill>
                <a:schemeClr val="tx1"/>
              </a:solidFill>
            </a:endParaRPr>
          </a:p>
        </p:txBody>
      </p:sp>
      <p:sp>
        <p:nvSpPr>
          <p:cNvPr id="5" name="Footer Placeholder 4"/>
          <p:cNvSpPr>
            <a:spLocks noGrp="1"/>
          </p:cNvSpPr>
          <p:nvPr>
            <p:ph type="ftr" sz="quarter" idx="11"/>
          </p:nvPr>
        </p:nvSpPr>
        <p:spPr/>
        <p:txBody>
          <a:bodyPr/>
          <a:lstStyle/>
          <a:p>
            <a:pPr>
              <a:defRPr/>
            </a:pPr>
            <a:r>
              <a:rPr lang="en-US"/>
              <a:t>© 2012 John Wiley &amp; Sons, Inc. All rights reserved.</a:t>
            </a:r>
          </a:p>
        </p:txBody>
      </p:sp>
    </p:spTree>
    <p:extLst>
      <p:ext uri="{BB962C8B-B14F-4D97-AF65-F5344CB8AC3E}">
        <p14:creationId xmlns:p14="http://schemas.microsoft.com/office/powerpoint/2010/main" val="2619949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normAutofit/>
          </a:bodyPr>
          <a:lstStyle/>
          <a:p>
            <a:r>
              <a:rPr lang="en-US" sz="3600" dirty="0"/>
              <a:t>Psychological Treatment of Mood Disorders</a:t>
            </a:r>
          </a:p>
        </p:txBody>
      </p:sp>
      <p:sp>
        <p:nvSpPr>
          <p:cNvPr id="37893" name="Rectangle 3"/>
          <p:cNvSpPr>
            <a:spLocks noGrp="1" noChangeArrowheads="1"/>
          </p:cNvSpPr>
          <p:nvPr>
            <p:ph idx="1"/>
          </p:nvPr>
        </p:nvSpPr>
        <p:spPr>
          <a:xfrm>
            <a:off x="342900" y="1524000"/>
            <a:ext cx="9525000" cy="4876800"/>
          </a:xfrm>
        </p:spPr>
        <p:txBody>
          <a:bodyPr>
            <a:normAutofit/>
          </a:bodyPr>
          <a:lstStyle/>
          <a:p>
            <a:pPr>
              <a:lnSpc>
                <a:spcPct val="90000"/>
              </a:lnSpc>
            </a:pPr>
            <a:r>
              <a:rPr lang="en-US" sz="2800" dirty="0"/>
              <a:t>Interpersonal psychotherapy (IPT)</a:t>
            </a:r>
          </a:p>
          <a:p>
            <a:pPr lvl="1">
              <a:lnSpc>
                <a:spcPct val="90000"/>
              </a:lnSpc>
            </a:pPr>
            <a:r>
              <a:rPr lang="en-US" sz="2400" dirty="0"/>
              <a:t>Short-term psychodynamic therapy</a:t>
            </a:r>
          </a:p>
          <a:p>
            <a:pPr lvl="1">
              <a:lnSpc>
                <a:spcPct val="90000"/>
              </a:lnSpc>
            </a:pPr>
            <a:r>
              <a:rPr lang="en-US" sz="2400" dirty="0"/>
              <a:t>Focus on current relationships</a:t>
            </a:r>
          </a:p>
          <a:p>
            <a:pPr>
              <a:lnSpc>
                <a:spcPct val="90000"/>
              </a:lnSpc>
            </a:pPr>
            <a:r>
              <a:rPr lang="en-US" sz="2800" dirty="0"/>
              <a:t>Cognitive therapy</a:t>
            </a:r>
          </a:p>
          <a:p>
            <a:pPr lvl="1">
              <a:lnSpc>
                <a:spcPct val="90000"/>
              </a:lnSpc>
            </a:pPr>
            <a:r>
              <a:rPr lang="en-US" sz="2400" dirty="0"/>
              <a:t>Monitor and identify automatic thoughts</a:t>
            </a:r>
          </a:p>
          <a:p>
            <a:pPr lvl="2">
              <a:lnSpc>
                <a:spcPct val="90000"/>
              </a:lnSpc>
            </a:pPr>
            <a:r>
              <a:rPr lang="en-US" sz="2000" dirty="0"/>
              <a:t>Replace negative thoughts with more neutral or positive thoughts</a:t>
            </a:r>
          </a:p>
          <a:p>
            <a:pPr lvl="2">
              <a:lnSpc>
                <a:spcPct val="90000"/>
              </a:lnSpc>
            </a:pPr>
            <a:r>
              <a:rPr lang="en-US" sz="2000" dirty="0"/>
              <a:t>Challenging irrational thoughts about self</a:t>
            </a:r>
          </a:p>
          <a:p>
            <a:pPr>
              <a:lnSpc>
                <a:spcPct val="90000"/>
              </a:lnSpc>
            </a:pPr>
            <a:r>
              <a:rPr lang="en-US" sz="2600" dirty="0"/>
              <a:t>Mindfulness-based cognitive therapy (MBCT)</a:t>
            </a:r>
          </a:p>
          <a:p>
            <a:pPr lvl="1">
              <a:lnSpc>
                <a:spcPct val="90000"/>
              </a:lnSpc>
            </a:pPr>
            <a:r>
              <a:rPr lang="en-US" sz="2400" dirty="0"/>
              <a:t>Strategies, including meditation, to prevent relapse</a:t>
            </a:r>
          </a:p>
          <a:p>
            <a:pPr>
              <a:lnSpc>
                <a:spcPct val="90000"/>
              </a:lnSpc>
            </a:pPr>
            <a:r>
              <a:rPr lang="en-US" sz="2600" dirty="0"/>
              <a:t>Behavioral activation (BA) therapy</a:t>
            </a:r>
          </a:p>
          <a:p>
            <a:pPr lvl="1">
              <a:lnSpc>
                <a:spcPct val="90000"/>
              </a:lnSpc>
            </a:pPr>
            <a:r>
              <a:rPr lang="en-US" sz="2400" dirty="0"/>
              <a:t>Increase participation in positively reinforcing activities to disrupt spiral of depression, withdrawal, and avoidance</a:t>
            </a:r>
          </a:p>
          <a:p>
            <a:pPr lvl="1">
              <a:lnSpc>
                <a:spcPct val="90000"/>
              </a:lnSpc>
            </a:pPr>
            <a:endParaRPr lang="en-US" sz="2000" dirty="0"/>
          </a:p>
        </p:txBody>
      </p:sp>
      <p:sp>
        <p:nvSpPr>
          <p:cNvPr id="9" name="Footer Placeholder 8"/>
          <p:cNvSpPr>
            <a:spLocks noGrp="1"/>
          </p:cNvSpPr>
          <p:nvPr>
            <p:ph type="ftr" sz="quarter" idx="11"/>
          </p:nvPr>
        </p:nvSpPr>
        <p:spPr/>
        <p:txBody>
          <a:bodyPr/>
          <a:lstStyle/>
          <a:p>
            <a:pPr>
              <a:defRPr/>
            </a:pPr>
            <a:r>
              <a:rPr lang="en-US"/>
              <a:t>© 2012 John Wiley &amp; Sons, Inc. All rights reserved.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pPr algn="ctr"/>
            <a:r>
              <a:rPr lang="en-US" sz="3600" dirty="0"/>
              <a:t>Treatment of Mood Disorders</a:t>
            </a:r>
          </a:p>
        </p:txBody>
      </p:sp>
      <p:sp>
        <p:nvSpPr>
          <p:cNvPr id="38917" name="Rectangle 3"/>
          <p:cNvSpPr>
            <a:spLocks noGrp="1" noChangeArrowheads="1"/>
          </p:cNvSpPr>
          <p:nvPr>
            <p:ph idx="1"/>
          </p:nvPr>
        </p:nvSpPr>
        <p:spPr>
          <a:xfrm>
            <a:off x="696912" y="1524000"/>
            <a:ext cx="8789987" cy="4572000"/>
          </a:xfrm>
        </p:spPr>
        <p:txBody>
          <a:bodyPr/>
          <a:lstStyle/>
          <a:p>
            <a:pPr lvl="1">
              <a:lnSpc>
                <a:spcPct val="80000"/>
              </a:lnSpc>
            </a:pPr>
            <a:endParaRPr lang="en-US" sz="2400" dirty="0"/>
          </a:p>
          <a:p>
            <a:pPr>
              <a:lnSpc>
                <a:spcPct val="80000"/>
              </a:lnSpc>
            </a:pPr>
            <a:r>
              <a:rPr lang="en-US" sz="2800" dirty="0"/>
              <a:t>Psychological treatment of bipolar disorder</a:t>
            </a:r>
          </a:p>
          <a:p>
            <a:pPr>
              <a:lnSpc>
                <a:spcPct val="80000"/>
              </a:lnSpc>
            </a:pPr>
            <a:endParaRPr lang="en-US" sz="2800" dirty="0"/>
          </a:p>
          <a:p>
            <a:pPr lvl="1">
              <a:lnSpc>
                <a:spcPct val="80000"/>
              </a:lnSpc>
            </a:pPr>
            <a:r>
              <a:rPr lang="en-US" sz="2400" dirty="0" err="1"/>
              <a:t>Psychoeducational</a:t>
            </a:r>
            <a:r>
              <a:rPr lang="en-US" sz="2400" dirty="0"/>
              <a:t> approaches</a:t>
            </a:r>
          </a:p>
          <a:p>
            <a:pPr lvl="1">
              <a:lnSpc>
                <a:spcPct val="80000"/>
              </a:lnSpc>
            </a:pPr>
            <a:endParaRPr lang="en-US" sz="2400" dirty="0"/>
          </a:p>
          <a:p>
            <a:pPr lvl="2">
              <a:lnSpc>
                <a:spcPct val="80000"/>
              </a:lnSpc>
            </a:pPr>
            <a:r>
              <a:rPr lang="en-US" sz="2000" dirty="0"/>
              <a:t>Provide information about symptoms, course, triggers, and treatments</a:t>
            </a:r>
          </a:p>
          <a:p>
            <a:pPr lvl="2">
              <a:lnSpc>
                <a:spcPct val="80000"/>
              </a:lnSpc>
            </a:pPr>
            <a:endParaRPr lang="en-US" sz="2000" dirty="0"/>
          </a:p>
          <a:p>
            <a:pPr lvl="1">
              <a:lnSpc>
                <a:spcPct val="80000"/>
              </a:lnSpc>
            </a:pPr>
            <a:r>
              <a:rPr lang="en-US" sz="2400" dirty="0"/>
              <a:t>Family-focused treatment (FFT)</a:t>
            </a:r>
          </a:p>
          <a:p>
            <a:pPr lvl="1">
              <a:lnSpc>
                <a:spcPct val="80000"/>
              </a:lnSpc>
            </a:pPr>
            <a:endParaRPr lang="en-US" sz="2400" dirty="0"/>
          </a:p>
          <a:p>
            <a:pPr lvl="2">
              <a:lnSpc>
                <a:spcPct val="80000"/>
              </a:lnSpc>
            </a:pPr>
            <a:r>
              <a:rPr lang="en-US" sz="2000" dirty="0"/>
              <a:t>Educate family about disorder, enhance family communication, improve problem solving.</a:t>
            </a:r>
          </a:p>
        </p:txBody>
      </p:sp>
      <p:sp>
        <p:nvSpPr>
          <p:cNvPr id="6" name="Footer Placeholder 5"/>
          <p:cNvSpPr>
            <a:spLocks noGrp="1"/>
          </p:cNvSpPr>
          <p:nvPr>
            <p:ph type="ftr" sz="quarter" idx="11"/>
          </p:nvPr>
        </p:nvSpPr>
        <p:spPr/>
        <p:txBody>
          <a:bodyPr/>
          <a:lstStyle/>
          <a:p>
            <a:pPr>
              <a:defRPr/>
            </a:pPr>
            <a:r>
              <a:rPr lang="en-US"/>
              <a:t>© 2012 John Wiley &amp; Sons, Inc. All rights reserved.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algn="ctr"/>
            <a:r>
              <a:rPr lang="en-US" sz="3600" dirty="0"/>
              <a:t>Biological Treatment of Mood Disorders</a:t>
            </a:r>
          </a:p>
        </p:txBody>
      </p:sp>
      <p:sp>
        <p:nvSpPr>
          <p:cNvPr id="39941" name="Rectangle 3"/>
          <p:cNvSpPr>
            <a:spLocks noGrp="1" noChangeArrowheads="1"/>
          </p:cNvSpPr>
          <p:nvPr>
            <p:ph idx="1"/>
          </p:nvPr>
        </p:nvSpPr>
        <p:spPr/>
        <p:txBody>
          <a:bodyPr/>
          <a:lstStyle/>
          <a:p>
            <a:pPr>
              <a:lnSpc>
                <a:spcPct val="90000"/>
              </a:lnSpc>
            </a:pPr>
            <a:r>
              <a:rPr lang="en-US" dirty="0"/>
              <a:t>Electroconvulsive therapy (ECT)</a:t>
            </a:r>
          </a:p>
          <a:p>
            <a:pPr>
              <a:lnSpc>
                <a:spcPct val="90000"/>
              </a:lnSpc>
            </a:pPr>
            <a:endParaRPr lang="en-US" dirty="0"/>
          </a:p>
          <a:p>
            <a:pPr lvl="1">
              <a:lnSpc>
                <a:spcPct val="90000"/>
              </a:lnSpc>
            </a:pPr>
            <a:r>
              <a:rPr lang="en-US" dirty="0"/>
              <a:t>Reserved for treatment non-responders</a:t>
            </a:r>
          </a:p>
          <a:p>
            <a:pPr lvl="1">
              <a:lnSpc>
                <a:spcPct val="90000"/>
              </a:lnSpc>
            </a:pPr>
            <a:r>
              <a:rPr lang="en-US" dirty="0"/>
              <a:t>Induce brain seizure and momentary unconsciousness</a:t>
            </a:r>
          </a:p>
          <a:p>
            <a:pPr marL="548640" lvl="2" indent="0">
              <a:lnSpc>
                <a:spcPct val="90000"/>
              </a:lnSpc>
              <a:buNone/>
            </a:pPr>
            <a:endParaRPr lang="en-US" i="1" dirty="0"/>
          </a:p>
          <a:p>
            <a:pPr lvl="2">
              <a:lnSpc>
                <a:spcPct val="90000"/>
              </a:lnSpc>
            </a:pPr>
            <a:endParaRPr lang="en-US" i="1" dirty="0"/>
          </a:p>
          <a:p>
            <a:pPr lvl="1">
              <a:lnSpc>
                <a:spcPct val="90000"/>
              </a:lnSpc>
            </a:pPr>
            <a:r>
              <a:rPr lang="en-US" dirty="0"/>
              <a:t>Side effects</a:t>
            </a:r>
          </a:p>
          <a:p>
            <a:pPr lvl="1">
              <a:lnSpc>
                <a:spcPct val="90000"/>
              </a:lnSpc>
            </a:pPr>
            <a:endParaRPr lang="en-US" dirty="0"/>
          </a:p>
          <a:p>
            <a:pPr lvl="2">
              <a:lnSpc>
                <a:spcPct val="90000"/>
              </a:lnSpc>
            </a:pPr>
            <a:r>
              <a:rPr lang="en-US" dirty="0"/>
              <a:t>Memory loss</a:t>
            </a:r>
          </a:p>
          <a:p>
            <a:pPr lvl="2">
              <a:lnSpc>
                <a:spcPct val="90000"/>
              </a:lnSpc>
            </a:pPr>
            <a:endParaRPr lang="en-US" dirty="0"/>
          </a:p>
          <a:p>
            <a:pPr lvl="1">
              <a:lnSpc>
                <a:spcPct val="90000"/>
              </a:lnSpc>
            </a:pPr>
            <a:r>
              <a:rPr lang="en-US" dirty="0"/>
              <a:t>ECT more effective than medications</a:t>
            </a:r>
          </a:p>
          <a:p>
            <a:pPr lvl="2">
              <a:lnSpc>
                <a:spcPct val="90000"/>
              </a:lnSpc>
            </a:pPr>
            <a:r>
              <a:rPr lang="en-US" dirty="0"/>
              <a:t>Unclear how ECT works</a:t>
            </a:r>
          </a:p>
        </p:txBody>
      </p:sp>
      <p:sp>
        <p:nvSpPr>
          <p:cNvPr id="6" name="Footer Placeholder 5"/>
          <p:cNvSpPr>
            <a:spLocks noGrp="1"/>
          </p:cNvSpPr>
          <p:nvPr>
            <p:ph type="ftr" sz="quarter" idx="11"/>
          </p:nvPr>
        </p:nvSpPr>
        <p:spPr/>
        <p:txBody>
          <a:bodyPr/>
          <a:lstStyle/>
          <a:p>
            <a:pPr>
              <a:defRPr/>
            </a:pPr>
            <a:r>
              <a:rPr lang="en-US"/>
              <a:t>© 2012 John Wiley &amp; Sons, Inc. All rights reserved.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normAutofit fontScale="90000"/>
          </a:bodyPr>
          <a:lstStyle/>
          <a:p>
            <a:r>
              <a:rPr lang="en-US" sz="3600" dirty="0"/>
              <a:t>Table 5.7:</a:t>
            </a:r>
            <a:br>
              <a:rPr lang="en-US" sz="3600" dirty="0"/>
            </a:br>
            <a:r>
              <a:rPr lang="en-US" sz="3600" dirty="0"/>
              <a:t> Medications for Treating Mood Disorders</a:t>
            </a:r>
          </a:p>
        </p:txBody>
      </p:sp>
      <p:sp>
        <p:nvSpPr>
          <p:cNvPr id="6" name="Footer Placeholder 5"/>
          <p:cNvSpPr>
            <a:spLocks noGrp="1"/>
          </p:cNvSpPr>
          <p:nvPr>
            <p:ph type="ftr" sz="quarter" idx="11"/>
          </p:nvPr>
        </p:nvSpPr>
        <p:spPr/>
        <p:txBody>
          <a:bodyPr/>
          <a:lstStyle/>
          <a:p>
            <a:pPr>
              <a:defRPr/>
            </a:pPr>
            <a:r>
              <a:rPr lang="en-US"/>
              <a:t>© 2012 John Wiley &amp; Sons, Inc. All rights reserved.</a:t>
            </a:r>
          </a:p>
        </p:txBody>
      </p:sp>
      <p:pic>
        <p:nvPicPr>
          <p:cNvPr id="7" name="Picture 6" descr="ap12e_tab_05_07.jpg"/>
          <p:cNvPicPr>
            <a:picLocks noChangeAspect="1"/>
          </p:cNvPicPr>
          <p:nvPr/>
        </p:nvPicPr>
        <p:blipFill>
          <a:blip r:embed="rId3" cstate="print"/>
          <a:stretch>
            <a:fillRect/>
          </a:stretch>
        </p:blipFill>
        <p:spPr>
          <a:xfrm>
            <a:off x="897636" y="1981200"/>
            <a:ext cx="8491728" cy="376123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algn="ctr"/>
            <a:r>
              <a:rPr lang="en-US" sz="3600" dirty="0"/>
              <a:t>Medications for Bipolar Disorder</a:t>
            </a:r>
          </a:p>
        </p:txBody>
      </p:sp>
      <p:sp>
        <p:nvSpPr>
          <p:cNvPr id="3" name="Content Placeholder 2"/>
          <p:cNvSpPr>
            <a:spLocks noGrp="1"/>
          </p:cNvSpPr>
          <p:nvPr>
            <p:ph idx="1"/>
          </p:nvPr>
        </p:nvSpPr>
        <p:spPr/>
        <p:txBody>
          <a:bodyPr>
            <a:normAutofit/>
          </a:bodyPr>
          <a:lstStyle/>
          <a:p>
            <a:pPr>
              <a:defRPr/>
            </a:pPr>
            <a:r>
              <a:rPr lang="en-US" dirty="0"/>
              <a:t>Lithium</a:t>
            </a:r>
          </a:p>
          <a:p>
            <a:pPr lvl="1">
              <a:defRPr/>
            </a:pPr>
            <a:r>
              <a:rPr lang="en-US" dirty="0"/>
              <a:t>Up to 80% receive at least some relief with this mood stabilizer</a:t>
            </a:r>
          </a:p>
          <a:p>
            <a:pPr lvl="1">
              <a:defRPr/>
            </a:pPr>
            <a:r>
              <a:rPr lang="en-US" dirty="0"/>
              <a:t>Potentially serious side effect</a:t>
            </a:r>
          </a:p>
          <a:p>
            <a:pPr lvl="2">
              <a:defRPr/>
            </a:pPr>
            <a:r>
              <a:rPr lang="en-US" dirty="0"/>
              <a:t>Lithium toxicity</a:t>
            </a:r>
          </a:p>
          <a:p>
            <a:pPr>
              <a:defRPr/>
            </a:pPr>
            <a:r>
              <a:rPr lang="en-US" dirty="0"/>
              <a:t>Newer mood stabilizers</a:t>
            </a:r>
          </a:p>
          <a:p>
            <a:pPr lvl="1">
              <a:defRPr/>
            </a:pPr>
            <a:r>
              <a:rPr lang="en-US" dirty="0"/>
              <a:t>Anticonvulsants </a:t>
            </a:r>
          </a:p>
          <a:p>
            <a:pPr lvl="2">
              <a:defRPr/>
            </a:pPr>
            <a:r>
              <a:rPr lang="en-US" dirty="0" err="1"/>
              <a:t>Depakote</a:t>
            </a:r>
            <a:endParaRPr lang="en-US" dirty="0"/>
          </a:p>
          <a:p>
            <a:pPr lvl="1">
              <a:defRPr/>
            </a:pPr>
            <a:r>
              <a:rPr lang="en-US" dirty="0"/>
              <a:t>Antipsychotics</a:t>
            </a:r>
          </a:p>
          <a:p>
            <a:pPr lvl="2">
              <a:defRPr/>
            </a:pPr>
            <a:r>
              <a:rPr lang="en-US" dirty="0" err="1"/>
              <a:t>Zyprexa</a:t>
            </a:r>
            <a:endParaRPr lang="en-US" dirty="0"/>
          </a:p>
          <a:p>
            <a:pPr lvl="1">
              <a:defRPr/>
            </a:pPr>
            <a:r>
              <a:rPr lang="en-US" dirty="0"/>
              <a:t>Both also have side effects:</a:t>
            </a:r>
          </a:p>
          <a:p>
            <a:pPr lvl="2">
              <a:defRPr/>
            </a:pPr>
            <a:r>
              <a:rPr lang="en-US" dirty="0"/>
              <a:t>Drowsiness	Nausea		Hair loss			Blurred vision</a:t>
            </a:r>
          </a:p>
          <a:p>
            <a:pPr lvl="2">
              <a:defRPr/>
            </a:pPr>
            <a:r>
              <a:rPr lang="en-US" dirty="0"/>
              <a:t>Akinesia		Weakness	Loss of appetite		Abdominal Pain</a:t>
            </a:r>
          </a:p>
          <a:p>
            <a:pPr lvl="2">
              <a:defRPr/>
            </a:pPr>
            <a:r>
              <a:rPr lang="en-US" dirty="0"/>
              <a:t>Weight gain	Dizziness	Constipation		Diarrhea</a:t>
            </a:r>
          </a:p>
        </p:txBody>
      </p:sp>
      <p:sp>
        <p:nvSpPr>
          <p:cNvPr id="6" name="Footer Placeholder 5"/>
          <p:cNvSpPr>
            <a:spLocks noGrp="1"/>
          </p:cNvSpPr>
          <p:nvPr>
            <p:ph type="ftr" sz="quarter" idx="11"/>
          </p:nvPr>
        </p:nvSpPr>
        <p:spPr/>
        <p:txBody>
          <a:bodyPr/>
          <a:lstStyle/>
          <a:p>
            <a:pPr>
              <a:defRPr/>
            </a:pPr>
            <a:r>
              <a:rPr lang="en-US"/>
              <a:t>© 2012 John Wiley &amp; Sons, Inc. All rights reserved.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effectLst/>
              </a:rPr>
              <a:t>Epidemiology of Suicide and Suicide Attempts</a:t>
            </a:r>
            <a:endParaRPr lang="en-US" sz="3200" dirty="0"/>
          </a:p>
        </p:txBody>
      </p:sp>
      <p:sp>
        <p:nvSpPr>
          <p:cNvPr id="3" name="Content Placeholder 2"/>
          <p:cNvSpPr>
            <a:spLocks noGrp="1"/>
          </p:cNvSpPr>
          <p:nvPr>
            <p:ph idx="1"/>
          </p:nvPr>
        </p:nvSpPr>
        <p:spPr>
          <a:xfrm>
            <a:off x="190500" y="1646236"/>
            <a:ext cx="9829800" cy="4983164"/>
          </a:xfrm>
        </p:spPr>
        <p:txBody>
          <a:bodyPr>
            <a:normAutofit fontScale="92500" lnSpcReduction="10000"/>
          </a:bodyPr>
          <a:lstStyle/>
          <a:p>
            <a:r>
              <a:rPr lang="en-US" dirty="0">
                <a:effectLst/>
              </a:rPr>
              <a:t>Suicide rate in US is 1 per 10,000 in a given year;  worldwide, 9% report suicidal ideation at least once in their lives, and 2.5% have made at least one suicide attempt </a:t>
            </a:r>
          </a:p>
          <a:p>
            <a:r>
              <a:rPr lang="en-US" dirty="0">
                <a:effectLst/>
              </a:rPr>
              <a:t>Men are four times more likely than women to kill themselves; women are more likely than men are to make suicide attempts that do not result in death </a:t>
            </a:r>
          </a:p>
          <a:p>
            <a:r>
              <a:rPr lang="en-US" dirty="0">
                <a:effectLst/>
              </a:rPr>
              <a:t>Guns are by far the most common means of suicide in the United States (60%); men usually shoot or hang themselves; women more likely to use pills</a:t>
            </a:r>
          </a:p>
          <a:p>
            <a:r>
              <a:rPr lang="en-US" dirty="0">
                <a:effectLst/>
              </a:rPr>
              <a:t> The suicide rate increases in old age. The highest rates of suicide in the United States are for white males over age 50</a:t>
            </a:r>
          </a:p>
          <a:p>
            <a:r>
              <a:rPr lang="en-US" dirty="0">
                <a:effectLst/>
              </a:rPr>
              <a:t>The rates of suicide for adolescents and children in the United States are increasing dramatically </a:t>
            </a:r>
          </a:p>
          <a:p>
            <a:r>
              <a:rPr lang="en-US" dirty="0">
                <a:effectLst/>
              </a:rPr>
              <a:t>Being divorced or widowed elevates suicide risk four- or fivefold.</a:t>
            </a:r>
          </a:p>
          <a:p>
            <a:endParaRPr lang="en-US" dirty="0"/>
          </a:p>
        </p:txBody>
      </p:sp>
      <p:sp>
        <p:nvSpPr>
          <p:cNvPr id="10" name="Footer Placeholder 9"/>
          <p:cNvSpPr>
            <a:spLocks noGrp="1"/>
          </p:cNvSpPr>
          <p:nvPr>
            <p:ph type="ftr" sz="quarter" idx="11"/>
          </p:nvPr>
        </p:nvSpPr>
        <p:spPr/>
        <p:txBody>
          <a:bodyPr/>
          <a:lstStyle/>
          <a:p>
            <a:pPr>
              <a:defRPr/>
            </a:pPr>
            <a:r>
              <a:rPr lang="en-US"/>
              <a:t>© 2012 John Wiley &amp; Sons, Inc. All rights reserved.</a:t>
            </a:r>
          </a:p>
        </p:txBody>
      </p:sp>
    </p:spTree>
    <p:extLst>
      <p:ext uri="{BB962C8B-B14F-4D97-AF65-F5344CB8AC3E}">
        <p14:creationId xmlns:p14="http://schemas.microsoft.com/office/powerpoint/2010/main" val="350385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77DA4E-9AB6-CE4C-A6BE-1C1EE67960CF}"/>
              </a:ext>
            </a:extLst>
          </p:cNvPr>
          <p:cNvSpPr>
            <a:spLocks noGrp="1"/>
          </p:cNvSpPr>
          <p:nvPr>
            <p:ph idx="1"/>
          </p:nvPr>
        </p:nvSpPr>
        <p:spPr>
          <a:xfrm>
            <a:off x="514350" y="762000"/>
            <a:ext cx="9258300" cy="5715000"/>
          </a:xfrm>
        </p:spPr>
        <p:txBody>
          <a:bodyPr>
            <a:normAutofit/>
          </a:bodyPr>
          <a:lstStyle/>
          <a:p>
            <a:pPr lvl="1">
              <a:buFont typeface="Wingdings" pitchFamily="2" charset="2"/>
              <a:buChar char="§"/>
            </a:pPr>
            <a:r>
              <a:rPr lang="en-US" dirty="0"/>
              <a:t>The rates of suicide for adolescents and children in the United States are increasing dramatically </a:t>
            </a:r>
          </a:p>
          <a:p>
            <a:pPr lvl="1">
              <a:buFont typeface="Wingdings" pitchFamily="2" charset="2"/>
              <a:buChar char="§"/>
            </a:pPr>
            <a:r>
              <a:rPr lang="en-US" dirty="0"/>
              <a:t>Being divorced or widowed elevates suicide risk four- or fivefold.</a:t>
            </a:r>
          </a:p>
          <a:p>
            <a:pPr lvl="1">
              <a:buFont typeface="Wingdings" pitchFamily="2" charset="2"/>
              <a:buChar char="§"/>
              <a:defRPr/>
            </a:pPr>
            <a:r>
              <a:rPr lang="en-US" altLang="en-US" dirty="0">
                <a:ea typeface="ＭＳ Ｐゴシック" pitchFamily="34" charset="-128"/>
                <a:cs typeface="Times New Roman" pitchFamily="18" charset="0"/>
              </a:rPr>
              <a:t>  Second leading cause of death among young people aged 15–24.</a:t>
            </a:r>
          </a:p>
          <a:p>
            <a:pPr lvl="1">
              <a:buFont typeface="Wingdings" pitchFamily="2" charset="2"/>
              <a:buChar char="§"/>
              <a:defRPr/>
            </a:pPr>
            <a:r>
              <a:rPr lang="en-US" altLang="en-US" dirty="0">
                <a:ea typeface="ＭＳ Ｐゴシック" pitchFamily="34" charset="-128"/>
                <a:cs typeface="Times New Roman" pitchFamily="18" charset="0"/>
              </a:rPr>
              <a:t>Tenth leading cause of death overall in the United States.</a:t>
            </a:r>
          </a:p>
          <a:p>
            <a:pPr lvl="1">
              <a:buFont typeface="Wingdings" pitchFamily="2" charset="2"/>
              <a:buChar char="§"/>
              <a:defRPr/>
            </a:pPr>
            <a:r>
              <a:rPr lang="en-US" altLang="en-US" dirty="0">
                <a:ea typeface="ＭＳ Ｐゴシック" pitchFamily="34" charset="-128"/>
                <a:cs typeface="Times New Roman" pitchFamily="18" charset="0"/>
              </a:rPr>
              <a:t>Approximately 41,000 suicides per year in the United States.</a:t>
            </a:r>
          </a:p>
          <a:p>
            <a:pPr lvl="1">
              <a:buFont typeface="Wingdings" pitchFamily="2" charset="2"/>
              <a:buChar char="§"/>
              <a:defRPr/>
            </a:pPr>
            <a:r>
              <a:rPr lang="en-US" altLang="en-US" dirty="0">
                <a:ea typeface="ＭＳ Ｐゴシック" pitchFamily="34" charset="-128"/>
                <a:cs typeface="Times New Roman" pitchFamily="18" charset="0"/>
              </a:rPr>
              <a:t>Worldwide, about 800,000 people take their lives annually.</a:t>
            </a:r>
          </a:p>
          <a:p>
            <a:pPr lvl="1">
              <a:buFont typeface="Wingdings" pitchFamily="2" charset="2"/>
              <a:buChar char="§"/>
              <a:defRPr/>
            </a:pPr>
            <a:endParaRPr lang="en-US" altLang="en-US" dirty="0">
              <a:ea typeface="ＭＳ Ｐゴシック" pitchFamily="34" charset="-128"/>
              <a:cs typeface="Times New Roman" pitchFamily="18" charset="0"/>
            </a:endParaRPr>
          </a:p>
          <a:p>
            <a:pPr>
              <a:defRPr/>
            </a:pPr>
            <a:r>
              <a:rPr lang="en-US" altLang="en-US" sz="2000" dirty="0">
                <a:ea typeface="ＭＳ Ｐゴシック" pitchFamily="34" charset="-128"/>
                <a:cs typeface="Times New Roman" pitchFamily="18" charset="0"/>
              </a:rPr>
              <a:t>Thoughts of suicide are common.</a:t>
            </a:r>
          </a:p>
          <a:p>
            <a:pPr lvl="1">
              <a:defRPr/>
            </a:pPr>
            <a:r>
              <a:rPr lang="en-US" altLang="en-US" dirty="0">
                <a:ea typeface="ＭＳ Ｐゴシック" pitchFamily="34" charset="-128"/>
                <a:cs typeface="Times New Roman" pitchFamily="18" charset="0"/>
              </a:rPr>
              <a:t>About 500,000 people annually are treated in hospital emergency rooms in the United States for attempted suicide.</a:t>
            </a:r>
          </a:p>
          <a:p>
            <a:endParaRPr lang="en-US" dirty="0"/>
          </a:p>
        </p:txBody>
      </p:sp>
      <p:sp>
        <p:nvSpPr>
          <p:cNvPr id="4" name="Footer Placeholder 3">
            <a:extLst>
              <a:ext uri="{FF2B5EF4-FFF2-40B4-BE49-F238E27FC236}">
                <a16:creationId xmlns:a16="http://schemas.microsoft.com/office/drawing/2014/main" id="{1202303C-8C4A-6849-970F-10F3C074BC5B}"/>
              </a:ext>
            </a:extLst>
          </p:cNvPr>
          <p:cNvSpPr>
            <a:spLocks noGrp="1"/>
          </p:cNvSpPr>
          <p:nvPr>
            <p:ph type="ftr" sz="quarter" idx="11"/>
          </p:nvPr>
        </p:nvSpPr>
        <p:spPr/>
        <p:txBody>
          <a:bodyPr/>
          <a:lstStyle/>
          <a:p>
            <a:pPr>
              <a:defRPr/>
            </a:pPr>
            <a:r>
              <a:rPr lang="en-US"/>
              <a:t>© 2012 John Wiley &amp; Sons, Inc. All rights reserved.</a:t>
            </a:r>
          </a:p>
        </p:txBody>
      </p:sp>
    </p:spTree>
    <p:extLst>
      <p:ext uri="{BB962C8B-B14F-4D97-AF65-F5344CB8AC3E}">
        <p14:creationId xmlns:p14="http://schemas.microsoft.com/office/powerpoint/2010/main" val="3029409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BB4FA-9CA4-844A-80D8-680B4E6B78CB}"/>
              </a:ext>
            </a:extLst>
          </p:cNvPr>
          <p:cNvSpPr>
            <a:spLocks noGrp="1"/>
          </p:cNvSpPr>
          <p:nvPr>
            <p:ph type="title"/>
          </p:nvPr>
        </p:nvSpPr>
        <p:spPr/>
        <p:txBody>
          <a:bodyPr>
            <a:normAutofit/>
          </a:bodyPr>
          <a:lstStyle/>
          <a:p>
            <a:pPr algn="ctr"/>
            <a:r>
              <a:rPr lang="en-US" sz="3200" dirty="0"/>
              <a:t>Risk Factors in Suicide</a:t>
            </a:r>
          </a:p>
        </p:txBody>
      </p:sp>
      <p:sp>
        <p:nvSpPr>
          <p:cNvPr id="3" name="Content Placeholder 2">
            <a:extLst>
              <a:ext uri="{FF2B5EF4-FFF2-40B4-BE49-F238E27FC236}">
                <a16:creationId xmlns:a16="http://schemas.microsoft.com/office/drawing/2014/main" id="{D925E6B5-188A-8E44-962A-3A4C09ACE5A3}"/>
              </a:ext>
            </a:extLst>
          </p:cNvPr>
          <p:cNvSpPr>
            <a:spLocks noGrp="1"/>
          </p:cNvSpPr>
          <p:nvPr>
            <p:ph idx="1"/>
          </p:nvPr>
        </p:nvSpPr>
        <p:spPr/>
        <p:txBody>
          <a:bodyPr/>
          <a:lstStyle/>
          <a:p>
            <a:pPr>
              <a:defRPr/>
            </a:pPr>
            <a:r>
              <a:rPr lang="en-US" altLang="en-US" dirty="0">
                <a:ea typeface="ＭＳ Ｐゴシック" pitchFamily="34" charset="-128"/>
                <a:cs typeface="Times New Roman" pitchFamily="18" charset="0"/>
              </a:rPr>
              <a:t>Suicide risk greatest among middle-aged and older adults, especially males.</a:t>
            </a:r>
          </a:p>
          <a:p>
            <a:pPr>
              <a:defRPr/>
            </a:pPr>
            <a:r>
              <a:rPr lang="en-US" altLang="en-US" dirty="0">
                <a:ea typeface="ＭＳ Ｐゴシック" pitchFamily="34" charset="-128"/>
                <a:cs typeface="Times New Roman" pitchFamily="18" charset="0"/>
              </a:rPr>
              <a:t>Women more often attempt suicide but more men succeed.</a:t>
            </a:r>
          </a:p>
          <a:p>
            <a:pPr>
              <a:defRPr/>
            </a:pPr>
            <a:r>
              <a:rPr lang="en-US" altLang="en-US" dirty="0">
                <a:ea typeface="ＭＳ Ｐゴシック" pitchFamily="34" charset="-128"/>
                <a:cs typeface="Times New Roman" pitchFamily="18" charset="0"/>
              </a:rPr>
              <a:t>Suicides more common among (non-Hispanic) White Americans and Native Americans compared to other groups.</a:t>
            </a:r>
          </a:p>
          <a:p>
            <a:pPr>
              <a:defRPr/>
            </a:pPr>
            <a:r>
              <a:rPr lang="en-US" altLang="en-US" dirty="0">
                <a:ea typeface="ＭＳ Ｐゴシック" pitchFamily="34" charset="-128"/>
                <a:cs typeface="Times New Roman" pitchFamily="18" charset="0"/>
              </a:rPr>
              <a:t>Suicide risk is greater among people with major depression and bipolar disorder.</a:t>
            </a:r>
          </a:p>
          <a:p>
            <a:pPr>
              <a:defRPr/>
            </a:pPr>
            <a:r>
              <a:rPr lang="en-US" altLang="en-US" dirty="0">
                <a:ea typeface="ＭＳ Ｐゴシック" pitchFamily="34" charset="-128"/>
                <a:cs typeface="Times New Roman" pitchFamily="18" charset="0"/>
              </a:rPr>
              <a:t>Past suicide attempts are an important predictor of future attempts.</a:t>
            </a:r>
          </a:p>
          <a:p>
            <a:pPr>
              <a:defRPr/>
            </a:pPr>
            <a:r>
              <a:rPr lang="en-US" altLang="en-US" dirty="0">
                <a:ea typeface="ＭＳ Ｐゴシック" pitchFamily="34" charset="-128"/>
                <a:cs typeface="Times New Roman" pitchFamily="18" charset="0"/>
              </a:rPr>
              <a:t>Stressful life events can increase the likelihood of suicide among vulnerable individuals.</a:t>
            </a:r>
          </a:p>
          <a:p>
            <a:endParaRPr lang="en-US" dirty="0"/>
          </a:p>
        </p:txBody>
      </p:sp>
      <p:sp>
        <p:nvSpPr>
          <p:cNvPr id="4" name="Footer Placeholder 3">
            <a:extLst>
              <a:ext uri="{FF2B5EF4-FFF2-40B4-BE49-F238E27FC236}">
                <a16:creationId xmlns:a16="http://schemas.microsoft.com/office/drawing/2014/main" id="{5B648421-5406-E44C-A2D9-D07D22A11269}"/>
              </a:ext>
            </a:extLst>
          </p:cNvPr>
          <p:cNvSpPr>
            <a:spLocks noGrp="1"/>
          </p:cNvSpPr>
          <p:nvPr>
            <p:ph type="ftr" sz="quarter" idx="11"/>
          </p:nvPr>
        </p:nvSpPr>
        <p:spPr/>
        <p:txBody>
          <a:bodyPr/>
          <a:lstStyle/>
          <a:p>
            <a:pPr>
              <a:defRPr/>
            </a:pPr>
            <a:r>
              <a:rPr lang="en-US"/>
              <a:t>© 2012 John Wiley &amp; Sons, Inc. All rights reserved.</a:t>
            </a:r>
          </a:p>
        </p:txBody>
      </p:sp>
    </p:spTree>
    <p:extLst>
      <p:ext uri="{BB962C8B-B14F-4D97-AF65-F5344CB8AC3E}">
        <p14:creationId xmlns:p14="http://schemas.microsoft.com/office/powerpoint/2010/main" val="648042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normAutofit/>
          </a:bodyPr>
          <a:lstStyle/>
          <a:p>
            <a:pPr algn="ctr"/>
            <a:r>
              <a:rPr lang="en-US" sz="2800" dirty="0"/>
              <a:t>Proposed DSM-5 Criteria for Major Depressive Disorder</a:t>
            </a:r>
          </a:p>
        </p:txBody>
      </p:sp>
      <p:sp>
        <p:nvSpPr>
          <p:cNvPr id="6149" name="Rectangle 3"/>
          <p:cNvSpPr>
            <a:spLocks noGrp="1" noChangeArrowheads="1"/>
          </p:cNvSpPr>
          <p:nvPr>
            <p:ph idx="1"/>
          </p:nvPr>
        </p:nvSpPr>
        <p:spPr>
          <a:xfrm>
            <a:off x="419100" y="1646236"/>
            <a:ext cx="9372600" cy="4678363"/>
          </a:xfrm>
        </p:spPr>
        <p:txBody>
          <a:bodyPr/>
          <a:lstStyle/>
          <a:p>
            <a:pPr marL="457200" indent="-457200">
              <a:lnSpc>
                <a:spcPct val="80000"/>
              </a:lnSpc>
            </a:pPr>
            <a:r>
              <a:rPr lang="en-US" sz="2400" i="1" dirty="0"/>
              <a:t>Sad mood</a:t>
            </a:r>
            <a:r>
              <a:rPr lang="en-US" sz="2400" dirty="0"/>
              <a:t> OR </a:t>
            </a:r>
            <a:r>
              <a:rPr lang="en-US" sz="2400" i="1" dirty="0"/>
              <a:t>loss of interest or pleasure (</a:t>
            </a:r>
            <a:r>
              <a:rPr lang="en-US" sz="2400" i="1" dirty="0" err="1"/>
              <a:t>anhedonia</a:t>
            </a:r>
            <a:r>
              <a:rPr lang="en-US" sz="2400" i="1" dirty="0"/>
              <a:t>)</a:t>
            </a:r>
          </a:p>
          <a:p>
            <a:pPr marL="838200" lvl="1" indent="-381000">
              <a:lnSpc>
                <a:spcPct val="80000"/>
              </a:lnSpc>
            </a:pPr>
            <a:r>
              <a:rPr lang="en-US" sz="2000" dirty="0">
                <a:effectLst/>
              </a:rPr>
              <a:t>Symptoms are present nearly every day, most of the day, for at least 2 weeks</a:t>
            </a:r>
          </a:p>
          <a:p>
            <a:pPr marL="838200" lvl="1" indent="-381000">
              <a:lnSpc>
                <a:spcPct val="80000"/>
              </a:lnSpc>
            </a:pPr>
            <a:endParaRPr lang="en-US" sz="2000" dirty="0"/>
          </a:p>
          <a:p>
            <a:pPr marL="457200" lvl="1" indent="0">
              <a:lnSpc>
                <a:spcPct val="80000"/>
              </a:lnSpc>
              <a:buNone/>
            </a:pPr>
            <a:endParaRPr lang="en-US" sz="2000" dirty="0"/>
          </a:p>
          <a:p>
            <a:pPr marL="457200" indent="-457200">
              <a:lnSpc>
                <a:spcPct val="80000"/>
              </a:lnSpc>
            </a:pPr>
            <a:r>
              <a:rPr lang="en-US" sz="2400" dirty="0"/>
              <a:t>PLUS four of the following symptoms:</a:t>
            </a:r>
          </a:p>
          <a:p>
            <a:pPr marL="457200" indent="-457200">
              <a:lnSpc>
                <a:spcPct val="80000"/>
              </a:lnSpc>
            </a:pPr>
            <a:endParaRPr lang="en-US" sz="2400" dirty="0"/>
          </a:p>
          <a:p>
            <a:pPr marL="838200" lvl="1" indent="-381000">
              <a:lnSpc>
                <a:spcPct val="80000"/>
              </a:lnSpc>
            </a:pPr>
            <a:r>
              <a:rPr lang="en-US" sz="2000" dirty="0"/>
              <a:t>Sleeping too much or too little</a:t>
            </a:r>
          </a:p>
          <a:p>
            <a:pPr marL="838200" lvl="1" indent="-381000">
              <a:lnSpc>
                <a:spcPct val="80000"/>
              </a:lnSpc>
            </a:pPr>
            <a:r>
              <a:rPr lang="en-US" sz="2000" dirty="0"/>
              <a:t>Psychomotor retardation or agitation</a:t>
            </a:r>
          </a:p>
          <a:p>
            <a:pPr marL="838200" lvl="1" indent="-381000">
              <a:lnSpc>
                <a:spcPct val="80000"/>
              </a:lnSpc>
            </a:pPr>
            <a:r>
              <a:rPr lang="en-US" sz="2000" dirty="0"/>
              <a:t>Poor appetite and weight loss, or increased appetite and weight gain</a:t>
            </a:r>
          </a:p>
          <a:p>
            <a:pPr marL="838200" lvl="1" indent="-381000">
              <a:lnSpc>
                <a:spcPct val="80000"/>
              </a:lnSpc>
            </a:pPr>
            <a:r>
              <a:rPr lang="en-US" sz="2000" dirty="0"/>
              <a:t>Loss of energy</a:t>
            </a:r>
          </a:p>
          <a:p>
            <a:pPr marL="838200" lvl="1" indent="-381000">
              <a:lnSpc>
                <a:spcPct val="80000"/>
              </a:lnSpc>
            </a:pPr>
            <a:r>
              <a:rPr lang="en-US" sz="2000" dirty="0"/>
              <a:t>Feelings of worthlessness or excessive guilt</a:t>
            </a:r>
          </a:p>
          <a:p>
            <a:pPr marL="838200" lvl="1" indent="-381000">
              <a:lnSpc>
                <a:spcPct val="80000"/>
              </a:lnSpc>
            </a:pPr>
            <a:r>
              <a:rPr lang="en-US" sz="2000" dirty="0"/>
              <a:t>Difficulty concentrating, thinking, or making decisions</a:t>
            </a:r>
          </a:p>
          <a:p>
            <a:pPr marL="838200" lvl="1" indent="-381000">
              <a:lnSpc>
                <a:spcPct val="80000"/>
              </a:lnSpc>
            </a:pPr>
            <a:r>
              <a:rPr lang="en-US" sz="2000" dirty="0"/>
              <a:t>Recurrent thoughts of death or suicide</a:t>
            </a:r>
          </a:p>
        </p:txBody>
      </p:sp>
      <p:sp>
        <p:nvSpPr>
          <p:cNvPr id="6" name="Footer Placeholder 5"/>
          <p:cNvSpPr>
            <a:spLocks noGrp="1"/>
          </p:cNvSpPr>
          <p:nvPr>
            <p:ph type="ftr" sz="quarter" idx="11"/>
          </p:nvPr>
        </p:nvSpPr>
        <p:spPr/>
        <p:txBody>
          <a:bodyPr/>
          <a:lstStyle/>
          <a:p>
            <a:pPr>
              <a:defRPr/>
            </a:pPr>
            <a:r>
              <a:rPr lang="en-US"/>
              <a:t>© 2012 John Wiley &amp; Sons, Inc. All rights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normAutofit/>
          </a:bodyPr>
          <a:lstStyle/>
          <a:p>
            <a:pPr algn="ctr"/>
            <a:r>
              <a:rPr lang="en-US" sz="3200" dirty="0"/>
              <a:t>Major Depressive Disorder (MDD)</a:t>
            </a:r>
          </a:p>
        </p:txBody>
      </p:sp>
      <p:sp>
        <p:nvSpPr>
          <p:cNvPr id="7173" name="Rectangle 3"/>
          <p:cNvSpPr>
            <a:spLocks noGrp="1" noChangeArrowheads="1"/>
          </p:cNvSpPr>
          <p:nvPr>
            <p:ph idx="1"/>
          </p:nvPr>
        </p:nvSpPr>
        <p:spPr/>
        <p:txBody>
          <a:bodyPr/>
          <a:lstStyle/>
          <a:p>
            <a:r>
              <a:rPr lang="en-US" sz="2800" dirty="0"/>
              <a:t>Episodic</a:t>
            </a:r>
          </a:p>
          <a:p>
            <a:pPr lvl="1"/>
            <a:r>
              <a:rPr lang="en-US" sz="2400" dirty="0"/>
              <a:t>Symptoms tend to dissipate over time</a:t>
            </a:r>
          </a:p>
          <a:p>
            <a:r>
              <a:rPr lang="en-US" sz="2800" dirty="0"/>
              <a:t>Recurrent</a:t>
            </a:r>
          </a:p>
          <a:p>
            <a:pPr lvl="1"/>
            <a:r>
              <a:rPr lang="en-US" sz="2400" dirty="0"/>
              <a:t>Once depression occurs, future episodes likely</a:t>
            </a:r>
          </a:p>
          <a:p>
            <a:pPr lvl="2"/>
            <a:r>
              <a:rPr lang="en-US" sz="2000" dirty="0"/>
              <a:t>Average number of episodes is 4 </a:t>
            </a:r>
          </a:p>
          <a:p>
            <a:r>
              <a:rPr lang="en-US" sz="2800" dirty="0"/>
              <a:t>Subclinical depression</a:t>
            </a:r>
          </a:p>
          <a:p>
            <a:pPr lvl="1"/>
            <a:r>
              <a:rPr lang="en-US" sz="2400" dirty="0"/>
              <a:t>Sadness plus 3 other symptoms for 10 days</a:t>
            </a:r>
          </a:p>
          <a:p>
            <a:pPr lvl="1"/>
            <a:r>
              <a:rPr lang="en-US" sz="2400" dirty="0"/>
              <a:t>Significant impairments in functioning even though full diagnostic criteria are not met</a:t>
            </a:r>
          </a:p>
        </p:txBody>
      </p:sp>
      <p:sp>
        <p:nvSpPr>
          <p:cNvPr id="6" name="Footer Placeholder 5"/>
          <p:cNvSpPr>
            <a:spLocks noGrp="1"/>
          </p:cNvSpPr>
          <p:nvPr>
            <p:ph type="ftr" sz="quarter" idx="11"/>
          </p:nvPr>
        </p:nvSpPr>
        <p:spPr/>
        <p:txBody>
          <a:bodyPr/>
          <a:lstStyle/>
          <a:p>
            <a:pPr>
              <a:defRPr/>
            </a:pPr>
            <a:r>
              <a:rPr lang="en-US"/>
              <a:t>© 2012 John Wiley &amp; Sons, Inc. All rights 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cs typeface="Times New Roman" pitchFamily="18" charset="0"/>
              </a:rPr>
              <a:t>Risk Factors in Major Depression</a:t>
            </a:r>
            <a:endParaRPr lang="en-US" dirty="0"/>
          </a:p>
        </p:txBody>
      </p:sp>
      <p:sp>
        <p:nvSpPr>
          <p:cNvPr id="3" name="Text Placeholder 2"/>
          <p:cNvSpPr>
            <a:spLocks noGrp="1"/>
          </p:cNvSpPr>
          <p:nvPr>
            <p:ph type="body" idx="1"/>
          </p:nvPr>
        </p:nvSpPr>
        <p:spPr>
          <a:xfrm>
            <a:off x="1028701" y="1600200"/>
            <a:ext cx="4783015" cy="4648200"/>
          </a:xfrm>
        </p:spPr>
        <p:txBody>
          <a:bodyPr/>
          <a:lstStyle/>
          <a:p>
            <a:pPr marL="101600" indent="0">
              <a:buNone/>
              <a:defRPr/>
            </a:pPr>
            <a:r>
              <a:rPr lang="en-US" altLang="en-US" dirty="0">
                <a:ea typeface="ＭＳ Ｐゴシック" pitchFamily="34" charset="-128"/>
                <a:cs typeface="Times New Roman" pitchFamily="18" charset="0"/>
              </a:rPr>
              <a:t>Factors that place people at increased risk of developing major depression include:</a:t>
            </a:r>
          </a:p>
          <a:p>
            <a:pPr lvl="1">
              <a:buFont typeface="Arial" panose="020B0604020202020204" pitchFamily="34" charset="0"/>
              <a:buChar char="•"/>
              <a:defRPr/>
            </a:pPr>
            <a:r>
              <a:rPr lang="en-US" altLang="en-US" sz="2400" dirty="0">
                <a:ea typeface="ＭＳ Ｐゴシック" pitchFamily="34" charset="-128"/>
              </a:rPr>
              <a:t>younger age (young adulthood)</a:t>
            </a:r>
          </a:p>
          <a:p>
            <a:pPr lvl="1">
              <a:buFont typeface="Arial" panose="020B0604020202020204" pitchFamily="34" charset="0"/>
              <a:buChar char="•"/>
              <a:defRPr/>
            </a:pPr>
            <a:r>
              <a:rPr lang="en-US" altLang="en-US" sz="2400" dirty="0">
                <a:ea typeface="ＭＳ Ｐゴシック" pitchFamily="34" charset="-128"/>
              </a:rPr>
              <a:t>lower socioeconomic status </a:t>
            </a:r>
          </a:p>
          <a:p>
            <a:pPr lvl="1">
              <a:buFont typeface="Arial" panose="020B0604020202020204" pitchFamily="34" charset="0"/>
              <a:buChar char="•"/>
              <a:defRPr/>
            </a:pPr>
            <a:r>
              <a:rPr lang="en-US" altLang="en-US" sz="2400" dirty="0">
                <a:ea typeface="ＭＳ Ｐゴシック" pitchFamily="34" charset="-128"/>
              </a:rPr>
              <a:t>separated or divorced</a:t>
            </a:r>
          </a:p>
          <a:p>
            <a:pPr lvl="1">
              <a:buFont typeface="Arial" panose="020B0604020202020204" pitchFamily="34" charset="0"/>
              <a:buChar char="•"/>
              <a:defRPr/>
            </a:pPr>
            <a:r>
              <a:rPr lang="en-US" altLang="en-US" sz="2400" dirty="0">
                <a:ea typeface="ＭＳ Ｐゴシック" pitchFamily="34" charset="-128"/>
              </a:rPr>
              <a:t>female</a:t>
            </a:r>
          </a:p>
          <a:p>
            <a:pPr lvl="1">
              <a:buFont typeface="Arial" panose="020B0604020202020204" pitchFamily="34" charset="0"/>
              <a:buChar char="•"/>
              <a:defRPr/>
            </a:pPr>
            <a:r>
              <a:rPr lang="en-US" altLang="en-US" sz="2400" dirty="0">
                <a:ea typeface="ＭＳ Ｐゴシック" pitchFamily="34" charset="-128"/>
              </a:rPr>
              <a:t>family history</a:t>
            </a:r>
          </a:p>
          <a:p>
            <a:pPr lvl="1">
              <a:buFont typeface="Arial" panose="020B0604020202020204" pitchFamily="34" charset="0"/>
              <a:buChar char="•"/>
              <a:defRPr/>
            </a:pPr>
            <a:r>
              <a:rPr lang="en-US" altLang="en-US" sz="2400" dirty="0">
                <a:ea typeface="ＭＳ Ｐゴシック" pitchFamily="34" charset="-128"/>
              </a:rPr>
              <a:t>childhood history of sexual abuse</a:t>
            </a:r>
          </a:p>
          <a:p>
            <a:pPr marL="101600" indent="0">
              <a:buNone/>
            </a:pPr>
            <a:endParaRPr lang="en-US" dirty="0"/>
          </a:p>
        </p:txBody>
      </p:sp>
      <p:sp>
        <p:nvSpPr>
          <p:cNvPr id="4" name="Text Placeholder 3"/>
          <p:cNvSpPr>
            <a:spLocks noGrp="1"/>
          </p:cNvSpPr>
          <p:nvPr>
            <p:ph type="body" idx="2"/>
          </p:nvPr>
        </p:nvSpPr>
        <p:spPr>
          <a:xfrm>
            <a:off x="6052038" y="2362201"/>
            <a:ext cx="3200400" cy="1828800"/>
          </a:xfrm>
        </p:spPr>
        <p:txBody>
          <a:bodyPr/>
          <a:lstStyle/>
          <a:p>
            <a:pPr marL="101600" indent="0">
              <a:buNone/>
            </a:pPr>
            <a:r>
              <a:rPr lang="en-US" sz="1400" b="1" dirty="0"/>
              <a:t>GENDER DIFFERENCES IN DEPRESSION. </a:t>
            </a:r>
            <a:r>
              <a:rPr lang="en-US" sz="1400" dirty="0"/>
              <a:t>Women  are about  twice as likely to suffer from major depression as men. The question is, </a:t>
            </a:r>
            <a:r>
              <a:rPr lang="en-US" sz="1400" i="1" dirty="0"/>
              <a:t>why?</a:t>
            </a:r>
            <a:endParaRPr lang="en-US" sz="1400" dirty="0"/>
          </a:p>
          <a:p>
            <a:pPr marL="101600" indent="0">
              <a:buNone/>
            </a:pPr>
            <a:endParaRPr lang="en-US" dirty="0"/>
          </a:p>
        </p:txBody>
      </p:sp>
    </p:spTree>
    <p:extLst>
      <p:ext uri="{BB962C8B-B14F-4D97-AF65-F5344CB8AC3E}">
        <p14:creationId xmlns:p14="http://schemas.microsoft.com/office/powerpoint/2010/main" val="665325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28600"/>
            <a:ext cx="8229600" cy="779250"/>
          </a:xfrm>
        </p:spPr>
        <p:txBody>
          <a:bodyPr/>
          <a:lstStyle/>
          <a:p>
            <a:r>
              <a:rPr lang="en-US" dirty="0"/>
              <a:t>Common Features of Depression</a:t>
            </a:r>
          </a:p>
        </p:txBody>
      </p:sp>
      <p:graphicFrame>
        <p:nvGraphicFramePr>
          <p:cNvPr id="3" name="Table 2" descr="The table lists four common features of depression.&#10;The table lists the following:&#10;1. Changes in emotional states &#10;• Changes in mood (persistent periods of feeling down, depressed, sad, or blue)&#10;• Evidence of tearfulness or crying&#10;• Increased irritability, jumpiness, or loss of temper&#10;2. Changes in motivation &#10;• Feeling unmotivated, or having difficulty getting going in the morning or even getting out of bed&#10;• Reduced level of social participation or interest in social activities&#10;• Loss of enjoyment or interest in pleasurable activities&#10;• Reduced interest in sex&#10;• Failure to respond to praise or rewards&#10;3. Changes in functioning and motor behavior &#10;• Moving about or talking more slowly than usual&#10;• Changes in sleep habits (sleeping too much or too little, or awakening earlier than usual and having  trouble getting back to sleep in early morning hours—so-called early morning awakening)&#10;• Changes in appetite (eating too much or too little)&#10;• Changes in weight (gaining or losing weight)&#10;• Functioning less effectively at work or school; failing to meet responsibilities and neglecting one’s physical appearance&#10;4. Cognitive changes &#10;• Difficulty concentrating or thinking clearly&#10;• Thinking negatively about oneself and one’s future&#10;• Feeling guilty or remorseful about past misdeeds&#10;• Lack of self-esteem or feelings of inadequacy&#10;• Thinking of death or suicide" title="Table 7.2 Common Features of Depression"/>
          <p:cNvGraphicFramePr>
            <a:graphicFrameLocks noGrp="1"/>
          </p:cNvGraphicFramePr>
          <p:nvPr/>
        </p:nvGraphicFramePr>
        <p:xfrm>
          <a:off x="1104900" y="1143000"/>
          <a:ext cx="8229600" cy="4950990"/>
        </p:xfrm>
        <a:graphic>
          <a:graphicData uri="http://schemas.openxmlformats.org/drawingml/2006/table">
            <a:tbl>
              <a:tblPr firstRow="1" bandRow="1">
                <a:tableStyleId>{F5AB1C69-6EDB-4FF4-983F-18BD219EF322}</a:tableStyleId>
              </a:tblPr>
              <a:tblGrid>
                <a:gridCol w="3188971">
                  <a:extLst>
                    <a:ext uri="{9D8B030D-6E8A-4147-A177-3AD203B41FA5}">
                      <a16:colId xmlns:a16="http://schemas.microsoft.com/office/drawing/2014/main" val="1769153216"/>
                    </a:ext>
                  </a:extLst>
                </a:gridCol>
                <a:gridCol w="5040629">
                  <a:extLst>
                    <a:ext uri="{9D8B030D-6E8A-4147-A177-3AD203B41FA5}">
                      <a16:colId xmlns:a16="http://schemas.microsoft.com/office/drawing/2014/main" val="3254325699"/>
                    </a:ext>
                  </a:extLst>
                </a:gridCol>
              </a:tblGrid>
              <a:tr h="355600">
                <a:tc gridSpan="2">
                  <a:txBody>
                    <a:bodyPr/>
                    <a:lstStyle/>
                    <a:p>
                      <a:r>
                        <a:rPr lang="en-US" sz="1600" dirty="0"/>
                        <a:t>Table 7.2 Common</a:t>
                      </a:r>
                      <a:r>
                        <a:rPr lang="en-US" sz="1600" baseline="0" dirty="0"/>
                        <a:t> Features of Depression</a:t>
                      </a:r>
                      <a:endParaRPr lang="en-US" sz="1600" dirty="0"/>
                    </a:p>
                  </a:txBody>
                  <a:tcPr/>
                </a:tc>
                <a:tc hMerge="1">
                  <a:txBody>
                    <a:bodyPr/>
                    <a:lstStyle/>
                    <a:p>
                      <a:endParaRPr lang="en-US" dirty="0"/>
                    </a:p>
                  </a:txBody>
                  <a:tcPr/>
                </a:tc>
                <a:extLst>
                  <a:ext uri="{0D108BD9-81ED-4DB2-BD59-A6C34878D82A}">
                    <a16:rowId xmlns:a16="http://schemas.microsoft.com/office/drawing/2014/main" val="1504997938"/>
                  </a:ext>
                </a:extLst>
              </a:tr>
              <a:tr h="846350">
                <a:tc>
                  <a:txBody>
                    <a:bodyPr/>
                    <a:lstStyle/>
                    <a:p>
                      <a:r>
                        <a:rPr lang="en-US" sz="1200" dirty="0"/>
                        <a:t>Changes in emotional states</a:t>
                      </a:r>
                    </a:p>
                  </a:txBody>
                  <a:tcPr/>
                </a:tc>
                <a:tc>
                  <a:txBody>
                    <a:bodyPr/>
                    <a:lstStyle/>
                    <a:p>
                      <a:pPr marL="171450" lvl="0" indent="-171450">
                        <a:buFont typeface="Arial" panose="020B0604020202020204" pitchFamily="34" charset="0"/>
                        <a:buChar char="•"/>
                      </a:pPr>
                      <a:r>
                        <a:rPr lang="en-US" sz="1200" b="0" i="0" u="none" strike="noStrike" cap="none" dirty="0">
                          <a:solidFill>
                            <a:schemeClr val="dk1"/>
                          </a:solidFill>
                          <a:effectLst/>
                          <a:latin typeface="+mn-lt"/>
                          <a:ea typeface="+mn-ea"/>
                          <a:cs typeface="+mn-cs"/>
                          <a:sym typeface="Arial"/>
                        </a:rPr>
                        <a:t>Changes in mood (persistent periods of feeling down, depressed, sad, or blue)</a:t>
                      </a:r>
                    </a:p>
                    <a:p>
                      <a:pPr marL="171450" lvl="0" indent="-171450">
                        <a:buFont typeface="Arial" panose="020B0604020202020204" pitchFamily="34" charset="0"/>
                        <a:buChar char="•"/>
                      </a:pPr>
                      <a:r>
                        <a:rPr lang="en-US" sz="1200" b="0" i="0" u="none" strike="noStrike" cap="none" dirty="0">
                          <a:solidFill>
                            <a:schemeClr val="dk1"/>
                          </a:solidFill>
                          <a:effectLst/>
                          <a:latin typeface="+mn-lt"/>
                          <a:ea typeface="+mn-ea"/>
                          <a:cs typeface="+mn-cs"/>
                          <a:sym typeface="Arial"/>
                        </a:rPr>
                        <a:t>Evidence of tearfulness or crying</a:t>
                      </a:r>
                    </a:p>
                    <a:p>
                      <a:pPr marL="171450" lvl="0" indent="-171450">
                        <a:buFont typeface="Arial" panose="020B0604020202020204" pitchFamily="34" charset="0"/>
                        <a:buChar char="•"/>
                      </a:pPr>
                      <a:r>
                        <a:rPr lang="en-US" sz="1200" b="0" i="0" u="none" strike="noStrike" cap="none" dirty="0">
                          <a:solidFill>
                            <a:schemeClr val="dk1"/>
                          </a:solidFill>
                          <a:effectLst/>
                          <a:latin typeface="+mn-lt"/>
                          <a:ea typeface="+mn-ea"/>
                          <a:cs typeface="+mn-cs"/>
                          <a:sym typeface="Arial"/>
                        </a:rPr>
                        <a:t>Increased irritability, jumpiness, or loss of temper</a:t>
                      </a:r>
                    </a:p>
                  </a:txBody>
                  <a:tcPr/>
                </a:tc>
                <a:extLst>
                  <a:ext uri="{0D108BD9-81ED-4DB2-BD59-A6C34878D82A}">
                    <a16:rowId xmlns:a16="http://schemas.microsoft.com/office/drawing/2014/main" val="3146502430"/>
                  </a:ext>
                </a:extLst>
              </a:tr>
              <a:tr h="970280">
                <a:tc>
                  <a:txBody>
                    <a:bodyPr/>
                    <a:lstStyle/>
                    <a:p>
                      <a:r>
                        <a:rPr lang="en-US" sz="1200" dirty="0"/>
                        <a:t>Changes</a:t>
                      </a:r>
                      <a:r>
                        <a:rPr lang="en-US" sz="1200" baseline="0" dirty="0"/>
                        <a:t> in motivation</a:t>
                      </a:r>
                      <a:endParaRPr lang="en-US" sz="1200" dirty="0"/>
                    </a:p>
                  </a:txBody>
                  <a:tcPr/>
                </a:tc>
                <a:tc>
                  <a:txBody>
                    <a:bodyPr/>
                    <a:lstStyle/>
                    <a:p>
                      <a:pPr marL="171450" indent="-171450">
                        <a:buFont typeface="Arial" panose="020B0604020202020204" pitchFamily="34" charset="0"/>
                        <a:buChar char="•"/>
                      </a:pPr>
                      <a:r>
                        <a:rPr lang="en-US" sz="1200" b="0" i="0" u="none" strike="noStrike" cap="none" dirty="0">
                          <a:solidFill>
                            <a:schemeClr val="dk1"/>
                          </a:solidFill>
                          <a:effectLst/>
                          <a:latin typeface="+mn-lt"/>
                          <a:ea typeface="+mn-ea"/>
                          <a:cs typeface="+mn-cs"/>
                          <a:sym typeface="Arial"/>
                        </a:rPr>
                        <a:t>Feeling unmotivated, or having difficulty getting going in the morning or even getting out of bed</a:t>
                      </a:r>
                    </a:p>
                    <a:p>
                      <a:pPr marL="171450" lvl="2" indent="-171450">
                        <a:buFont typeface="Arial" panose="020B0604020202020204" pitchFamily="34" charset="0"/>
                        <a:buChar char="•"/>
                      </a:pPr>
                      <a:r>
                        <a:rPr lang="en-US" sz="1200" b="0" i="0" u="none" strike="noStrike" cap="none" dirty="0">
                          <a:solidFill>
                            <a:schemeClr val="dk1"/>
                          </a:solidFill>
                          <a:effectLst/>
                          <a:latin typeface="+mn-lt"/>
                          <a:ea typeface="+mn-ea"/>
                          <a:cs typeface="+mn-cs"/>
                          <a:sym typeface="Arial"/>
                        </a:rPr>
                        <a:t>Reduced level of social participation or interest in social activities</a:t>
                      </a:r>
                    </a:p>
                    <a:p>
                      <a:pPr marL="171450" lvl="2" indent="-171450">
                        <a:buFont typeface="Arial" panose="020B0604020202020204" pitchFamily="34" charset="0"/>
                        <a:buChar char="•"/>
                      </a:pPr>
                      <a:r>
                        <a:rPr lang="en-US" sz="1200" b="0" i="0" u="none" strike="noStrike" cap="none" dirty="0">
                          <a:solidFill>
                            <a:schemeClr val="dk1"/>
                          </a:solidFill>
                          <a:effectLst/>
                          <a:latin typeface="+mn-lt"/>
                          <a:ea typeface="+mn-ea"/>
                          <a:cs typeface="+mn-cs"/>
                          <a:sym typeface="Arial"/>
                        </a:rPr>
                        <a:t>Loss of enjoyment or interest in pleasurable activities</a:t>
                      </a:r>
                    </a:p>
                    <a:p>
                      <a:pPr marL="171450" lvl="2" indent="-171450">
                        <a:buFont typeface="Arial" panose="020B0604020202020204" pitchFamily="34" charset="0"/>
                        <a:buChar char="•"/>
                      </a:pPr>
                      <a:r>
                        <a:rPr lang="en-US" sz="1200" b="0" i="0" u="none" strike="noStrike" cap="none" dirty="0">
                          <a:solidFill>
                            <a:schemeClr val="dk1"/>
                          </a:solidFill>
                          <a:effectLst/>
                          <a:latin typeface="+mn-lt"/>
                          <a:ea typeface="+mn-ea"/>
                          <a:cs typeface="+mn-cs"/>
                          <a:sym typeface="Arial"/>
                        </a:rPr>
                        <a:t>Reduced interest in sex</a:t>
                      </a:r>
                    </a:p>
                    <a:p>
                      <a:pPr marL="171450" indent="-171450">
                        <a:buFont typeface="Arial" panose="020B0604020202020204" pitchFamily="34" charset="0"/>
                        <a:buChar char="•"/>
                      </a:pPr>
                      <a:r>
                        <a:rPr lang="en-US" sz="1200" b="0" i="0" u="none" strike="noStrike" cap="none" dirty="0">
                          <a:solidFill>
                            <a:schemeClr val="dk1"/>
                          </a:solidFill>
                          <a:effectLst/>
                          <a:latin typeface="+mn-lt"/>
                          <a:ea typeface="+mn-ea"/>
                          <a:cs typeface="+mn-cs"/>
                          <a:sym typeface="Arial"/>
                        </a:rPr>
                        <a:t>Failure to respond to praise or rewards</a:t>
                      </a:r>
                      <a:endParaRPr lang="en-US" sz="1200" dirty="0"/>
                    </a:p>
                  </a:txBody>
                  <a:tcPr/>
                </a:tc>
                <a:extLst>
                  <a:ext uri="{0D108BD9-81ED-4DB2-BD59-A6C34878D82A}">
                    <a16:rowId xmlns:a16="http://schemas.microsoft.com/office/drawing/2014/main" val="1245027432"/>
                  </a:ext>
                </a:extLst>
              </a:tr>
              <a:tr h="1554480">
                <a:tc>
                  <a:txBody>
                    <a:bodyPr/>
                    <a:lstStyle/>
                    <a:p>
                      <a:r>
                        <a:rPr lang="en-US" sz="1200" dirty="0"/>
                        <a:t>Changes</a:t>
                      </a:r>
                      <a:r>
                        <a:rPr lang="en-US" sz="1200" baseline="0" dirty="0"/>
                        <a:t> in functioning and motor behavior</a:t>
                      </a:r>
                      <a:endParaRPr lang="en-US" sz="1200" dirty="0"/>
                    </a:p>
                  </a:txBody>
                  <a:tcPr/>
                </a:tc>
                <a:tc>
                  <a:txBody>
                    <a:bodyPr/>
                    <a:lstStyle/>
                    <a:p>
                      <a:pPr marL="171450" lvl="0" indent="-171450">
                        <a:buFont typeface="Arial" panose="020B0604020202020204" pitchFamily="34" charset="0"/>
                        <a:buChar char="•"/>
                      </a:pPr>
                      <a:r>
                        <a:rPr lang="en-US" sz="1200" b="0" i="0" u="none" strike="noStrike" cap="none" dirty="0">
                          <a:solidFill>
                            <a:schemeClr val="dk1"/>
                          </a:solidFill>
                          <a:effectLst/>
                          <a:latin typeface="+mn-lt"/>
                          <a:ea typeface="+mn-ea"/>
                          <a:cs typeface="+mn-cs"/>
                          <a:sym typeface="Arial"/>
                        </a:rPr>
                        <a:t>Moving about or talking more slowly than usual</a:t>
                      </a:r>
                    </a:p>
                    <a:p>
                      <a:pPr marL="171450" lvl="0" indent="-171450">
                        <a:buFont typeface="Arial" panose="020B0604020202020204" pitchFamily="34" charset="0"/>
                        <a:buChar char="•"/>
                      </a:pPr>
                      <a:r>
                        <a:rPr lang="en-US" sz="1200" b="0" i="0" u="none" strike="noStrike" cap="none" dirty="0">
                          <a:solidFill>
                            <a:schemeClr val="dk1"/>
                          </a:solidFill>
                          <a:effectLst/>
                          <a:latin typeface="+mn-lt"/>
                          <a:ea typeface="+mn-ea"/>
                          <a:cs typeface="+mn-cs"/>
                          <a:sym typeface="Arial"/>
                        </a:rPr>
                        <a:t>Changes in sleep habits (sleeping too much or too little, or awakening earlier than usual and having trouble getting back to sleep in early morning hours—so-called early morning awakening)</a:t>
                      </a:r>
                    </a:p>
                    <a:p>
                      <a:pPr marL="171450" lvl="0" indent="-171450">
                        <a:buFont typeface="Arial" panose="020B0604020202020204" pitchFamily="34" charset="0"/>
                        <a:buChar char="•"/>
                      </a:pPr>
                      <a:r>
                        <a:rPr lang="en-US" sz="1200" b="0" i="0" u="none" strike="noStrike" cap="none" dirty="0">
                          <a:solidFill>
                            <a:schemeClr val="dk1"/>
                          </a:solidFill>
                          <a:effectLst/>
                          <a:latin typeface="+mn-lt"/>
                          <a:ea typeface="+mn-ea"/>
                          <a:cs typeface="+mn-cs"/>
                          <a:sym typeface="Arial"/>
                        </a:rPr>
                        <a:t>Changes in appetite (eating too much or too little)</a:t>
                      </a:r>
                    </a:p>
                    <a:p>
                      <a:pPr marL="171450" lvl="0" indent="-171450">
                        <a:buFont typeface="Arial" panose="020B0604020202020204" pitchFamily="34" charset="0"/>
                        <a:buChar char="•"/>
                      </a:pPr>
                      <a:r>
                        <a:rPr lang="en-US" sz="1200" b="0" i="0" u="none" strike="noStrike" cap="none" dirty="0">
                          <a:solidFill>
                            <a:schemeClr val="dk1"/>
                          </a:solidFill>
                          <a:effectLst/>
                          <a:latin typeface="+mn-lt"/>
                          <a:ea typeface="+mn-ea"/>
                          <a:cs typeface="+mn-cs"/>
                          <a:sym typeface="Arial"/>
                        </a:rPr>
                        <a:t>Changes in weight (gaining or losing weight)</a:t>
                      </a:r>
                    </a:p>
                    <a:p>
                      <a:pPr marL="171450" lvl="0" indent="-171450">
                        <a:buFont typeface="Arial" panose="020B0604020202020204" pitchFamily="34" charset="0"/>
                        <a:buChar char="•"/>
                      </a:pPr>
                      <a:r>
                        <a:rPr lang="en-US" sz="1200" b="0" i="0" u="none" strike="noStrike" cap="none" dirty="0">
                          <a:solidFill>
                            <a:schemeClr val="dk1"/>
                          </a:solidFill>
                          <a:effectLst/>
                          <a:latin typeface="+mn-lt"/>
                          <a:ea typeface="+mn-ea"/>
                          <a:cs typeface="+mn-cs"/>
                          <a:sym typeface="Arial"/>
                        </a:rPr>
                        <a:t>Functioning less effectively at work or school; failing to meet responsibilities and neglecting one’s physical appearance</a:t>
                      </a:r>
                    </a:p>
                  </a:txBody>
                  <a:tcPr/>
                </a:tc>
                <a:extLst>
                  <a:ext uri="{0D108BD9-81ED-4DB2-BD59-A6C34878D82A}">
                    <a16:rowId xmlns:a16="http://schemas.microsoft.com/office/drawing/2014/main" val="674087699"/>
                  </a:ext>
                </a:extLst>
              </a:tr>
              <a:tr h="970280">
                <a:tc>
                  <a:txBody>
                    <a:bodyPr/>
                    <a:lstStyle/>
                    <a:p>
                      <a:r>
                        <a:rPr lang="en-US" sz="1200" dirty="0"/>
                        <a:t>Cognitive changes</a:t>
                      </a:r>
                    </a:p>
                  </a:txBody>
                  <a:tcPr/>
                </a:tc>
                <a:tc>
                  <a:txBody>
                    <a:bodyPr/>
                    <a:lstStyle/>
                    <a:p>
                      <a:pPr marL="171450" indent="-171450">
                        <a:buFont typeface="Arial" panose="020B0604020202020204" pitchFamily="34" charset="0"/>
                        <a:buChar char="•"/>
                      </a:pPr>
                      <a:r>
                        <a:rPr lang="en-US" sz="1200" b="0" i="0" u="none" strike="noStrike" cap="none" dirty="0">
                          <a:solidFill>
                            <a:schemeClr val="dk1"/>
                          </a:solidFill>
                          <a:effectLst/>
                          <a:latin typeface="+mn-lt"/>
                          <a:ea typeface="+mn-ea"/>
                          <a:cs typeface="+mn-cs"/>
                          <a:sym typeface="Arial"/>
                        </a:rPr>
                        <a:t>Difficulty concentrating or thinking clearly</a:t>
                      </a:r>
                    </a:p>
                    <a:p>
                      <a:pPr marL="171450" lvl="2" indent="-171450">
                        <a:buFont typeface="Arial" panose="020B0604020202020204" pitchFamily="34" charset="0"/>
                        <a:buChar char="•"/>
                      </a:pPr>
                      <a:r>
                        <a:rPr lang="en-US" sz="1200" b="0" i="0" u="none" strike="noStrike" cap="none" dirty="0">
                          <a:solidFill>
                            <a:schemeClr val="dk1"/>
                          </a:solidFill>
                          <a:effectLst/>
                          <a:latin typeface="+mn-lt"/>
                          <a:ea typeface="+mn-ea"/>
                          <a:cs typeface="+mn-cs"/>
                          <a:sym typeface="Arial"/>
                        </a:rPr>
                        <a:t>Thinking negatively about oneself and one’s future</a:t>
                      </a:r>
                    </a:p>
                    <a:p>
                      <a:pPr marL="171450" lvl="2" indent="-171450">
                        <a:buFont typeface="Arial" panose="020B0604020202020204" pitchFamily="34" charset="0"/>
                        <a:buChar char="•"/>
                      </a:pPr>
                      <a:r>
                        <a:rPr lang="en-US" sz="1200" b="0" i="0" u="none" strike="noStrike" cap="none" dirty="0">
                          <a:solidFill>
                            <a:schemeClr val="dk1"/>
                          </a:solidFill>
                          <a:effectLst/>
                          <a:latin typeface="+mn-lt"/>
                          <a:ea typeface="+mn-ea"/>
                          <a:cs typeface="+mn-cs"/>
                          <a:sym typeface="Arial"/>
                        </a:rPr>
                        <a:t>Feeling guilty or remorseful about past misdeeds</a:t>
                      </a:r>
                    </a:p>
                    <a:p>
                      <a:pPr marL="171450" lvl="2" indent="-171450">
                        <a:buFont typeface="Arial" panose="020B0604020202020204" pitchFamily="34" charset="0"/>
                        <a:buChar char="•"/>
                      </a:pPr>
                      <a:r>
                        <a:rPr lang="en-US" sz="1200" b="0" i="0" u="none" strike="noStrike" cap="none" dirty="0">
                          <a:solidFill>
                            <a:schemeClr val="dk1"/>
                          </a:solidFill>
                          <a:effectLst/>
                          <a:latin typeface="+mn-lt"/>
                          <a:ea typeface="+mn-ea"/>
                          <a:cs typeface="+mn-cs"/>
                          <a:sym typeface="Arial"/>
                        </a:rPr>
                        <a:t>Lack of self-esteem or feelings of inadequacy</a:t>
                      </a:r>
                    </a:p>
                    <a:p>
                      <a:pPr marL="171450" indent="-171450">
                        <a:buFont typeface="Arial" panose="020B0604020202020204" pitchFamily="34" charset="0"/>
                        <a:buChar char="•"/>
                      </a:pPr>
                      <a:r>
                        <a:rPr lang="en-US" sz="1200" b="0" i="0" u="none" strike="noStrike" cap="none" dirty="0">
                          <a:solidFill>
                            <a:schemeClr val="dk1"/>
                          </a:solidFill>
                          <a:effectLst/>
                          <a:latin typeface="+mn-lt"/>
                          <a:ea typeface="+mn-ea"/>
                          <a:cs typeface="+mn-cs"/>
                          <a:sym typeface="Arial"/>
                        </a:rPr>
                        <a:t>Thinking of death or suicide</a:t>
                      </a:r>
                      <a:endParaRPr lang="en-US" sz="1200" dirty="0"/>
                    </a:p>
                  </a:txBody>
                  <a:tcPr/>
                </a:tc>
                <a:extLst>
                  <a:ext uri="{0D108BD9-81ED-4DB2-BD59-A6C34878D82A}">
                    <a16:rowId xmlns:a16="http://schemas.microsoft.com/office/drawing/2014/main" val="278388117"/>
                  </a:ext>
                </a:extLst>
              </a:tr>
            </a:tbl>
          </a:graphicData>
        </a:graphic>
      </p:graphicFrame>
    </p:spTree>
    <p:extLst>
      <p:ext uri="{BB962C8B-B14F-4D97-AF65-F5344CB8AC3E}">
        <p14:creationId xmlns:p14="http://schemas.microsoft.com/office/powerpoint/2010/main" val="3046624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8229600" cy="855451"/>
          </a:xfrm>
        </p:spPr>
        <p:txBody>
          <a:bodyPr/>
          <a:lstStyle/>
          <a:p>
            <a:r>
              <a:rPr lang="en-US" altLang="en-US" dirty="0">
                <a:ea typeface="ＭＳ Ｐゴシック" pitchFamily="34" charset="-128"/>
                <a:cs typeface="Times New Roman" pitchFamily="18" charset="0"/>
              </a:rPr>
              <a:t>Seasonal Affective Disorder</a:t>
            </a:r>
            <a:endParaRPr lang="en-US" dirty="0"/>
          </a:p>
        </p:txBody>
      </p:sp>
      <p:sp>
        <p:nvSpPr>
          <p:cNvPr id="3" name="Text Placeholder 2"/>
          <p:cNvSpPr>
            <a:spLocks noGrp="1"/>
          </p:cNvSpPr>
          <p:nvPr>
            <p:ph type="body" idx="1"/>
          </p:nvPr>
        </p:nvSpPr>
        <p:spPr>
          <a:xfrm>
            <a:off x="800100" y="1600201"/>
            <a:ext cx="4343400" cy="4525963"/>
          </a:xfrm>
        </p:spPr>
        <p:txBody>
          <a:bodyPr/>
          <a:lstStyle/>
          <a:p>
            <a:pPr marL="101600" indent="0">
              <a:buNone/>
              <a:defRPr/>
            </a:pPr>
            <a:r>
              <a:rPr lang="en-US" altLang="en-US" sz="1800" dirty="0">
                <a:ea typeface="ＭＳ Ｐゴシック" pitchFamily="34" charset="-128"/>
                <a:cs typeface="Times New Roman" pitchFamily="18" charset="0"/>
              </a:rPr>
              <a:t>Major depression associated with changing of the seasons from summer into fall and winter is called </a:t>
            </a:r>
            <a:r>
              <a:rPr lang="en-US" altLang="en-US" sz="1800" b="1" i="1" dirty="0">
                <a:ea typeface="ＭＳ Ｐゴシック" pitchFamily="34" charset="-128"/>
                <a:cs typeface="Times New Roman" pitchFamily="18" charset="0"/>
              </a:rPr>
              <a:t>seasonal affective (mood) disorder </a:t>
            </a:r>
            <a:r>
              <a:rPr lang="en-US" altLang="en-US" sz="1800" dirty="0">
                <a:ea typeface="ＭＳ Ｐゴシック" pitchFamily="34" charset="-128"/>
                <a:cs typeface="Times New Roman" pitchFamily="18" charset="0"/>
              </a:rPr>
              <a:t>(SAD):</a:t>
            </a:r>
          </a:p>
          <a:p>
            <a:pPr marL="759968" lvl="1" indent="-171450">
              <a:buFont typeface="Arial" panose="020B0604020202020204" pitchFamily="34" charset="0"/>
              <a:buChar char="•"/>
              <a:defRPr/>
            </a:pPr>
            <a:r>
              <a:rPr lang="en-US" altLang="en-US" sz="1800" dirty="0">
                <a:ea typeface="ＭＳ Ｐゴシック" pitchFamily="34" charset="-128"/>
                <a:cs typeface="Times New Roman" pitchFamily="18" charset="0"/>
              </a:rPr>
              <a:t>Seasonal changes may alter:</a:t>
            </a:r>
          </a:p>
          <a:p>
            <a:pPr marL="1160018" lvl="2" indent="-171450">
              <a:buFont typeface="Arial" panose="020B0604020202020204" pitchFamily="34" charset="0"/>
              <a:buChar char="•"/>
              <a:defRPr/>
            </a:pPr>
            <a:r>
              <a:rPr lang="en-US" altLang="en-US" sz="1800" dirty="0">
                <a:ea typeface="ＭＳ Ｐゴシック" pitchFamily="34" charset="-128"/>
                <a:cs typeface="Times New Roman" pitchFamily="18" charset="0"/>
              </a:rPr>
              <a:t>body’s underlying biological rhythms.</a:t>
            </a:r>
          </a:p>
          <a:p>
            <a:pPr marL="1160018" lvl="2" indent="-171450">
              <a:buFont typeface="Arial" panose="020B0604020202020204" pitchFamily="34" charset="0"/>
              <a:buChar char="•"/>
              <a:defRPr/>
            </a:pPr>
            <a:r>
              <a:rPr lang="en-US" sz="1800" dirty="0"/>
              <a:t>availability of mood-regulating neurotransmitter serotonin.</a:t>
            </a:r>
          </a:p>
          <a:p>
            <a:pPr marL="759968" lvl="1" indent="-171450">
              <a:buFont typeface="Arial" panose="020B0604020202020204" pitchFamily="34" charset="0"/>
              <a:buChar char="•"/>
              <a:defRPr/>
            </a:pPr>
            <a:r>
              <a:rPr lang="en-US" sz="1800" dirty="0">
                <a:ea typeface="ＭＳ Ｐゴシック" pitchFamily="34" charset="-128"/>
                <a:cs typeface="Times New Roman" pitchFamily="18" charset="0"/>
              </a:rPr>
              <a:t>Therapeutic use of bright artificial light called phototherapy has been successful in relieving depression in cases of SAD.</a:t>
            </a:r>
            <a:endParaRPr lang="en-US" altLang="en-US" sz="1800" dirty="0">
              <a:ea typeface="ＭＳ Ｐゴシック" pitchFamily="34" charset="-128"/>
              <a:cs typeface="Times New Roman" pitchFamily="18" charset="0"/>
            </a:endParaRPr>
          </a:p>
          <a:p>
            <a:endParaRPr lang="en-US" dirty="0"/>
          </a:p>
        </p:txBody>
      </p:sp>
      <p:pic>
        <p:nvPicPr>
          <p:cNvPr id="5" name="Picture 4" descr="Photo shows a woman sitting on a recliner with a book in her hand. She has her eyes closed and is facing the bright white light emanating from a big lamp near the recliner." title="Light Therapy"/>
          <p:cNvPicPr>
            <a:picLocks noChangeAspect="1"/>
          </p:cNvPicPr>
          <p:nvPr/>
        </p:nvPicPr>
        <p:blipFill>
          <a:blip r:embed="rId2"/>
          <a:stretch>
            <a:fillRect/>
          </a:stretch>
        </p:blipFill>
        <p:spPr>
          <a:xfrm>
            <a:off x="5905500" y="1312650"/>
            <a:ext cx="2489200" cy="3733800"/>
          </a:xfrm>
          <a:prstGeom prst="rect">
            <a:avLst/>
          </a:prstGeom>
        </p:spPr>
      </p:pic>
      <p:sp>
        <p:nvSpPr>
          <p:cNvPr id="4" name="Text Placeholder 3"/>
          <p:cNvSpPr>
            <a:spLocks noGrp="1"/>
          </p:cNvSpPr>
          <p:nvPr>
            <p:ph type="body" idx="2"/>
          </p:nvPr>
        </p:nvSpPr>
        <p:spPr>
          <a:xfrm>
            <a:off x="5600700" y="5051978"/>
            <a:ext cx="3276600" cy="1308313"/>
          </a:xfrm>
        </p:spPr>
        <p:txBody>
          <a:bodyPr/>
          <a:lstStyle/>
          <a:p>
            <a:pPr marL="101600" indent="0">
              <a:buNone/>
            </a:pPr>
            <a:r>
              <a:rPr lang="en-US" sz="1400" b="1" dirty="0"/>
              <a:t>LIGHT THERAPY. </a:t>
            </a:r>
            <a:r>
              <a:rPr lang="en-US" sz="1400" dirty="0"/>
              <a:t>Exposure to bright artificial light for a few hours a day during the fall and winter months can often bring relief from seasonal affective disorder.</a:t>
            </a:r>
          </a:p>
          <a:p>
            <a:pPr marL="101600" indent="0">
              <a:buNone/>
            </a:pPr>
            <a:endParaRPr lang="en-US" dirty="0"/>
          </a:p>
        </p:txBody>
      </p:sp>
    </p:spTree>
    <p:extLst>
      <p:ext uri="{BB962C8B-B14F-4D97-AF65-F5344CB8AC3E}">
        <p14:creationId xmlns:p14="http://schemas.microsoft.com/office/powerpoint/2010/main" val="418543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algn="ctr"/>
            <a:r>
              <a:rPr lang="en-US" sz="3600" dirty="0"/>
              <a:t> </a:t>
            </a:r>
            <a:r>
              <a:rPr lang="en-US" sz="3200" dirty="0"/>
              <a:t>Persistent Depressive Disorder</a:t>
            </a:r>
          </a:p>
        </p:txBody>
      </p:sp>
      <p:sp>
        <p:nvSpPr>
          <p:cNvPr id="93187" name="Rectangle 3"/>
          <p:cNvSpPr>
            <a:spLocks noGrp="1" noChangeArrowheads="1"/>
          </p:cNvSpPr>
          <p:nvPr>
            <p:ph idx="1"/>
          </p:nvPr>
        </p:nvSpPr>
        <p:spPr>
          <a:xfrm>
            <a:off x="266700" y="1524000"/>
            <a:ext cx="9829800" cy="5181600"/>
          </a:xfrm>
        </p:spPr>
        <p:txBody>
          <a:bodyPr>
            <a:normAutofit fontScale="92500" lnSpcReduction="20000"/>
          </a:bodyPr>
          <a:lstStyle/>
          <a:p>
            <a:pPr marL="457200" indent="-457200">
              <a:lnSpc>
                <a:spcPct val="90000"/>
              </a:lnSpc>
              <a:defRPr/>
            </a:pPr>
            <a:r>
              <a:rPr lang="en-US" sz="2400" dirty="0"/>
              <a:t>Chronic depressive disorder</a:t>
            </a:r>
          </a:p>
          <a:p>
            <a:pPr marL="457200" indent="-457200">
              <a:lnSpc>
                <a:spcPct val="90000"/>
              </a:lnSpc>
              <a:defRPr/>
            </a:pPr>
            <a:endParaRPr lang="en-US" sz="2400" dirty="0"/>
          </a:p>
          <a:p>
            <a:pPr marL="838200" lvl="1" indent="-381000">
              <a:lnSpc>
                <a:spcPct val="90000"/>
              </a:lnSpc>
              <a:defRPr/>
            </a:pPr>
            <a:r>
              <a:rPr lang="en-US" sz="2000" dirty="0"/>
              <a:t>Depressed mood for at least 2 years; 1 year for children/adolescents</a:t>
            </a:r>
          </a:p>
          <a:p>
            <a:pPr marL="838200" lvl="1" indent="-381000">
              <a:lnSpc>
                <a:spcPct val="90000"/>
              </a:lnSpc>
              <a:defRPr/>
            </a:pPr>
            <a:r>
              <a:rPr lang="en-US" sz="2000" dirty="0"/>
              <a:t>PLUS 2 other symptoms:</a:t>
            </a:r>
          </a:p>
          <a:p>
            <a:pPr marL="838200" lvl="1" indent="-381000">
              <a:lnSpc>
                <a:spcPct val="90000"/>
              </a:lnSpc>
              <a:defRPr/>
            </a:pPr>
            <a:endParaRPr lang="en-US" sz="2000" dirty="0"/>
          </a:p>
          <a:p>
            <a:pPr marL="1021080" lvl="2" indent="-381000">
              <a:lnSpc>
                <a:spcPct val="90000"/>
              </a:lnSpc>
              <a:defRPr/>
            </a:pPr>
            <a:r>
              <a:rPr lang="en-US" sz="2000" dirty="0"/>
              <a:t>Poor appetite or overeating</a:t>
            </a:r>
          </a:p>
          <a:p>
            <a:pPr marL="1021080" lvl="2" indent="-381000">
              <a:lnSpc>
                <a:spcPct val="90000"/>
              </a:lnSpc>
              <a:defRPr/>
            </a:pPr>
            <a:r>
              <a:rPr lang="en-US" sz="2000" dirty="0"/>
              <a:t>Sleeping too much or too little</a:t>
            </a:r>
          </a:p>
          <a:p>
            <a:pPr marL="1021080" lvl="2" indent="-381000">
              <a:lnSpc>
                <a:spcPct val="90000"/>
              </a:lnSpc>
              <a:defRPr/>
            </a:pPr>
            <a:r>
              <a:rPr lang="en-US" sz="2000" dirty="0"/>
              <a:t>Poor self-esteem</a:t>
            </a:r>
          </a:p>
          <a:p>
            <a:pPr marL="1021080" lvl="2" indent="-381000">
              <a:lnSpc>
                <a:spcPct val="90000"/>
              </a:lnSpc>
              <a:defRPr/>
            </a:pPr>
            <a:r>
              <a:rPr lang="en-US" sz="2000" dirty="0"/>
              <a:t>Trouble concentrating or making decisions</a:t>
            </a:r>
          </a:p>
          <a:p>
            <a:pPr marL="1021080" lvl="2" indent="-381000">
              <a:lnSpc>
                <a:spcPct val="90000"/>
              </a:lnSpc>
              <a:defRPr/>
            </a:pPr>
            <a:r>
              <a:rPr lang="en-US" sz="2000" dirty="0"/>
              <a:t>Feelings of hopelessness</a:t>
            </a:r>
          </a:p>
          <a:p>
            <a:pPr marL="256032" indent="-154432">
              <a:spcBef>
                <a:spcPts val="1500"/>
              </a:spcBef>
              <a:buClr>
                <a:srgbClr val="007FA3"/>
              </a:buClr>
              <a:buSzPct val="100000"/>
              <a:buFont typeface="Arial"/>
              <a:buChar char="•"/>
              <a:defRPr/>
            </a:pPr>
            <a:r>
              <a:rPr lang="en-US" altLang="en-US" sz="2000" dirty="0">
                <a:ea typeface="ＭＳ Ｐゴシック" pitchFamily="34" charset="-128"/>
                <a:sym typeface="Arial"/>
              </a:rPr>
              <a:t>May have either chronic major depressive disorder or a chronic but milder form of depression called </a:t>
            </a:r>
            <a:r>
              <a:rPr lang="en-US" altLang="en-US" sz="2000" i="1" dirty="0">
                <a:ea typeface="ＭＳ Ｐゴシック" pitchFamily="34" charset="-128"/>
                <a:sym typeface="Arial"/>
              </a:rPr>
              <a:t>dysthymia.</a:t>
            </a:r>
            <a:endParaRPr lang="en-US" altLang="en-US" sz="2000" b="1" dirty="0">
              <a:ea typeface="ＭＳ Ｐゴシック" pitchFamily="34" charset="-128"/>
              <a:cs typeface="Times New Roman" pitchFamily="18" charset="0"/>
              <a:sym typeface="Arial"/>
            </a:endParaRPr>
          </a:p>
          <a:p>
            <a:pPr marL="633413" lvl="5" indent="-234950">
              <a:spcBef>
                <a:spcPts val="1500"/>
              </a:spcBef>
              <a:buClr>
                <a:srgbClr val="007FA3"/>
              </a:buClr>
              <a:buSzPct val="100000"/>
              <a:buFont typeface="Arial"/>
              <a:buChar char="•"/>
              <a:defRPr/>
            </a:pPr>
            <a:r>
              <a:rPr lang="en-US" altLang="en-US" sz="2000" dirty="0">
                <a:ea typeface="ＭＳ Ｐゴシック" pitchFamily="34" charset="-128"/>
                <a:sym typeface="Arial"/>
              </a:rPr>
              <a:t>Feel </a:t>
            </a:r>
            <a:r>
              <a:rPr lang="ja-JP" altLang="en-US" sz="2000">
                <a:sym typeface="Arial"/>
              </a:rPr>
              <a:t>“</a:t>
            </a:r>
            <a:r>
              <a:rPr lang="en-US" altLang="ja-JP" sz="2000" dirty="0">
                <a:sym typeface="Arial"/>
              </a:rPr>
              <a:t>down in the dumps</a:t>
            </a:r>
            <a:r>
              <a:rPr lang="ja-JP" altLang="en-US" sz="2000">
                <a:sym typeface="Arial"/>
              </a:rPr>
              <a:t>”</a:t>
            </a:r>
            <a:r>
              <a:rPr lang="en-US" altLang="ja-JP" sz="2000" dirty="0">
                <a:sym typeface="Arial"/>
              </a:rPr>
              <a:t> most of the time but not as severely depressed as those with major depressive disorder.</a:t>
            </a:r>
          </a:p>
          <a:p>
            <a:pPr marL="633413" lvl="5" indent="-234950">
              <a:spcBef>
                <a:spcPts val="1500"/>
              </a:spcBef>
              <a:buClr>
                <a:srgbClr val="007FA3"/>
              </a:buClr>
              <a:buSzPct val="100000"/>
              <a:buFont typeface="Arial"/>
              <a:buChar char="•"/>
              <a:defRPr/>
            </a:pPr>
            <a:r>
              <a:rPr lang="en-US" altLang="en-US" sz="2000" dirty="0">
                <a:ea typeface="ＭＳ Ｐゴシック" pitchFamily="34" charset="-128"/>
              </a:rPr>
              <a:t>Affects about 4% of general population at some point in lifetime.</a:t>
            </a:r>
          </a:p>
          <a:p>
            <a:pPr marL="633413" lvl="5" indent="-234950">
              <a:spcBef>
                <a:spcPts val="1500"/>
              </a:spcBef>
              <a:buClr>
                <a:srgbClr val="007FA3"/>
              </a:buClr>
              <a:buSzPct val="100000"/>
              <a:buFont typeface="Arial"/>
              <a:buChar char="•"/>
              <a:defRPr/>
            </a:pPr>
            <a:r>
              <a:rPr lang="en-US" altLang="en-US" sz="2000" dirty="0">
                <a:ea typeface="ＭＳ Ｐゴシック" pitchFamily="34" charset="-128"/>
              </a:rPr>
              <a:t>Diagnosed only in people who have never had episodes of mania or hypomania.</a:t>
            </a:r>
          </a:p>
          <a:p>
            <a:pPr marL="1021080" lvl="2" indent="-381000">
              <a:lnSpc>
                <a:spcPct val="90000"/>
              </a:lnSpc>
              <a:defRPr/>
            </a:pPr>
            <a:endParaRPr lang="en-US" sz="2000" dirty="0"/>
          </a:p>
          <a:p>
            <a:pPr marL="1021080" lvl="2" indent="-381000">
              <a:lnSpc>
                <a:spcPct val="90000"/>
              </a:lnSpc>
              <a:defRPr/>
            </a:pPr>
            <a:endParaRPr lang="en-US" sz="1700" dirty="0"/>
          </a:p>
          <a:p>
            <a:pPr marL="438150" indent="-381000">
              <a:lnSpc>
                <a:spcPct val="90000"/>
              </a:lnSpc>
              <a:defRPr/>
            </a:pPr>
            <a:endParaRPr lang="en-US" sz="2400" dirty="0"/>
          </a:p>
          <a:p>
            <a:pPr marL="838200" lvl="1" indent="-381000">
              <a:lnSpc>
                <a:spcPct val="90000"/>
              </a:lnSpc>
              <a:defRPr/>
            </a:pPr>
            <a:endParaRPr lang="en-US" sz="2000" dirty="0"/>
          </a:p>
        </p:txBody>
      </p:sp>
      <p:sp>
        <p:nvSpPr>
          <p:cNvPr id="6" name="Footer Placeholder 5"/>
          <p:cNvSpPr>
            <a:spLocks noGrp="1"/>
          </p:cNvSpPr>
          <p:nvPr>
            <p:ph type="ftr" sz="quarter" idx="11"/>
          </p:nvPr>
        </p:nvSpPr>
        <p:spPr/>
        <p:txBody>
          <a:bodyPr/>
          <a:lstStyle/>
          <a:p>
            <a:pPr>
              <a:defRPr/>
            </a:pPr>
            <a:r>
              <a:rPr lang="en-US"/>
              <a:t>© 2012 John Wiley &amp; Sons, Inc. All rights reserved.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533400"/>
            <a:ext cx="9753600" cy="990600"/>
          </a:xfrm>
        </p:spPr>
        <p:txBody>
          <a:bodyPr>
            <a:noAutofit/>
          </a:bodyPr>
          <a:lstStyle/>
          <a:p>
            <a:r>
              <a:rPr lang="en-US" sz="2800" dirty="0">
                <a:effectLst/>
              </a:rPr>
              <a:t>Proposed DSM-5 Criteria for Premenstrual </a:t>
            </a:r>
            <a:r>
              <a:rPr lang="en-US" sz="2800" dirty="0" err="1">
                <a:effectLst/>
              </a:rPr>
              <a:t>Dysphoric</a:t>
            </a:r>
            <a:r>
              <a:rPr lang="en-US" sz="2800" dirty="0">
                <a:effectLst/>
              </a:rPr>
              <a:t> Disorder</a:t>
            </a:r>
            <a:endParaRPr lang="en-US" sz="2800" dirty="0"/>
          </a:p>
        </p:txBody>
      </p:sp>
      <p:sp>
        <p:nvSpPr>
          <p:cNvPr id="3" name="Content Placeholder 2"/>
          <p:cNvSpPr>
            <a:spLocks noGrp="1"/>
          </p:cNvSpPr>
          <p:nvPr>
            <p:ph idx="1"/>
          </p:nvPr>
        </p:nvSpPr>
        <p:spPr>
          <a:xfrm>
            <a:off x="342900" y="1524000"/>
            <a:ext cx="9429750" cy="5105400"/>
          </a:xfrm>
        </p:spPr>
        <p:txBody>
          <a:bodyPr>
            <a:normAutofit fontScale="92500" lnSpcReduction="10000"/>
          </a:bodyPr>
          <a:lstStyle/>
          <a:p>
            <a:r>
              <a:rPr lang="en-US" dirty="0">
                <a:effectLst/>
              </a:rPr>
              <a:t>In most menstrual cycles during the past year, at least five of the following symptoms were present in the final week before menses and improved within a few days of menses onset:</a:t>
            </a:r>
          </a:p>
          <a:p>
            <a:pPr lvl="1"/>
            <a:r>
              <a:rPr lang="en-US" dirty="0">
                <a:effectLst/>
              </a:rPr>
              <a:t>Affective </a:t>
            </a:r>
            <a:r>
              <a:rPr lang="en-US" dirty="0" err="1">
                <a:effectLst/>
              </a:rPr>
              <a:t>lability</a:t>
            </a:r>
            <a:endParaRPr lang="en-US" dirty="0">
              <a:effectLst/>
            </a:endParaRPr>
          </a:p>
          <a:p>
            <a:pPr lvl="1"/>
            <a:r>
              <a:rPr lang="en-US" dirty="0">
                <a:effectLst/>
              </a:rPr>
              <a:t>Irritability </a:t>
            </a:r>
          </a:p>
          <a:p>
            <a:pPr lvl="1"/>
            <a:r>
              <a:rPr lang="en-US" dirty="0">
                <a:effectLst/>
              </a:rPr>
              <a:t>Depressed mood, hopelessness, or self-deprecating thoughts</a:t>
            </a:r>
          </a:p>
          <a:p>
            <a:pPr lvl="1"/>
            <a:r>
              <a:rPr lang="en-US" dirty="0">
                <a:effectLst/>
              </a:rPr>
              <a:t>Anxiety </a:t>
            </a:r>
          </a:p>
          <a:p>
            <a:pPr lvl="1"/>
            <a:r>
              <a:rPr lang="en-US" dirty="0">
                <a:effectLst/>
              </a:rPr>
              <a:t>Diminished interest in usual activities</a:t>
            </a:r>
          </a:p>
          <a:p>
            <a:pPr lvl="1"/>
            <a:r>
              <a:rPr lang="en-US" dirty="0">
                <a:effectLst/>
              </a:rPr>
              <a:t>Difficulty concentrating </a:t>
            </a:r>
          </a:p>
          <a:p>
            <a:pPr lvl="1"/>
            <a:r>
              <a:rPr lang="en-US" dirty="0">
                <a:effectLst/>
              </a:rPr>
              <a:t>Lack of energy</a:t>
            </a:r>
          </a:p>
          <a:p>
            <a:pPr lvl="1"/>
            <a:r>
              <a:rPr lang="en-US" dirty="0">
                <a:effectLst/>
              </a:rPr>
              <a:t>Changes in appetite, overeating, or food craving</a:t>
            </a:r>
          </a:p>
          <a:p>
            <a:pPr lvl="1"/>
            <a:r>
              <a:rPr lang="en-US" dirty="0">
                <a:effectLst/>
              </a:rPr>
              <a:t>Sleeping too much or too little</a:t>
            </a:r>
          </a:p>
          <a:p>
            <a:pPr lvl="1"/>
            <a:r>
              <a:rPr lang="en-US" dirty="0">
                <a:effectLst/>
              </a:rPr>
              <a:t>Subjective sense of being overwhelmed or out of control</a:t>
            </a:r>
          </a:p>
          <a:p>
            <a:pPr lvl="1"/>
            <a:r>
              <a:rPr lang="en-US" dirty="0">
                <a:effectLst/>
              </a:rPr>
              <a:t>Physical symptoms such as breast tenderness or swelling, joint or muscle pain, or bloating</a:t>
            </a:r>
          </a:p>
          <a:p>
            <a:pPr lvl="1"/>
            <a:endParaRPr lang="en-US" dirty="0"/>
          </a:p>
        </p:txBody>
      </p:sp>
      <p:sp>
        <p:nvSpPr>
          <p:cNvPr id="7" name="Footer Placeholder 6"/>
          <p:cNvSpPr>
            <a:spLocks noGrp="1"/>
          </p:cNvSpPr>
          <p:nvPr>
            <p:ph type="ftr" sz="quarter" idx="11"/>
          </p:nvPr>
        </p:nvSpPr>
        <p:spPr/>
        <p:txBody>
          <a:bodyPr/>
          <a:lstStyle/>
          <a:p>
            <a:pPr>
              <a:defRPr/>
            </a:pPr>
            <a:r>
              <a:rPr lang="en-US"/>
              <a:t>© 2012 John Wiley &amp; Sons, Inc. All rights reserved.</a:t>
            </a:r>
          </a:p>
        </p:txBody>
      </p:sp>
    </p:spTree>
    <p:extLst>
      <p:ext uri="{BB962C8B-B14F-4D97-AF65-F5344CB8AC3E}">
        <p14:creationId xmlns:p14="http://schemas.microsoft.com/office/powerpoint/2010/main" val="240820147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Kring template</Template>
  <TotalTime>679</TotalTime>
  <Pages>37</Pages>
  <Words>2446</Words>
  <Application>Microsoft Macintosh PowerPoint</Application>
  <PresentationFormat>35mm Slides</PresentationFormat>
  <Paragraphs>372</Paragraphs>
  <Slides>28</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Noto Sans Symbols</vt:lpstr>
      <vt:lpstr>Arial</vt:lpstr>
      <vt:lpstr>Calibri</vt:lpstr>
      <vt:lpstr>Times New Roman</vt:lpstr>
      <vt:lpstr>Verdana</vt:lpstr>
      <vt:lpstr>Wingdings</vt:lpstr>
      <vt:lpstr>Wingdings 2</vt:lpstr>
      <vt:lpstr>Custom Design</vt:lpstr>
      <vt:lpstr>Clarity</vt:lpstr>
      <vt:lpstr>Mood Disorders</vt:lpstr>
      <vt:lpstr>Mood Disorders</vt:lpstr>
      <vt:lpstr>Proposed DSM-5 Criteria for Major Depressive Disorder</vt:lpstr>
      <vt:lpstr>Major Depressive Disorder (MDD)</vt:lpstr>
      <vt:lpstr>Risk Factors in Major Depression</vt:lpstr>
      <vt:lpstr>Common Features of Depression</vt:lpstr>
      <vt:lpstr>Seasonal Affective Disorder</vt:lpstr>
      <vt:lpstr> Persistent Depressive Disorder</vt:lpstr>
      <vt:lpstr>Proposed DSM-5 Criteria for Premenstrual Dysphoric Disorder</vt:lpstr>
      <vt:lpstr>Proposed DSM-5 Criteria for  Disruptive Mood Dysregulation Disorder</vt:lpstr>
      <vt:lpstr>Bipolar Disorders</vt:lpstr>
      <vt:lpstr>Proposed DSM-5 Criteria for Manic and Hypomanic Episodes</vt:lpstr>
      <vt:lpstr>Bipolar Disorders</vt:lpstr>
      <vt:lpstr>PowerPoint Presentation</vt:lpstr>
      <vt:lpstr>Etiology of Mood Disorders:  Neurobiological Factors</vt:lpstr>
      <vt:lpstr>Etiology of Mood Disorders: Social Factors</vt:lpstr>
      <vt:lpstr>Proposed DSM-5 Criteria for Mixed Anxiety/Depressive Disorder </vt:lpstr>
      <vt:lpstr>Etiology of Mood Disorders: Psychological Factors</vt:lpstr>
      <vt:lpstr>   Attribution Theory:   the way people think about the causes of their successes and failures in life was what really mattered-- it’s what they attribute it to that‘s meaningful  Be aware of the language you use:  If you use words like always and never when talking about unfavorable  events in your life  you will likely be a pessimist    If you use words like sometimes and lately as qualifiers you can blame unfavorable events on transient conditions and have an optimistic style  Try to get accustomed to using words like:        probable, highly probable, likely, highly likely, less likely, to the extent that …..   Permanence:  refers to people who give up easily because they believe the causes of bad events    happening to them are permanent-- they believe it will persist and always affect their    lives.  Optimism:   optimistic people explain good events to themselves in terms of permanent causes like    their abilities and traits                       </vt:lpstr>
      <vt:lpstr>People who believe positive events are attributed to permanent causes such as their skills and effort try harder after they succeed.  Pervasiveness: people who make universal explanations for their failures give up on everything when failure comes in one area of their life.  People who make specific explanations may become helpless in that one area of their life and move on with their life.  Universal Explanations: these produce helplessness across many situations and specific explanations produce helplessness only in the problem area.  Permanent causes produce helplessness far into the future and universal causes produce helplessness throughout life. </vt:lpstr>
      <vt:lpstr>Psychological Treatment of Mood Disorders</vt:lpstr>
      <vt:lpstr>Treatment of Mood Disorders</vt:lpstr>
      <vt:lpstr>Biological Treatment of Mood Disorders</vt:lpstr>
      <vt:lpstr>Table 5.7:  Medications for Treating Mood Disorders</vt:lpstr>
      <vt:lpstr>Medications for Bipolar Disorder</vt:lpstr>
      <vt:lpstr>Epidemiology of Suicide and Suicide Attempts</vt:lpstr>
      <vt:lpstr>PowerPoint Presentation</vt:lpstr>
      <vt:lpstr>Risk Factors in Suicide</vt:lpstr>
    </vt:vector>
  </TitlesOfParts>
  <Company>West Chester University of 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 Lecture Notes Presentation  Chapter 2  Current Paradigms in Psychopathology</dc:title>
  <dc:creator>SKERR</dc:creator>
  <cp:lastModifiedBy>Microsoft Office User</cp:lastModifiedBy>
  <cp:revision>226</cp:revision>
  <cp:lastPrinted>1997-05-05T16:48:04Z</cp:lastPrinted>
  <dcterms:created xsi:type="dcterms:W3CDTF">2012-01-24T20:57:54Z</dcterms:created>
  <dcterms:modified xsi:type="dcterms:W3CDTF">2019-11-17T05:12:26Z</dcterms:modified>
</cp:coreProperties>
</file>