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0"/>
  </p:normalViewPr>
  <p:slideViewPr>
    <p:cSldViewPr snapToGrid="0" snapToObjects="1">
      <p:cViewPr varScale="1">
        <p:scale>
          <a:sx n="111" d="100"/>
          <a:sy n="111" d="100"/>
        </p:scale>
        <p:origin x="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6765B-B8C4-0144-9F08-894F757B2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E390B-2C89-9C45-AA8F-19FEFF5A7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1778C-F027-A748-8609-4D87F2AC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1A92C-BE49-A349-9AB1-CE987ED4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ED843-9930-D249-8207-10825A6A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5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6766-6124-FD4E-81ED-4C33A4299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A54F1-EF08-B44E-B445-58BF9D772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8513B-1F2D-9044-B5E5-5B1671F4C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3B75F-7A57-2C48-B79B-85BB5A30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AC1D9-F54F-904D-B451-83A411E6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2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64CAB-D2B5-2447-8EFD-3FC640387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3E817-AB06-7E44-A1CD-63F90E28F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4568-B4D8-A942-9B3F-3AA4203B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CB381-1A96-5F46-BF06-5D73F924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72C32-BF72-194B-B10B-FC5D62537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1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C4D8-C76F-344B-A6D8-68D2B301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FE4A-BC64-6344-8F54-15DB6BF9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76117-E663-FC44-A7A0-8163D904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E1A74-94EC-D645-B32F-1573225B9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C405-762E-F84F-999D-5515EDADB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9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1082-406C-D547-BC70-924E42C13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C7BBF-AF67-8F4C-AFEF-5603729D2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BB7C2-E7CB-2E49-9886-3292806E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F3847-F4A1-7A4D-9DC9-56C613C5E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A6D91-16D6-F140-B801-EC991AF4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4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0AF0E-99EC-8A45-8D76-BB51EC0D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CBFA0-CB94-3142-AA3B-8A4A1FFB8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5755E-EB90-3242-827B-9F58666AD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A7A86-8994-5F46-AE18-7B1FA89A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A0660-4D6D-4347-8EDD-1075C36F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22CC5-5FB2-5A49-9925-D52EB0F6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4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F9CB5-1A4B-7A42-8E2F-CA56D96E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8687F-4F11-5147-8CAF-7C64BA09E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28033-7B9A-6643-9EF0-7D465581A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3372E-8740-8944-AB9F-202102D4A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E8D3E-506D-ED46-A0FD-B82DD8AB4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D4334-F7F0-BC42-B876-EEBA7B7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E2E25-5D1F-BC4E-A840-F067832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DFCF8-3A8F-384B-8E46-601EA696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9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78D78-4DA1-FB47-AE28-08F75A1A0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AC00D-387E-8343-8351-3FF3FF3F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9DF04-C447-5A49-9E3A-C1338F14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122E3-35C6-3144-B652-F7D58C45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8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F73F5B-47F1-CF45-8211-4C72EEC5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026111-F977-8A4C-934D-CC3DB270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AB3D5-39FA-F947-BA4C-CBD57675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2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C989-EAA8-BC42-824F-D1BF2CC9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1E57-371D-6648-A486-C2C3C171F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6085D-19F0-A946-AC0A-FC407C5CF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248A1-47D2-CA4C-897C-ED4C1F10C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9CA7A-DFB0-CC46-865F-9B8E3E44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D23F9-58DC-FA47-B20E-5598FA71D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4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4CFE-00F8-D147-A8BB-CDEACE5E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578BE-7905-A442-A429-BFE1670CC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DE646-3C2E-484B-A154-699F3AA91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0EC3F-9CC4-3847-AA8A-A1882CC21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E4C46-678E-A640-8EE3-D4C9B875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9F06-91B5-EF4B-BAF3-9572C0E4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8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F06370-1657-8146-AE9B-0F1348D17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CFE28-57DC-554C-97A3-81CD88FB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9CA2D-BAEF-AA4C-BA6C-D1CEE4253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A1F38-100C-074F-A8B4-9C1DC94A0830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1972C-41F0-7048-B8B5-4DB96E9C0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EF68-A51E-1B44-99E9-D9B83D2E3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3A3DD-8334-EB42-9F1B-44081B5B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3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503F9-D0F2-7649-AFED-844FA12A1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4289" y="2074971"/>
            <a:ext cx="6273478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400" b="1" dirty="0">
                <a:solidFill>
                  <a:srgbClr val="7030A0"/>
                </a:solidFill>
              </a:rPr>
              <a:t>Common Cognitive Biases</a:t>
            </a:r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3D301627-FA61-799A-A705-D6A7844CC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5383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0D91F31F-65C1-2453-3855-94107B28EC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57DB-6554-1A40-974D-E01DF33D4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636" y="359764"/>
            <a:ext cx="10799163" cy="5817199"/>
          </a:xfrm>
        </p:spPr>
        <p:txBody>
          <a:bodyPr>
            <a:normAutofit/>
          </a:bodyPr>
          <a:lstStyle/>
          <a:p>
            <a:endParaRPr lang="en-US" sz="2000" dirty="0">
              <a:latin typeface="+mj-lt"/>
            </a:endParaRPr>
          </a:p>
          <a:p>
            <a:r>
              <a:rPr lang="en-US" sz="2400" dirty="0">
                <a:latin typeface="+mj-lt"/>
              </a:rPr>
              <a:t>While people like to believe that they are rational and logical, the fact is that people are continually under the influence of cognitive biases.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These biases distort thinking and influence our beliefs, sway the decisions and judgments that people make each and every day.</a:t>
            </a:r>
          </a:p>
        </p:txBody>
      </p:sp>
    </p:spTree>
    <p:extLst>
      <p:ext uri="{BB962C8B-B14F-4D97-AF65-F5344CB8AC3E}">
        <p14:creationId xmlns:p14="http://schemas.microsoft.com/office/powerpoint/2010/main" val="143634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67CC-D957-4C45-804D-DF036AFF1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405114"/>
            <a:ext cx="10905066" cy="577184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sz="17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Confirmation Bias </a:t>
            </a:r>
            <a:r>
              <a:rPr lang="en-US" sz="2400" dirty="0">
                <a:latin typeface="+mj-lt"/>
              </a:rPr>
              <a:t>is the tendency to listen more often to information that confirms our existing beliefs. 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We tend to favor information that reinforces the things we already think or believe. 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It helps protect self-esteem by making people feel that their beliefs are accurate.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Examples include: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lvl="1" fontAlgn="base"/>
            <a:r>
              <a:rPr lang="en-US" dirty="0">
                <a:latin typeface="+mj-lt"/>
              </a:rPr>
              <a:t>Only paying attention to information that confirms your beliefs about issues such as gun control and global warming</a:t>
            </a:r>
          </a:p>
          <a:p>
            <a:pPr lvl="1" fontAlgn="base"/>
            <a:r>
              <a:rPr lang="en-US" dirty="0">
                <a:latin typeface="+mj-lt"/>
              </a:rPr>
              <a:t>Only following people on social media who share your viewpoints</a:t>
            </a:r>
          </a:p>
          <a:p>
            <a:pPr lvl="1" fontAlgn="base"/>
            <a:r>
              <a:rPr lang="en-US" dirty="0">
                <a:latin typeface="+mj-lt"/>
              </a:rPr>
              <a:t>Choosing news sources that present stories that support your views</a:t>
            </a:r>
          </a:p>
          <a:p>
            <a:pPr lvl="1" fontAlgn="base"/>
            <a:r>
              <a:rPr lang="en-US" dirty="0">
                <a:latin typeface="+mj-lt"/>
              </a:rPr>
              <a:t>Refusing to listen to the opposing side.</a:t>
            </a:r>
          </a:p>
          <a:p>
            <a:pPr lvl="1" fontAlgn="base"/>
            <a:r>
              <a:rPr lang="en-US" dirty="0">
                <a:latin typeface="+mj-lt"/>
              </a:rPr>
              <a:t>Not considering all of the facts in a logical and rational manner</a:t>
            </a:r>
          </a:p>
          <a:p>
            <a:pPr marL="0" indent="0">
              <a:buNone/>
            </a:pP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2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FDAAF-BA56-9A49-B26C-25BEED1EA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7" y="196770"/>
            <a:ext cx="11317573" cy="6084109"/>
          </a:xfrm>
        </p:spPr>
        <p:txBody>
          <a:bodyPr anchor="ctr">
            <a:normAutofit/>
          </a:bodyPr>
          <a:lstStyle/>
          <a:p>
            <a:pPr marL="0" indent="0" fontAlgn="base">
              <a:buNone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The Halo Effect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The halo effect is the tendency for an initial impression of a person to influence what we think of them overall.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Also known as the "physical attractiveness stereotype" or the "what is beautiful is 'good' principle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For example: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lvl="1" fontAlgn="base"/>
            <a:r>
              <a:rPr lang="en-US" dirty="0">
                <a:latin typeface="+mj-lt"/>
              </a:rPr>
              <a:t>Thinking people who are good-looking are also smarter, kinder, and funnier than less attractive people</a:t>
            </a:r>
          </a:p>
          <a:p>
            <a:pPr lvl="1" fontAlgn="base"/>
            <a:r>
              <a:rPr lang="en-US" dirty="0">
                <a:latin typeface="+mj-lt"/>
              </a:rPr>
              <a:t>Believing that products marketed by attractive people are also more valuable</a:t>
            </a:r>
          </a:p>
          <a:p>
            <a:pPr lvl="1" fontAlgn="base"/>
            <a:r>
              <a:rPr lang="en-US" dirty="0">
                <a:latin typeface="+mj-lt"/>
              </a:rPr>
              <a:t>Thinking that a political candidate who is confident must also be intelligent and competent</a:t>
            </a:r>
          </a:p>
          <a:p>
            <a:endParaRPr lang="en-US" sz="13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859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7DDC8-1F22-7440-BA18-B37D8C45D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784" y="389744"/>
            <a:ext cx="11512446" cy="608600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The Self-Serving Bias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The self-serving bias is a tendency for people tend to give themselves credit for successes but lay the blame for failures on outside causes. 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When you do well on a project, you probably assume that it’s because you worked hard. 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But when things turn out badly, you are more likely to blame it on circumstances or bad luck.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Some examples of this: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lvl="1" fontAlgn="base"/>
            <a:r>
              <a:rPr lang="en-US" dirty="0">
                <a:latin typeface="+mj-lt"/>
              </a:rPr>
              <a:t>Attributing good grades to being smart or studying hard</a:t>
            </a:r>
          </a:p>
          <a:p>
            <a:pPr lvl="1" fontAlgn="base"/>
            <a:r>
              <a:rPr lang="en-US" dirty="0">
                <a:latin typeface="+mj-lt"/>
              </a:rPr>
              <a:t>Believing your athletic performance is due to practice and hard work</a:t>
            </a:r>
          </a:p>
          <a:p>
            <a:pPr lvl="1" fontAlgn="base"/>
            <a:r>
              <a:rPr lang="en-US" dirty="0">
                <a:latin typeface="+mj-lt"/>
              </a:rPr>
              <a:t>Blaming your professor for performing badly on a test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72645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1827E-F7B8-6240-9EB2-E27277DF4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03" y="314793"/>
            <a:ext cx="11542427" cy="619093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sz="2000" dirty="0">
              <a:latin typeface="+mj-lt"/>
            </a:endParaRPr>
          </a:p>
          <a:p>
            <a:pPr marL="0" indent="0" fontAlgn="base">
              <a:buNone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The Availability Heuristic</a:t>
            </a:r>
          </a:p>
          <a:p>
            <a:pPr marL="0" indent="0" fontAlgn="base">
              <a:buNone/>
            </a:pPr>
            <a:r>
              <a:rPr lang="en-US" sz="2000" dirty="0">
                <a:latin typeface="+mj-lt"/>
              </a:rPr>
              <a:t>The availability heuristic is the tendency to estimate the probability of something happening based on how many examples readily come to mind.</a:t>
            </a:r>
          </a:p>
          <a:p>
            <a:pPr fontAlgn="base"/>
            <a:endParaRPr lang="en-US" sz="2000" dirty="0">
              <a:latin typeface="+mj-lt"/>
            </a:endParaRPr>
          </a:p>
          <a:p>
            <a:pPr marL="0" indent="0" fontAlgn="base">
              <a:buNone/>
            </a:pPr>
            <a:r>
              <a:rPr lang="en-US" sz="2000" dirty="0">
                <a:latin typeface="+mj-lt"/>
              </a:rPr>
              <a:t> Some examples of this:</a:t>
            </a:r>
          </a:p>
          <a:p>
            <a:pPr marL="0" indent="0" fontAlgn="base">
              <a:buNone/>
            </a:pPr>
            <a:endParaRPr lang="en-US" sz="2000" dirty="0">
              <a:latin typeface="+mj-lt"/>
            </a:endParaRPr>
          </a:p>
          <a:p>
            <a:pPr lvl="1" fontAlgn="base"/>
            <a:r>
              <a:rPr lang="en-US" sz="2000" dirty="0">
                <a:latin typeface="+mj-lt"/>
              </a:rPr>
              <a:t>After seeing several news reports of car thefts in your neighborhood, you might start to believe that such crimes are more common than they are.</a:t>
            </a:r>
          </a:p>
          <a:p>
            <a:pPr lvl="1" fontAlgn="base"/>
            <a:r>
              <a:rPr lang="en-US" sz="2000" dirty="0">
                <a:latin typeface="+mj-lt"/>
              </a:rPr>
              <a:t>You might believe that plane crashes are more common than they really are because you can easily think of several examples.</a:t>
            </a:r>
          </a:p>
          <a:p>
            <a:pPr lvl="1" fontAlgn="base"/>
            <a:r>
              <a:rPr lang="en-US" sz="2000" dirty="0">
                <a:latin typeface="+mj-lt"/>
              </a:rPr>
              <a:t>It is essentially a mental shortcut designed to save us time when we are trying to determine risk. </a:t>
            </a:r>
          </a:p>
          <a:p>
            <a:pPr lvl="1" fontAlgn="base"/>
            <a:r>
              <a:rPr lang="en-US" sz="2000" dirty="0">
                <a:latin typeface="+mj-lt"/>
              </a:rPr>
              <a:t>The problem with relying on this way of thinking is that it often leads to poor estimates and bad decisions.</a:t>
            </a:r>
          </a:p>
          <a:p>
            <a:pPr lvl="1" fontAlgn="base"/>
            <a:r>
              <a:rPr lang="en-US" sz="2000" dirty="0">
                <a:latin typeface="+mj-lt"/>
              </a:rPr>
              <a:t>Smokers who have never known someone to die of a smoking-related illness, for example, might underestimate the health risks of smoking. </a:t>
            </a:r>
          </a:p>
          <a:p>
            <a:pPr mar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5018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7FBE-31A6-F84B-BAE3-B23917AA4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774" y="404734"/>
            <a:ext cx="11497456" cy="614596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b="1" dirty="0">
                <a:latin typeface="+mj-lt"/>
              </a:rPr>
              <a:t>The Optimism Bias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The optimism bias is a tendency to overestimate the likelihood that good things will happen to us while underestimating the probability that negative events will impact our lives. </a:t>
            </a: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Essentially, we tend to be too optimistic for our own good.</a:t>
            </a:r>
          </a:p>
          <a:p>
            <a:pPr marL="0" indent="0" fontAlgn="base">
              <a:buNone/>
            </a:pPr>
            <a:endParaRPr lang="en-US" sz="2400" dirty="0">
              <a:latin typeface="+mj-lt"/>
            </a:endParaRPr>
          </a:p>
          <a:p>
            <a:pPr marL="0" indent="0" fontAlgn="base">
              <a:buNone/>
            </a:pPr>
            <a:r>
              <a:rPr lang="en-US" sz="2400" dirty="0">
                <a:latin typeface="+mj-lt"/>
              </a:rPr>
              <a:t>For example, we may assume that negative events won't affect us such as:</a:t>
            </a:r>
          </a:p>
          <a:p>
            <a:pPr marL="457200" lvl="1" indent="0" fontAlgn="base">
              <a:buNone/>
            </a:pPr>
            <a:endParaRPr lang="en-US" dirty="0">
              <a:latin typeface="+mj-lt"/>
            </a:endParaRPr>
          </a:p>
          <a:p>
            <a:pPr lvl="1" fontAlgn="base"/>
            <a:r>
              <a:rPr lang="en-US" dirty="0">
                <a:latin typeface="+mj-lt"/>
              </a:rPr>
              <a:t>Divorce</a:t>
            </a:r>
          </a:p>
          <a:p>
            <a:pPr lvl="1" fontAlgn="base"/>
            <a:r>
              <a:rPr lang="en-US" dirty="0">
                <a:latin typeface="+mj-lt"/>
              </a:rPr>
              <a:t>Job loss</a:t>
            </a:r>
          </a:p>
          <a:p>
            <a:pPr lvl="1" fontAlgn="base"/>
            <a:r>
              <a:rPr lang="en-US" dirty="0">
                <a:latin typeface="+mj-lt"/>
              </a:rPr>
              <a:t>Illness</a:t>
            </a:r>
          </a:p>
          <a:p>
            <a:pPr lvl="1" fontAlgn="base"/>
            <a:r>
              <a:rPr lang="en-US" dirty="0">
                <a:latin typeface="+mj-lt"/>
              </a:rPr>
              <a:t>Death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3856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557</Words>
  <Application>Microsoft Macintosh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Common Cognitive Biases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Cognitive Biases</dc:title>
  <dc:creator>Levy, Elijah</dc:creator>
  <cp:lastModifiedBy>Levy, Elijah</cp:lastModifiedBy>
  <cp:revision>3</cp:revision>
  <dcterms:created xsi:type="dcterms:W3CDTF">2022-06-09T04:34:15Z</dcterms:created>
  <dcterms:modified xsi:type="dcterms:W3CDTF">2022-06-09T05:15:30Z</dcterms:modified>
</cp:coreProperties>
</file>